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jpg" ContentType="image/jpg"/>
  <Override PartName="/ppt/media/image4.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8.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24.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25.jpg" ContentType="image/jpg"/>
  <Override PartName="/ppt/media/image26.jpg" ContentType="image/jpg"/>
  <Override PartName="/ppt/media/image27.jpg" ContentType="image/jpg"/>
  <Override PartName="/ppt/media/image28.jpg" ContentType="image/jp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47.jpg" ContentType="image/jpg"/>
  <Override PartName="/ppt/media/image48.jpg" ContentType="image/jpg"/>
  <Override PartName="/ppt/notesSlides/notesSlide57.xml" ContentType="application/vnd.openxmlformats-officedocument.presentationml.notesSlide+xml"/>
  <Override PartName="/ppt/media/image49.jpg" ContentType="image/jpg"/>
  <Override PartName="/ppt/media/image50.jpg" ContentType="image/jpg"/>
  <Override PartName="/ppt/media/image52.jpg" ContentType="image/jpg"/>
  <Override PartName="/ppt/notesSlides/notesSlide58.xml" ContentType="application/vnd.openxmlformats-officedocument.presentationml.notesSlide+xml"/>
  <Override PartName="/ppt/media/image53.jpg" ContentType="image/jpg"/>
  <Override PartName="/ppt/media/image54.jpg" ContentType="image/jpg"/>
  <Override PartName="/ppt/media/image55.jpg" ContentType="image/jpg"/>
  <Override PartName="/ppt/media/image56.jpg" ContentType="image/jpg"/>
  <Override PartName="/ppt/media/image57.jpg" ContentType="image/jpg"/>
  <Override PartName="/ppt/media/image58.jpg" ContentType="image/jpg"/>
  <Override PartName="/ppt/media/image59.jpg" ContentType="image/jpg"/>
  <Override PartName="/ppt/notesSlides/notesSlide59.xml" ContentType="application/vnd.openxmlformats-officedocument.presentationml.notesSlide+xml"/>
  <Override PartName="/ppt/notesSlides/notesSlide60.xml" ContentType="application/vnd.openxmlformats-officedocument.presentationml.notesSlide+xml"/>
  <Override PartName="/ppt/media/image62.jpg" ContentType="image/jpg"/>
  <Override PartName="/ppt/media/image63.jpg" ContentType="image/jpg"/>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media/image68.jpg" ContentType="image/jpg"/>
  <Override PartName="/ppt/media/image69.jpg" ContentType="image/jpg"/>
  <Override PartName="/ppt/notesSlides/notesSlide64.xml" ContentType="application/vnd.openxmlformats-officedocument.presentationml.notesSlide+xml"/>
  <Override PartName="/ppt/media/image71.jpg" ContentType="image/jpg"/>
  <Override PartName="/ppt/notesSlides/notesSlide65.xml" ContentType="application/vnd.openxmlformats-officedocument.presentationml.notesSlide+xml"/>
  <Override PartName="/ppt/media/image72.jpg" ContentType="image/jpg"/>
  <Override PartName="/ppt/media/image73.jpg" ContentType="image/jpg"/>
  <Override PartName="/ppt/media/image74.jpg" ContentType="image/jpg"/>
  <Override PartName="/ppt/media/image75.jpg" ContentType="image/jpg"/>
  <Override PartName="/ppt/notesSlides/notesSlide66.xml" ContentType="application/vnd.openxmlformats-officedocument.presentationml.notesSlide+xml"/>
  <Override PartName="/ppt/media/image76.jpg" ContentType="image/jpg"/>
  <Override PartName="/ppt/notesSlides/notesSlide67.xml" ContentType="application/vnd.openxmlformats-officedocument.presentationml.notesSlide+xml"/>
  <Override PartName="/ppt/notesSlides/notesSlide68.xml" ContentType="application/vnd.openxmlformats-officedocument.presentationml.notesSlide+xml"/>
  <Override PartName="/ppt/media/image77.jpg" ContentType="image/jpg"/>
  <Override PartName="/ppt/notesSlides/notesSlide69.xml" ContentType="application/vnd.openxmlformats-officedocument.presentationml.notesSlide+xml"/>
  <Override PartName="/ppt/media/image78.jpg" ContentType="image/jpg"/>
  <Override PartName="/ppt/notesSlides/notesSlide70.xml" ContentType="application/vnd.openxmlformats-officedocument.presentationml.notesSlide+xml"/>
  <Override PartName="/ppt/notesSlides/notesSlide71.xml" ContentType="application/vnd.openxmlformats-officedocument.presentationml.notesSlide+xml"/>
  <Override PartName="/ppt/media/image79.jpg" ContentType="image/jpg"/>
  <Override PartName="/ppt/notesSlides/notesSlide72.xml" ContentType="application/vnd.openxmlformats-officedocument.presentationml.notesSlide+xml"/>
  <Override PartName="/ppt/media/image80.jpg" ContentType="image/jpg"/>
  <Override PartName="/ppt/media/image81.jpg" ContentType="image/jpg"/>
  <Override PartName="/ppt/media/image82.jpg" ContentType="image/jpg"/>
  <Override PartName="/ppt/media/image83.jpg" ContentType="image/jpg"/>
  <Override PartName="/ppt/notesSlides/notesSlide73.xml" ContentType="application/vnd.openxmlformats-officedocument.presentationml.notesSlide+xml"/>
  <Override PartName="/ppt/media/image84.jpg" ContentType="image/jpg"/>
  <Override PartName="/ppt/notesSlides/notesSlide74.xml" ContentType="application/vnd.openxmlformats-officedocument.presentationml.notesSlide+xml"/>
  <Override PartName="/ppt/media/image85.jpg" ContentType="image/jpg"/>
  <Override PartName="/ppt/media/image86.jpg" ContentType="image/jpg"/>
  <Override PartName="/ppt/media/image87.jpg" ContentType="image/jpg"/>
  <Override PartName="/ppt/media/image88.jpg" ContentType="image/jpg"/>
  <Override PartName="/ppt/media/image89.jpg" ContentType="image/jpg"/>
  <Override PartName="/ppt/media/image90.jpg" ContentType="image/jpg"/>
  <Override PartName="/ppt/media/image91.jpg" ContentType="image/jpg"/>
  <Override PartName="/ppt/media/image92.jpg" ContentType="image/jpg"/>
  <Override PartName="/ppt/notesSlides/notesSlide75.xml" ContentType="application/vnd.openxmlformats-officedocument.presentationml.notesSlide+xml"/>
  <Override PartName="/ppt/media/image93.jpg" ContentType="image/jpg"/>
  <Override PartName="/ppt/media/image94.jpg" ContentType="image/jpg"/>
  <Override PartName="/ppt/media/image95.jpg" ContentType="image/jpg"/>
  <Override PartName="/ppt/media/image96.jpg" ContentType="image/jpg"/>
  <Override PartName="/ppt/media/image97.jpg" ContentType="image/jpg"/>
  <Override PartName="/ppt/media/image98.jpg" ContentType="image/jpg"/>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6"/>
  </p:notesMasterIdLst>
  <p:sldIdLst>
    <p:sldId id="256" r:id="rId2"/>
    <p:sldId id="314" r:id="rId3"/>
    <p:sldId id="505" r:id="rId4"/>
    <p:sldId id="257" r:id="rId5"/>
    <p:sldId id="268" r:id="rId6"/>
    <p:sldId id="269" r:id="rId7"/>
    <p:sldId id="271" r:id="rId8"/>
    <p:sldId id="319" r:id="rId9"/>
    <p:sldId id="506" r:id="rId10"/>
    <p:sldId id="508" r:id="rId11"/>
    <p:sldId id="507" r:id="rId12"/>
    <p:sldId id="320" r:id="rId13"/>
    <p:sldId id="509" r:id="rId14"/>
    <p:sldId id="321" r:id="rId15"/>
    <p:sldId id="511" r:id="rId16"/>
    <p:sldId id="513" r:id="rId17"/>
    <p:sldId id="514" r:id="rId18"/>
    <p:sldId id="515" r:id="rId19"/>
    <p:sldId id="315" r:id="rId20"/>
    <p:sldId id="516" r:id="rId21"/>
    <p:sldId id="317" r:id="rId22"/>
    <p:sldId id="318" r:id="rId23"/>
    <p:sldId id="323" r:id="rId24"/>
    <p:sldId id="331" r:id="rId25"/>
    <p:sldId id="334" r:id="rId26"/>
    <p:sldId id="333" r:id="rId27"/>
    <p:sldId id="332" r:id="rId28"/>
    <p:sldId id="335" r:id="rId29"/>
    <p:sldId id="390" r:id="rId30"/>
    <p:sldId id="379" r:id="rId31"/>
    <p:sldId id="272" r:id="rId32"/>
    <p:sldId id="338" r:id="rId33"/>
    <p:sldId id="340" r:id="rId34"/>
    <p:sldId id="341" r:id="rId35"/>
    <p:sldId id="342" r:id="rId36"/>
    <p:sldId id="343" r:id="rId37"/>
    <p:sldId id="344" r:id="rId38"/>
    <p:sldId id="517" r:id="rId39"/>
    <p:sldId id="346" r:id="rId40"/>
    <p:sldId id="347" r:id="rId41"/>
    <p:sldId id="349" r:id="rId42"/>
    <p:sldId id="350" r:id="rId43"/>
    <p:sldId id="352" r:id="rId44"/>
    <p:sldId id="351" r:id="rId45"/>
    <p:sldId id="392" r:id="rId46"/>
    <p:sldId id="354" r:id="rId47"/>
    <p:sldId id="360" r:id="rId48"/>
    <p:sldId id="361" r:id="rId49"/>
    <p:sldId id="362" r:id="rId50"/>
    <p:sldId id="364" r:id="rId51"/>
    <p:sldId id="265" r:id="rId52"/>
    <p:sldId id="385" r:id="rId53"/>
    <p:sldId id="518" r:id="rId54"/>
    <p:sldId id="519" r:id="rId55"/>
    <p:sldId id="520" r:id="rId56"/>
    <p:sldId id="521" r:id="rId57"/>
    <p:sldId id="522" r:id="rId58"/>
    <p:sldId id="523" r:id="rId59"/>
    <p:sldId id="524" r:id="rId60"/>
    <p:sldId id="525" r:id="rId61"/>
    <p:sldId id="526" r:id="rId62"/>
    <p:sldId id="481" r:id="rId63"/>
    <p:sldId id="270" r:id="rId64"/>
    <p:sldId id="482" r:id="rId65"/>
    <p:sldId id="483" r:id="rId66"/>
    <p:sldId id="484" r:id="rId67"/>
    <p:sldId id="485" r:id="rId68"/>
    <p:sldId id="486" r:id="rId69"/>
    <p:sldId id="487" r:id="rId70"/>
    <p:sldId id="488" r:id="rId71"/>
    <p:sldId id="489" r:id="rId72"/>
    <p:sldId id="490" r:id="rId73"/>
    <p:sldId id="278" r:id="rId74"/>
    <p:sldId id="491" r:id="rId75"/>
    <p:sldId id="492" r:id="rId76"/>
    <p:sldId id="266" r:id="rId77"/>
    <p:sldId id="494" r:id="rId78"/>
    <p:sldId id="495" r:id="rId79"/>
    <p:sldId id="496" r:id="rId80"/>
    <p:sldId id="328" r:id="rId81"/>
    <p:sldId id="329" r:id="rId82"/>
    <p:sldId id="330" r:id="rId83"/>
    <p:sldId id="497" r:id="rId84"/>
    <p:sldId id="498" r:id="rId85"/>
    <p:sldId id="386" r:id="rId86"/>
    <p:sldId id="499" r:id="rId87"/>
    <p:sldId id="500" r:id="rId88"/>
    <p:sldId id="501" r:id="rId89"/>
    <p:sldId id="502" r:id="rId90"/>
    <p:sldId id="503" r:id="rId91"/>
    <p:sldId id="504" r:id="rId92"/>
    <p:sldId id="387" r:id="rId93"/>
    <p:sldId id="381" r:id="rId94"/>
    <p:sldId id="527" r:id="rId95"/>
    <p:sldId id="366" r:id="rId96"/>
    <p:sldId id="367" r:id="rId97"/>
    <p:sldId id="396" r:id="rId98"/>
    <p:sldId id="368" r:id="rId99"/>
    <p:sldId id="394" r:id="rId100"/>
    <p:sldId id="529" r:id="rId101"/>
    <p:sldId id="528" r:id="rId102"/>
    <p:sldId id="530" r:id="rId103"/>
    <p:sldId id="259" r:id="rId104"/>
    <p:sldId id="260" r:id="rId105"/>
    <p:sldId id="261" r:id="rId106"/>
    <p:sldId id="262" r:id="rId107"/>
    <p:sldId id="263" r:id="rId108"/>
    <p:sldId id="264" r:id="rId109"/>
    <p:sldId id="532" r:id="rId110"/>
    <p:sldId id="533" r:id="rId111"/>
    <p:sldId id="267" r:id="rId112"/>
    <p:sldId id="534" r:id="rId113"/>
    <p:sldId id="535" r:id="rId114"/>
    <p:sldId id="536" r:id="rId115"/>
    <p:sldId id="537" r:id="rId116"/>
    <p:sldId id="538" r:id="rId117"/>
    <p:sldId id="539" r:id="rId118"/>
    <p:sldId id="540" r:id="rId119"/>
    <p:sldId id="541" r:id="rId120"/>
    <p:sldId id="542" r:id="rId121"/>
    <p:sldId id="543" r:id="rId122"/>
    <p:sldId id="544" r:id="rId123"/>
    <p:sldId id="545" r:id="rId124"/>
    <p:sldId id="546" r:id="rId125"/>
    <p:sldId id="547" r:id="rId126"/>
    <p:sldId id="548" r:id="rId127"/>
    <p:sldId id="549" r:id="rId128"/>
    <p:sldId id="550" r:id="rId129"/>
    <p:sldId id="551" r:id="rId130"/>
    <p:sldId id="552" r:id="rId131"/>
    <p:sldId id="553" r:id="rId132"/>
    <p:sldId id="554" r:id="rId133"/>
    <p:sldId id="555" r:id="rId134"/>
    <p:sldId id="556" r:id="rId135"/>
    <p:sldId id="557" r:id="rId136"/>
    <p:sldId id="558" r:id="rId137"/>
    <p:sldId id="376" r:id="rId138"/>
    <p:sldId id="377" r:id="rId139"/>
    <p:sldId id="388" r:id="rId140"/>
    <p:sldId id="395" r:id="rId141"/>
    <p:sldId id="412" r:id="rId142"/>
    <p:sldId id="414" r:id="rId143"/>
    <p:sldId id="415" r:id="rId144"/>
    <p:sldId id="416" r:id="rId145"/>
    <p:sldId id="417" r:id="rId146"/>
    <p:sldId id="418" r:id="rId147"/>
    <p:sldId id="413" r:id="rId148"/>
    <p:sldId id="273" r:id="rId149"/>
    <p:sldId id="411" r:id="rId150"/>
    <p:sldId id="274" r:id="rId151"/>
    <p:sldId id="419" r:id="rId152"/>
    <p:sldId id="420" r:id="rId153"/>
    <p:sldId id="281" r:id="rId154"/>
    <p:sldId id="275" r:id="rId155"/>
    <p:sldId id="276" r:id="rId156"/>
    <p:sldId id="421" r:id="rId157"/>
    <p:sldId id="422" r:id="rId158"/>
    <p:sldId id="423" r:id="rId159"/>
    <p:sldId id="431" r:id="rId160"/>
    <p:sldId id="277" r:id="rId161"/>
    <p:sldId id="425" r:id="rId162"/>
    <p:sldId id="424" r:id="rId163"/>
    <p:sldId id="279" r:id="rId164"/>
    <p:sldId id="280" r:id="rId165"/>
    <p:sldId id="282" r:id="rId166"/>
    <p:sldId id="283" r:id="rId167"/>
    <p:sldId id="284" r:id="rId168"/>
    <p:sldId id="285" r:id="rId169"/>
    <p:sldId id="286" r:id="rId170"/>
    <p:sldId id="287" r:id="rId171"/>
    <p:sldId id="426" r:id="rId172"/>
    <p:sldId id="427" r:id="rId173"/>
    <p:sldId id="428" r:id="rId174"/>
    <p:sldId id="288" r:id="rId175"/>
    <p:sldId id="289" r:id="rId176"/>
    <p:sldId id="290" r:id="rId177"/>
    <p:sldId id="291" r:id="rId178"/>
    <p:sldId id="292" r:id="rId179"/>
    <p:sldId id="293" r:id="rId180"/>
    <p:sldId id="429" r:id="rId181"/>
    <p:sldId id="294" r:id="rId182"/>
    <p:sldId id="295" r:id="rId183"/>
    <p:sldId id="296" r:id="rId184"/>
    <p:sldId id="297" r:id="rId185"/>
    <p:sldId id="298" r:id="rId186"/>
    <p:sldId id="299" r:id="rId187"/>
    <p:sldId id="300" r:id="rId188"/>
    <p:sldId id="430" r:id="rId189"/>
    <p:sldId id="303" r:id="rId190"/>
    <p:sldId id="301" r:id="rId191"/>
    <p:sldId id="302" r:id="rId192"/>
    <p:sldId id="304" r:id="rId193"/>
    <p:sldId id="305" r:id="rId194"/>
    <p:sldId id="306" r:id="rId195"/>
    <p:sldId id="432" r:id="rId196"/>
    <p:sldId id="307" r:id="rId197"/>
    <p:sldId id="308" r:id="rId198"/>
    <p:sldId id="309" r:id="rId199"/>
    <p:sldId id="310" r:id="rId200"/>
    <p:sldId id="311" r:id="rId201"/>
    <p:sldId id="312" r:id="rId202"/>
    <p:sldId id="313" r:id="rId203"/>
    <p:sldId id="433" r:id="rId204"/>
    <p:sldId id="434" r:id="rId205"/>
    <p:sldId id="435" r:id="rId206"/>
    <p:sldId id="436" r:id="rId207"/>
    <p:sldId id="437" r:id="rId208"/>
    <p:sldId id="438" r:id="rId209"/>
    <p:sldId id="439" r:id="rId210"/>
    <p:sldId id="441" r:id="rId211"/>
    <p:sldId id="440" r:id="rId212"/>
    <p:sldId id="442" r:id="rId213"/>
    <p:sldId id="480" r:id="rId214"/>
    <p:sldId id="443" r:id="rId215"/>
    <p:sldId id="444" r:id="rId216"/>
    <p:sldId id="445" r:id="rId217"/>
    <p:sldId id="446" r:id="rId218"/>
    <p:sldId id="447" r:id="rId219"/>
    <p:sldId id="448" r:id="rId220"/>
    <p:sldId id="449" r:id="rId221"/>
    <p:sldId id="450" r:id="rId222"/>
    <p:sldId id="451" r:id="rId223"/>
    <p:sldId id="452" r:id="rId224"/>
    <p:sldId id="453" r:id="rId225"/>
    <p:sldId id="454" r:id="rId226"/>
    <p:sldId id="455" r:id="rId227"/>
    <p:sldId id="456" r:id="rId228"/>
    <p:sldId id="457" r:id="rId229"/>
    <p:sldId id="458" r:id="rId230"/>
    <p:sldId id="459" r:id="rId231"/>
    <p:sldId id="460" r:id="rId232"/>
    <p:sldId id="461" r:id="rId233"/>
    <p:sldId id="462" r:id="rId234"/>
    <p:sldId id="478" r:id="rId2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FEDDFAF-145B-4F84-BF2B-8603C99377EF}">
          <p14:sldIdLst>
            <p14:sldId id="256"/>
          </p14:sldIdLst>
        </p14:section>
        <p14:section name="人工智能综述" id="{173E95D0-100F-418F-9096-7EBEF39397E9}">
          <p14:sldIdLst>
            <p14:sldId id="314"/>
            <p14:sldId id="505"/>
            <p14:sldId id="257"/>
          </p14:sldIdLst>
        </p14:section>
        <p14:section name="人工智能的诞生" id="{398D1C5F-9F57-4297-A755-6B53ADF710D4}">
          <p14:sldIdLst>
            <p14:sldId id="268"/>
            <p14:sldId id="269"/>
            <p14:sldId id="271"/>
            <p14:sldId id="319"/>
            <p14:sldId id="506"/>
            <p14:sldId id="508"/>
            <p14:sldId id="507"/>
            <p14:sldId id="320"/>
            <p14:sldId id="509"/>
            <p14:sldId id="321"/>
            <p14:sldId id="511"/>
            <p14:sldId id="513"/>
          </p14:sldIdLst>
        </p14:section>
        <p14:section name="人工智能的定义" id="{8093B068-36F3-4AB5-A18F-749D33E1700C}">
          <p14:sldIdLst>
            <p14:sldId id="514"/>
            <p14:sldId id="515"/>
            <p14:sldId id="315"/>
            <p14:sldId id="516"/>
            <p14:sldId id="317"/>
            <p14:sldId id="318"/>
            <p14:sldId id="323"/>
            <p14:sldId id="331"/>
            <p14:sldId id="334"/>
            <p14:sldId id="333"/>
            <p14:sldId id="332"/>
            <p14:sldId id="335"/>
            <p14:sldId id="390"/>
            <p14:sldId id="379"/>
            <p14:sldId id="272"/>
            <p14:sldId id="338"/>
            <p14:sldId id="340"/>
            <p14:sldId id="341"/>
            <p14:sldId id="342"/>
            <p14:sldId id="343"/>
            <p14:sldId id="344"/>
            <p14:sldId id="517"/>
            <p14:sldId id="346"/>
            <p14:sldId id="347"/>
            <p14:sldId id="349"/>
            <p14:sldId id="350"/>
            <p14:sldId id="352"/>
            <p14:sldId id="351"/>
            <p14:sldId id="392"/>
            <p14:sldId id="354"/>
            <p14:sldId id="360"/>
            <p14:sldId id="361"/>
            <p14:sldId id="362"/>
            <p14:sldId id="364"/>
          </p14:sldIdLst>
        </p14:section>
        <p14:section name="人工智能的发展" id="{2D952C26-88F3-499F-A7CE-04C5600DE355}">
          <p14:sldIdLst>
            <p14:sldId id="265"/>
            <p14:sldId id="385"/>
            <p14:sldId id="518"/>
            <p14:sldId id="519"/>
            <p14:sldId id="520"/>
            <p14:sldId id="521"/>
            <p14:sldId id="522"/>
            <p14:sldId id="523"/>
            <p14:sldId id="524"/>
            <p14:sldId id="525"/>
            <p14:sldId id="526"/>
            <p14:sldId id="481"/>
            <p14:sldId id="270"/>
            <p14:sldId id="482"/>
            <p14:sldId id="483"/>
            <p14:sldId id="484"/>
            <p14:sldId id="485"/>
            <p14:sldId id="486"/>
            <p14:sldId id="487"/>
            <p14:sldId id="488"/>
            <p14:sldId id="489"/>
            <p14:sldId id="490"/>
            <p14:sldId id="278"/>
            <p14:sldId id="491"/>
            <p14:sldId id="492"/>
            <p14:sldId id="266"/>
            <p14:sldId id="494"/>
            <p14:sldId id="495"/>
            <p14:sldId id="496"/>
            <p14:sldId id="328"/>
            <p14:sldId id="329"/>
            <p14:sldId id="330"/>
            <p14:sldId id="497"/>
            <p14:sldId id="498"/>
            <p14:sldId id="386"/>
            <p14:sldId id="499"/>
            <p14:sldId id="500"/>
            <p14:sldId id="501"/>
            <p14:sldId id="502"/>
            <p14:sldId id="503"/>
            <p14:sldId id="504"/>
            <p14:sldId id="387"/>
            <p14:sldId id="381"/>
          </p14:sldIdLst>
        </p14:section>
        <p14:section name="人工智能的研究领域" id="{35F15F9F-4833-4809-B9A8-3348AB0DA1CA}">
          <p14:sldIdLst>
            <p14:sldId id="527"/>
            <p14:sldId id="366"/>
            <p14:sldId id="367"/>
            <p14:sldId id="396"/>
            <p14:sldId id="368"/>
            <p14:sldId id="394"/>
            <p14:sldId id="529"/>
            <p14:sldId id="528"/>
            <p14:sldId id="530"/>
            <p14:sldId id="259"/>
            <p14:sldId id="260"/>
            <p14:sldId id="261"/>
            <p14:sldId id="262"/>
            <p14:sldId id="263"/>
            <p14:sldId id="264"/>
            <p14:sldId id="532"/>
            <p14:sldId id="533"/>
            <p14:sldId id="267"/>
            <p14:sldId id="534"/>
            <p14:sldId id="535"/>
            <p14:sldId id="536"/>
            <p14:sldId id="537"/>
            <p14:sldId id="538"/>
            <p14:sldId id="539"/>
            <p14:sldId id="540"/>
            <p14:sldId id="541"/>
            <p14:sldId id="542"/>
            <p14:sldId id="543"/>
            <p14:sldId id="544"/>
            <p14:sldId id="545"/>
            <p14:sldId id="546"/>
            <p14:sldId id="547"/>
            <p14:sldId id="548"/>
            <p14:sldId id="549"/>
            <p14:sldId id="550"/>
          </p14:sldIdLst>
        </p14:section>
        <p14:section name="AI知识结构" id="{BFCB2B1E-0AE1-40B5-BE5B-C39B8FF485BD}">
          <p14:sldIdLst>
            <p14:sldId id="551"/>
            <p14:sldId id="552"/>
            <p14:sldId id="553"/>
            <p14:sldId id="554"/>
            <p14:sldId id="555"/>
            <p14:sldId id="556"/>
            <p14:sldId id="557"/>
            <p14:sldId id="558"/>
            <p14:sldId id="376"/>
            <p14:sldId id="377"/>
            <p14:sldId id="388"/>
            <p14:sldId id="395"/>
          </p14:sldIdLst>
        </p14:section>
        <p14:section name="机器学习&amp;神经网络&amp;深度学习述要" id="{6C7E2E1F-9839-431A-9107-A74CFFA04D5E}">
          <p14:sldIdLst>
            <p14:sldId id="412"/>
            <p14:sldId id="414"/>
            <p14:sldId id="415"/>
            <p14:sldId id="416"/>
            <p14:sldId id="417"/>
            <p14:sldId id="418"/>
            <p14:sldId id="413"/>
          </p14:sldIdLst>
        </p14:section>
        <p14:section name="机器学习" id="{E37BE34F-A5FA-4CA9-A49C-F540C606A067}">
          <p14:sldIdLst>
            <p14:sldId id="273"/>
            <p14:sldId id="411"/>
            <p14:sldId id="274"/>
            <p14:sldId id="419"/>
            <p14:sldId id="420"/>
            <p14:sldId id="281"/>
            <p14:sldId id="275"/>
            <p14:sldId id="276"/>
            <p14:sldId id="421"/>
            <p14:sldId id="422"/>
          </p14:sldIdLst>
        </p14:section>
        <p14:section name="深度学习" id="{210A8F6B-B406-489B-8134-49AF99D4295E}">
          <p14:sldIdLst>
            <p14:sldId id="423"/>
            <p14:sldId id="431"/>
            <p14:sldId id="277"/>
            <p14:sldId id="425"/>
            <p14:sldId id="424"/>
            <p14:sldId id="279"/>
            <p14:sldId id="280"/>
            <p14:sldId id="282"/>
            <p14:sldId id="283"/>
            <p14:sldId id="284"/>
            <p14:sldId id="285"/>
            <p14:sldId id="286"/>
            <p14:sldId id="287"/>
            <p14:sldId id="426"/>
            <p14:sldId id="427"/>
            <p14:sldId id="428"/>
            <p14:sldId id="288"/>
            <p14:sldId id="289"/>
            <p14:sldId id="290"/>
            <p14:sldId id="291"/>
            <p14:sldId id="292"/>
            <p14:sldId id="293"/>
            <p14:sldId id="429"/>
            <p14:sldId id="294"/>
            <p14:sldId id="295"/>
            <p14:sldId id="296"/>
            <p14:sldId id="297"/>
            <p14:sldId id="298"/>
            <p14:sldId id="299"/>
            <p14:sldId id="300"/>
            <p14:sldId id="430"/>
            <p14:sldId id="303"/>
          </p14:sldIdLst>
        </p14:section>
        <p14:section name="启示与未来" id="{C5943AD9-3B4A-415E-80FD-10E9D3BF2AFC}">
          <p14:sldIdLst>
            <p14:sldId id="301"/>
            <p14:sldId id="302"/>
          </p14:sldIdLst>
        </p14:section>
        <p14:section name="手撸神经网络" id="{A435996E-696D-45C9-964D-6567E7A0CEE9}">
          <p14:sldIdLst>
            <p14:sldId id="304"/>
            <p14:sldId id="305"/>
            <p14:sldId id="306"/>
            <p14:sldId id="432"/>
            <p14:sldId id="307"/>
            <p14:sldId id="308"/>
            <p14:sldId id="309"/>
            <p14:sldId id="310"/>
            <p14:sldId id="311"/>
            <p14:sldId id="312"/>
            <p14:sldId id="313"/>
            <p14:sldId id="433"/>
            <p14:sldId id="434"/>
            <p14:sldId id="435"/>
            <p14:sldId id="436"/>
            <p14:sldId id="437"/>
            <p14:sldId id="438"/>
            <p14:sldId id="439"/>
            <p14:sldId id="441"/>
            <p14:sldId id="440"/>
            <p14:sldId id="442"/>
            <p14:sldId id="480"/>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112" autoAdjust="0"/>
  </p:normalViewPr>
  <p:slideViewPr>
    <p:cSldViewPr snapToGrid="0">
      <p:cViewPr varScale="1">
        <p:scale>
          <a:sx n="78" d="100"/>
          <a:sy n="78" d="100"/>
        </p:scale>
        <p:origin x="18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98D0BF-62E2-498B-9C66-E1192856E419}" type="datetimeFigureOut">
              <a:rPr lang="zh-CN" altLang="en-US" smtClean="0"/>
              <a:t>2022/7/30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2E228-E024-419D-8429-96CB3DB51177}" type="slidenum">
              <a:rPr lang="zh-CN" altLang="en-US" smtClean="0"/>
              <a:t>‹#›</a:t>
            </a:fld>
            <a:endParaRPr lang="zh-CN" altLang="en-US"/>
          </a:p>
        </p:txBody>
      </p:sp>
    </p:spTree>
    <p:extLst>
      <p:ext uri="{BB962C8B-B14F-4D97-AF65-F5344CB8AC3E}">
        <p14:creationId xmlns:p14="http://schemas.microsoft.com/office/powerpoint/2010/main" val="549119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flickr.com/photos/erikbenson/25717574115"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www.myzaker.com/article/616f86b48e9f097f530bee2c"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钱穆</a:t>
            </a:r>
            <a:r>
              <a:rPr lang="en-US" altLang="zh-CN" dirty="0"/>
              <a:t>《</a:t>
            </a:r>
            <a:r>
              <a:rPr lang="zh-CN" altLang="en-US" dirty="0"/>
              <a:t>阳明学述要</a:t>
            </a:r>
            <a:r>
              <a:rPr lang="en-US" altLang="zh-CN" dirty="0"/>
              <a:t>》</a:t>
            </a:r>
            <a:r>
              <a:rPr lang="zh-CN" altLang="en-US" dirty="0"/>
              <a:t>：</a:t>
            </a:r>
            <a:endParaRPr lang="en-US" altLang="zh-CN" dirty="0"/>
          </a:p>
          <a:p>
            <a:r>
              <a:rPr lang="zh-CN" altLang="en-US" dirty="0"/>
              <a:t>“</a:t>
            </a:r>
            <a:endParaRPr lang="en-US" altLang="zh-CN" dirty="0"/>
          </a:p>
          <a:p>
            <a:r>
              <a:rPr lang="zh-CN" altLang="en-US" dirty="0"/>
              <a:t>大凡一家学术的地位和价值，全侍其在当时学术界上，能不能提出几许有力量的问题，或者与以解答。</a:t>
            </a:r>
            <a:endParaRPr lang="en-US" altLang="zh-CN" dirty="0"/>
          </a:p>
          <a:p>
            <a:r>
              <a:rPr lang="zh-CN" altLang="en-US" dirty="0"/>
              <a:t>自然，在一时代学术创始的时候，那时学者的贡献，全在能提出问题；而一个学术到结束的时候，那时学者的责任，全在把旧传的问题与以解答。</a:t>
            </a:r>
            <a:endParaRPr lang="en-US" altLang="zh-CN" dirty="0"/>
          </a:p>
          <a:p>
            <a:r>
              <a:rPr lang="en-US" altLang="zh-CN" dirty="0"/>
              <a:t>……</a:t>
            </a:r>
          </a:p>
          <a:p>
            <a:r>
              <a:rPr lang="zh-CN" altLang="en-US" dirty="0"/>
              <a:t>”</a:t>
            </a:r>
            <a:endParaRPr lang="en-US" altLang="zh-CN" dirty="0"/>
          </a:p>
          <a:p>
            <a:endParaRPr lang="en-US" altLang="zh-CN" dirty="0"/>
          </a:p>
          <a:p>
            <a:r>
              <a:rPr lang="zh-CN" altLang="en-US" dirty="0"/>
              <a:t>本质上，无外乎是：提出一个好问题，并且回答她（指出解决方向）</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a:t>
            </a:fld>
            <a:endParaRPr lang="zh-CN" altLang="en-US"/>
          </a:p>
        </p:txBody>
      </p:sp>
    </p:spTree>
    <p:extLst>
      <p:ext uri="{BB962C8B-B14F-4D97-AF65-F5344CB8AC3E}">
        <p14:creationId xmlns:p14="http://schemas.microsoft.com/office/powerpoint/2010/main" val="4153066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图灵去世之后，为了纪念他在计算机科学和人工智能领域的伟大贡献，</a:t>
            </a:r>
            <a:r>
              <a:rPr lang="en-US" altLang="zh-CN" dirty="0"/>
              <a:t>1966</a:t>
            </a:r>
            <a:r>
              <a:rPr lang="zh-CN" altLang="en-US" dirty="0"/>
              <a:t>年由美国的计算机学会设立了图灵奖。是计算机科学中最重要的奖项，有着计算机界的诺贝尔奖之称。</a:t>
            </a:r>
            <a:endParaRPr lang="en-US" altLang="zh-CN" dirty="0"/>
          </a:p>
          <a:p>
            <a:r>
              <a:rPr lang="zh-CN" altLang="en-US" dirty="0"/>
              <a:t>专门奖励那些对计算机事业做出重要贡献的个人。图灵奖对获奖者的要求非常的高。</a:t>
            </a:r>
            <a:endParaRPr lang="en-US" altLang="zh-CN" dirty="0"/>
          </a:p>
          <a:p>
            <a:r>
              <a:rPr lang="zh-CN" altLang="en-US" dirty="0"/>
              <a:t>在过去的 </a:t>
            </a:r>
            <a:r>
              <a:rPr lang="en-US" altLang="zh-CN" dirty="0"/>
              <a:t>55 </a:t>
            </a:r>
            <a:r>
              <a:rPr lang="zh-CN" altLang="en-US" dirty="0"/>
              <a:t>年（截止到</a:t>
            </a:r>
            <a:r>
              <a:rPr lang="en-US" altLang="zh-CN" dirty="0"/>
              <a:t>2021</a:t>
            </a:r>
            <a:r>
              <a:rPr lang="zh-CN" altLang="en-US" dirty="0"/>
              <a:t>年）中，仅有 </a:t>
            </a:r>
            <a:r>
              <a:rPr lang="en-US" altLang="zh-CN" dirty="0"/>
              <a:t>73 </a:t>
            </a:r>
            <a:r>
              <a:rPr lang="zh-CN" altLang="en-US" dirty="0"/>
              <a:t>位科学家获此殊荣，其中 </a:t>
            </a:r>
            <a:r>
              <a:rPr lang="en-US" altLang="zh-CN" dirty="0"/>
              <a:t>10 </a:t>
            </a:r>
            <a:r>
              <a:rPr lang="zh-CN" altLang="en-US" dirty="0"/>
              <a:t>位是做人工智能的研究。</a:t>
            </a:r>
            <a:endParaRPr lang="en-US" altLang="zh-CN" dirty="0"/>
          </a:p>
          <a:p>
            <a:pPr algn="l" fontAlgn="ctr" latinLnBrk="1"/>
            <a:r>
              <a:rPr lang="en-US" altLang="zh-CN" dirty="0">
                <a:solidFill>
                  <a:srgbClr val="333333"/>
                </a:solidFill>
                <a:effectLst/>
              </a:rPr>
              <a:t>1969</a:t>
            </a:r>
            <a:r>
              <a:rPr lang="zh-CN" altLang="en-US" dirty="0">
                <a:solidFill>
                  <a:srgbClr val="333333"/>
                </a:solidFill>
                <a:effectLst/>
              </a:rPr>
              <a:t>年：</a:t>
            </a:r>
            <a:r>
              <a:rPr lang="zh-CN" altLang="en-US" u="none" strike="noStrike" dirty="0">
                <a:solidFill>
                  <a:srgbClr val="136EC2"/>
                </a:solidFill>
                <a:effectLst/>
              </a:rPr>
              <a:t>马文</a:t>
            </a:r>
            <a:r>
              <a:rPr lang="en-US" altLang="zh-CN" u="none" strike="noStrike" dirty="0">
                <a:solidFill>
                  <a:srgbClr val="136EC2"/>
                </a:solidFill>
                <a:effectLst/>
              </a:rPr>
              <a:t>·</a:t>
            </a:r>
            <a:r>
              <a:rPr lang="zh-CN" altLang="en-US" u="none" strike="noStrike" dirty="0">
                <a:solidFill>
                  <a:srgbClr val="136EC2"/>
                </a:solidFill>
                <a:effectLst/>
              </a:rPr>
              <a:t>明斯基</a:t>
            </a:r>
            <a:r>
              <a:rPr lang="zh-CN" altLang="en-US" u="none" strike="noStrike" dirty="0">
                <a:solidFill>
                  <a:srgbClr val="333333"/>
                </a:solidFill>
                <a:effectLst/>
              </a:rPr>
              <a:t>（</a:t>
            </a:r>
            <a:r>
              <a:rPr lang="en-US" altLang="zh-CN" u="none" strike="noStrike" dirty="0">
                <a:solidFill>
                  <a:srgbClr val="136EC2"/>
                </a:solidFill>
                <a:effectLst/>
              </a:rPr>
              <a:t>Marvin Minsky</a:t>
            </a:r>
            <a:r>
              <a:rPr lang="zh-CN" altLang="en-US" u="none" strike="noStrike" dirty="0">
                <a:solidFill>
                  <a:srgbClr val="136EC2"/>
                </a:solidFill>
                <a:effectLst/>
              </a:rPr>
              <a:t>）</a:t>
            </a:r>
            <a:endParaRPr lang="en-US" altLang="zh-CN" u="none" strike="noStrike" dirty="0">
              <a:solidFill>
                <a:srgbClr val="136EC2"/>
              </a:solidFill>
              <a:effectLst/>
            </a:endParaRPr>
          </a:p>
          <a:p>
            <a:pPr algn="l" fontAlgn="ctr" latinLnBrk="1"/>
            <a:r>
              <a:rPr lang="en-US" altLang="zh-CN" dirty="0">
                <a:solidFill>
                  <a:srgbClr val="333333"/>
                </a:solidFill>
                <a:effectLst/>
              </a:rPr>
              <a:t>1971</a:t>
            </a:r>
            <a:r>
              <a:rPr lang="zh-CN" altLang="en-US" dirty="0">
                <a:solidFill>
                  <a:srgbClr val="333333"/>
                </a:solidFill>
                <a:effectLst/>
              </a:rPr>
              <a:t>年：</a:t>
            </a:r>
            <a:r>
              <a:rPr lang="zh-CN" altLang="en-US" u="none" strike="noStrike" dirty="0">
                <a:solidFill>
                  <a:srgbClr val="136EC2"/>
                </a:solidFill>
                <a:effectLst/>
              </a:rPr>
              <a:t>约翰</a:t>
            </a:r>
            <a:r>
              <a:rPr lang="en-US" altLang="zh-CN" u="none" strike="noStrike" dirty="0">
                <a:solidFill>
                  <a:srgbClr val="136EC2"/>
                </a:solidFill>
                <a:effectLst/>
              </a:rPr>
              <a:t>·</a:t>
            </a:r>
            <a:r>
              <a:rPr lang="zh-CN" altLang="en-US" u="none" strike="noStrike" dirty="0">
                <a:solidFill>
                  <a:srgbClr val="136EC2"/>
                </a:solidFill>
                <a:effectLst/>
              </a:rPr>
              <a:t>麦卡锡</a:t>
            </a:r>
            <a:r>
              <a:rPr lang="zh-CN" altLang="en-US" u="none" strike="noStrike" dirty="0">
                <a:solidFill>
                  <a:srgbClr val="333333"/>
                </a:solidFill>
                <a:effectLst/>
              </a:rPr>
              <a:t>（</a:t>
            </a:r>
            <a:r>
              <a:rPr lang="en-US" altLang="zh-CN" u="none" strike="noStrike" dirty="0">
                <a:solidFill>
                  <a:srgbClr val="136EC2"/>
                </a:solidFill>
                <a:effectLst/>
              </a:rPr>
              <a:t>John McCarthy</a:t>
            </a:r>
            <a:r>
              <a:rPr lang="zh-CN" altLang="en-US" u="none" strike="noStrike" dirty="0">
                <a:solidFill>
                  <a:srgbClr val="136EC2"/>
                </a:solidFill>
                <a:effectLst/>
              </a:rPr>
              <a:t>）</a:t>
            </a:r>
            <a:endParaRPr lang="en-US" altLang="zh-CN" u="none" strike="noStrike" dirty="0">
              <a:solidFill>
                <a:srgbClr val="136EC2"/>
              </a:solidFill>
              <a:effectLst/>
            </a:endParaRPr>
          </a:p>
          <a:p>
            <a:pPr algn="l" fontAlgn="ctr" latinLnBrk="1"/>
            <a:r>
              <a:rPr lang="en-US" altLang="zh-CN" dirty="0">
                <a:solidFill>
                  <a:srgbClr val="333333"/>
                </a:solidFill>
                <a:effectLst/>
              </a:rPr>
              <a:t>1975</a:t>
            </a:r>
            <a:r>
              <a:rPr lang="zh-CN" altLang="en-US" dirty="0">
                <a:solidFill>
                  <a:srgbClr val="333333"/>
                </a:solidFill>
                <a:effectLst/>
              </a:rPr>
              <a:t>年：艾伦</a:t>
            </a:r>
            <a:r>
              <a:rPr lang="en-US" altLang="zh-CN" dirty="0">
                <a:solidFill>
                  <a:srgbClr val="333333"/>
                </a:solidFill>
                <a:effectLst/>
              </a:rPr>
              <a:t>·</a:t>
            </a:r>
            <a:r>
              <a:rPr lang="zh-CN" altLang="en-US" dirty="0">
                <a:solidFill>
                  <a:srgbClr val="333333"/>
                </a:solidFill>
                <a:effectLst/>
              </a:rPr>
              <a:t>纽厄尔（</a:t>
            </a:r>
            <a:r>
              <a:rPr lang="en-US" altLang="zh-CN" dirty="0">
                <a:solidFill>
                  <a:srgbClr val="333333"/>
                </a:solidFill>
                <a:effectLst/>
              </a:rPr>
              <a:t>Allen Newell</a:t>
            </a:r>
            <a:r>
              <a:rPr lang="zh-CN" altLang="en-US" dirty="0">
                <a:solidFill>
                  <a:srgbClr val="333333"/>
                </a:solidFill>
                <a:effectLst/>
              </a:rPr>
              <a:t>）、赫伯特</a:t>
            </a:r>
            <a:r>
              <a:rPr lang="en-US" altLang="zh-CN" dirty="0">
                <a:solidFill>
                  <a:srgbClr val="333333"/>
                </a:solidFill>
                <a:effectLst/>
              </a:rPr>
              <a:t>·</a:t>
            </a:r>
            <a:r>
              <a:rPr lang="zh-CN" altLang="en-US" dirty="0">
                <a:solidFill>
                  <a:srgbClr val="333333"/>
                </a:solidFill>
                <a:effectLst/>
              </a:rPr>
              <a:t>西蒙（</a:t>
            </a:r>
            <a:r>
              <a:rPr lang="en-US" altLang="zh-CN" dirty="0">
                <a:solidFill>
                  <a:srgbClr val="333333"/>
                </a:solidFill>
                <a:effectLst/>
              </a:rPr>
              <a:t>Herbert A. Simon</a:t>
            </a:r>
            <a:r>
              <a:rPr lang="zh-CN" altLang="en-US" dirty="0">
                <a:solidFill>
                  <a:srgbClr val="333333"/>
                </a:solidFill>
                <a:effectLst/>
              </a:rPr>
              <a:t>）</a:t>
            </a:r>
          </a:p>
          <a:p>
            <a:pPr algn="l" fontAlgn="ctr" latinLnBrk="1"/>
            <a:r>
              <a:rPr lang="en-US" altLang="zh-CN" dirty="0">
                <a:solidFill>
                  <a:srgbClr val="333333"/>
                </a:solidFill>
                <a:effectLst/>
              </a:rPr>
              <a:t>1994</a:t>
            </a:r>
            <a:r>
              <a:rPr lang="zh-CN" altLang="en-US" dirty="0">
                <a:solidFill>
                  <a:srgbClr val="333333"/>
                </a:solidFill>
                <a:effectLst/>
              </a:rPr>
              <a:t>年：爱德华</a:t>
            </a:r>
            <a:r>
              <a:rPr lang="en-US" altLang="zh-CN" dirty="0">
                <a:solidFill>
                  <a:srgbClr val="333333"/>
                </a:solidFill>
                <a:effectLst/>
              </a:rPr>
              <a:t>·</a:t>
            </a:r>
            <a:r>
              <a:rPr lang="zh-CN" altLang="en-US" dirty="0">
                <a:solidFill>
                  <a:srgbClr val="333333"/>
                </a:solidFill>
                <a:effectLst/>
              </a:rPr>
              <a:t>费根鲍姆（</a:t>
            </a:r>
            <a:r>
              <a:rPr lang="en-US" altLang="zh-CN" dirty="0">
                <a:solidFill>
                  <a:srgbClr val="333333"/>
                </a:solidFill>
                <a:effectLst/>
              </a:rPr>
              <a:t>Edward Feigenbaum</a:t>
            </a:r>
            <a:r>
              <a:rPr lang="zh-CN" altLang="en-US" dirty="0">
                <a:solidFill>
                  <a:srgbClr val="333333"/>
                </a:solidFill>
                <a:effectLst/>
              </a:rPr>
              <a:t>）、拉吉</a:t>
            </a:r>
            <a:r>
              <a:rPr lang="en-US" altLang="zh-CN" dirty="0">
                <a:solidFill>
                  <a:srgbClr val="333333"/>
                </a:solidFill>
                <a:effectLst/>
              </a:rPr>
              <a:t>·</a:t>
            </a:r>
            <a:r>
              <a:rPr lang="zh-CN" altLang="en-US" dirty="0">
                <a:solidFill>
                  <a:srgbClr val="333333"/>
                </a:solidFill>
                <a:effectLst/>
              </a:rPr>
              <a:t>瑞迪（</a:t>
            </a:r>
            <a:r>
              <a:rPr lang="en-US" altLang="zh-CN" dirty="0">
                <a:solidFill>
                  <a:srgbClr val="333333"/>
                </a:solidFill>
                <a:effectLst/>
              </a:rPr>
              <a:t>Raj Reddy</a:t>
            </a:r>
            <a:r>
              <a:rPr lang="zh-CN" altLang="en-US" dirty="0">
                <a:solidFill>
                  <a:srgbClr val="333333"/>
                </a:solidFill>
                <a:effectLst/>
              </a:rPr>
              <a:t>）</a:t>
            </a:r>
          </a:p>
          <a:p>
            <a:pPr algn="l" fontAlgn="ctr" latinLnBrk="1"/>
            <a:r>
              <a:rPr lang="en-US" altLang="zh-CN" dirty="0">
                <a:solidFill>
                  <a:srgbClr val="333333"/>
                </a:solidFill>
                <a:effectLst/>
              </a:rPr>
              <a:t>2011</a:t>
            </a:r>
            <a:r>
              <a:rPr lang="zh-CN" altLang="en-US" dirty="0">
                <a:solidFill>
                  <a:srgbClr val="333333"/>
                </a:solidFill>
                <a:effectLst/>
              </a:rPr>
              <a:t>年：犹大</a:t>
            </a:r>
            <a:r>
              <a:rPr lang="en-US" altLang="zh-CN" dirty="0">
                <a:solidFill>
                  <a:srgbClr val="333333"/>
                </a:solidFill>
                <a:effectLst/>
              </a:rPr>
              <a:t>·</a:t>
            </a:r>
            <a:r>
              <a:rPr lang="zh-CN" altLang="en-US" dirty="0">
                <a:solidFill>
                  <a:srgbClr val="333333"/>
                </a:solidFill>
                <a:effectLst/>
              </a:rPr>
              <a:t>伯尔（</a:t>
            </a:r>
            <a:r>
              <a:rPr lang="en-US" altLang="zh-CN" dirty="0">
                <a:solidFill>
                  <a:srgbClr val="333333"/>
                </a:solidFill>
                <a:effectLst/>
              </a:rPr>
              <a:t>Judea Pearl</a:t>
            </a:r>
            <a:r>
              <a:rPr lang="zh-CN" altLang="en-US" dirty="0">
                <a:solidFill>
                  <a:srgbClr val="333333"/>
                </a:solidFill>
                <a:effectLst/>
              </a:rPr>
              <a:t>）</a:t>
            </a:r>
          </a:p>
          <a:p>
            <a:pPr algn="l" fontAlgn="ctr" latinLnBrk="1"/>
            <a:r>
              <a:rPr lang="en-US" altLang="zh-CN" dirty="0">
                <a:solidFill>
                  <a:srgbClr val="333333"/>
                </a:solidFill>
                <a:effectLst/>
              </a:rPr>
              <a:t>2018</a:t>
            </a:r>
            <a:r>
              <a:rPr lang="zh-CN" altLang="en-US" dirty="0">
                <a:solidFill>
                  <a:srgbClr val="333333"/>
                </a:solidFill>
                <a:effectLst/>
              </a:rPr>
              <a:t>年：约舒亚</a:t>
            </a:r>
            <a:r>
              <a:rPr lang="en-US" altLang="zh-CN" dirty="0">
                <a:solidFill>
                  <a:srgbClr val="333333"/>
                </a:solidFill>
                <a:effectLst/>
              </a:rPr>
              <a:t>·</a:t>
            </a:r>
            <a:r>
              <a:rPr lang="zh-CN" altLang="en-US" dirty="0">
                <a:solidFill>
                  <a:srgbClr val="333333"/>
                </a:solidFill>
                <a:effectLst/>
              </a:rPr>
              <a:t>本希奥（</a:t>
            </a:r>
            <a:r>
              <a:rPr lang="en-US" altLang="zh-CN" dirty="0">
                <a:solidFill>
                  <a:srgbClr val="333333"/>
                </a:solidFill>
                <a:effectLst/>
              </a:rPr>
              <a:t>Yoshua Bengio</a:t>
            </a:r>
            <a:r>
              <a:rPr lang="zh-CN" altLang="en-US" dirty="0">
                <a:solidFill>
                  <a:srgbClr val="333333"/>
                </a:solidFill>
                <a:effectLst/>
              </a:rPr>
              <a:t>）、杰弗里</a:t>
            </a:r>
            <a:r>
              <a:rPr lang="en-US" altLang="zh-CN" dirty="0">
                <a:solidFill>
                  <a:srgbClr val="333333"/>
                </a:solidFill>
                <a:effectLst/>
              </a:rPr>
              <a:t>·</a:t>
            </a:r>
            <a:r>
              <a:rPr lang="zh-CN" altLang="en-US" dirty="0">
                <a:solidFill>
                  <a:srgbClr val="333333"/>
                </a:solidFill>
                <a:effectLst/>
              </a:rPr>
              <a:t>辛顿（</a:t>
            </a:r>
            <a:r>
              <a:rPr lang="en-US" altLang="zh-CN" dirty="0">
                <a:solidFill>
                  <a:srgbClr val="333333"/>
                </a:solidFill>
                <a:effectLst/>
              </a:rPr>
              <a:t>Geoffrey Hinton</a:t>
            </a:r>
            <a:r>
              <a:rPr lang="zh-CN" altLang="en-US" dirty="0">
                <a:solidFill>
                  <a:srgbClr val="333333"/>
                </a:solidFill>
                <a:effectLst/>
              </a:rPr>
              <a:t>）、扬</a:t>
            </a:r>
            <a:r>
              <a:rPr lang="en-US" altLang="zh-CN" dirty="0">
                <a:solidFill>
                  <a:srgbClr val="333333"/>
                </a:solidFill>
                <a:effectLst/>
              </a:rPr>
              <a:t>·</a:t>
            </a:r>
            <a:r>
              <a:rPr lang="zh-CN" altLang="en-US" dirty="0">
                <a:solidFill>
                  <a:srgbClr val="333333"/>
                </a:solidFill>
                <a:effectLst/>
              </a:rPr>
              <a:t>莱坎（</a:t>
            </a:r>
            <a:r>
              <a:rPr lang="en-US" altLang="zh-CN" dirty="0">
                <a:solidFill>
                  <a:srgbClr val="333333"/>
                </a:solidFill>
                <a:effectLst/>
              </a:rPr>
              <a:t>Yann LeCun</a:t>
            </a:r>
            <a:r>
              <a:rPr lang="zh-CN" altLang="en-US" dirty="0">
                <a:solidFill>
                  <a:srgbClr val="333333"/>
                </a:solidFill>
                <a:effectLst/>
              </a:rPr>
              <a:t>）</a:t>
            </a:r>
            <a:endParaRPr lang="en-US" altLang="zh-CN" dirty="0">
              <a:solidFill>
                <a:srgbClr val="333333"/>
              </a:solidFill>
              <a:effectLst/>
            </a:endParaRPr>
          </a:p>
          <a:p>
            <a:pPr algn="l" fontAlgn="ctr" latinLnBrk="1"/>
            <a:endParaRPr lang="en-US" altLang="zh-CN" dirty="0">
              <a:solidFill>
                <a:srgbClr val="333333"/>
              </a:solidFill>
              <a:effectLst/>
            </a:endParaRPr>
          </a:p>
        </p:txBody>
      </p:sp>
      <p:sp>
        <p:nvSpPr>
          <p:cNvPr id="4" name="灯片编号占位符 3"/>
          <p:cNvSpPr>
            <a:spLocks noGrp="1"/>
          </p:cNvSpPr>
          <p:nvPr>
            <p:ph type="sldNum" sz="quarter" idx="5"/>
          </p:nvPr>
        </p:nvSpPr>
        <p:spPr/>
        <p:txBody>
          <a:bodyPr/>
          <a:lstStyle/>
          <a:p>
            <a:fld id="{6182E228-E024-419D-8429-96CB3DB51177}" type="slidenum">
              <a:rPr lang="zh-CN" altLang="en-US" smtClean="0"/>
              <a:t>13</a:t>
            </a:fld>
            <a:endParaRPr lang="zh-CN" altLang="en-US"/>
          </a:p>
        </p:txBody>
      </p:sp>
    </p:spTree>
    <p:extLst>
      <p:ext uri="{BB962C8B-B14F-4D97-AF65-F5344CB8AC3E}">
        <p14:creationId xmlns:p14="http://schemas.microsoft.com/office/powerpoint/2010/main" val="2660799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1956</a:t>
            </a:r>
            <a:r>
              <a:rPr lang="zh-CN" altLang="en-US" b="0" dirty="0"/>
              <a:t>年夏天</a:t>
            </a:r>
            <a:r>
              <a:rPr lang="zh-CN" altLang="en-US" dirty="0"/>
              <a:t>，</a:t>
            </a:r>
            <a:r>
              <a:rPr lang="zh-CN" altLang="en-US" b="1" dirty="0"/>
              <a:t>约翰</a:t>
            </a:r>
            <a:r>
              <a:rPr lang="en-US" altLang="zh-CN" b="1" dirty="0"/>
              <a:t>·</a:t>
            </a:r>
            <a:r>
              <a:rPr lang="zh-CN" altLang="en-US" b="1" dirty="0"/>
              <a:t>麦卡锡</a:t>
            </a:r>
            <a:r>
              <a:rPr lang="zh-CN" altLang="en-US" dirty="0">
                <a:ea typeface="新細明體" pitchFamily="18" charset="-120"/>
              </a:rPr>
              <a:t>（</a:t>
            </a:r>
            <a:r>
              <a:rPr lang="en-US" altLang="zh-CN" dirty="0">
                <a:ea typeface="新細明體" pitchFamily="18" charset="-120"/>
              </a:rPr>
              <a:t>John McCarthy</a:t>
            </a:r>
            <a:r>
              <a:rPr lang="zh-CN" altLang="en-US" dirty="0">
                <a:ea typeface="新細明體" pitchFamily="18" charset="-120"/>
              </a:rPr>
              <a:t>）</a:t>
            </a:r>
            <a:r>
              <a:rPr lang="zh-CN" altLang="en-US" dirty="0"/>
              <a:t>组织了十位对自动机理论、神经网络和智能研究感兴趣的研究者们召集在一起，在美国汉诺斯小镇的</a:t>
            </a:r>
            <a:r>
              <a:rPr lang="zh-CN" altLang="en-US" b="1" dirty="0"/>
              <a:t>达特茅斯学院</a:t>
            </a:r>
            <a:r>
              <a:rPr lang="zh-CN" altLang="en-US" dirty="0"/>
              <a:t>组织了一个为期两个月的暑期研讨会，主题就是用机器来模拟人类的智能。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a typeface="新細明體" pitchFamily="18" charset="-120"/>
              </a:rPr>
              <a:t>会上（？）约翰</a:t>
            </a:r>
            <a:r>
              <a:rPr lang="en-US" altLang="zh-CN" dirty="0">
                <a:ea typeface="新細明體" pitchFamily="18" charset="-120"/>
              </a:rPr>
              <a:t>·</a:t>
            </a:r>
            <a:r>
              <a:rPr lang="zh-CN" altLang="en-US" dirty="0">
                <a:ea typeface="新細明體" pitchFamily="18" charset="-120"/>
              </a:rPr>
              <a:t>麦卡锡</a:t>
            </a:r>
            <a:r>
              <a:rPr lang="zh-CN" altLang="en-US" dirty="0"/>
              <a:t>最早使用了人工智能（</a:t>
            </a:r>
            <a:r>
              <a:rPr lang="en-US" altLang="zh-CN" dirty="0">
                <a:ea typeface="新細明體" pitchFamily="18" charset="-120"/>
              </a:rPr>
              <a:t>Artificial Intelligence</a:t>
            </a:r>
            <a:r>
              <a:rPr lang="zh-CN" altLang="en-US" dirty="0"/>
              <a:t>）这个词，这是人工智能这个名词第一次被正式的提出来。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因此这个会议被公认为是人工智能的起源，被认为是人工智能领域的诞生标志。标志着人工智能作为一门新兴学科的正式诞生，</a:t>
            </a:r>
            <a:r>
              <a:rPr lang="zh-CN" altLang="en-US" b="1" dirty="0"/>
              <a:t>达特茅斯大学</a:t>
            </a:r>
            <a:r>
              <a:rPr lang="zh-CN" altLang="en-US" dirty="0"/>
              <a:t>也成为了公认的人工智能领域的诞生地。</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主要参加有</a:t>
            </a:r>
            <a:r>
              <a:rPr lang="en-US" altLang="zh-CN" dirty="0"/>
              <a:t>10</a:t>
            </a:r>
            <a:r>
              <a:rPr lang="zh-CN" altLang="en-US" dirty="0"/>
              <a:t>个人：麦卡锡（</a:t>
            </a:r>
            <a:r>
              <a:rPr lang="en-US" altLang="zh-CN" dirty="0"/>
              <a:t>John McCarthy</a:t>
            </a:r>
            <a:r>
              <a:rPr lang="zh-CN" altLang="en-US" dirty="0"/>
              <a:t>）、明斯基（</a:t>
            </a:r>
            <a:r>
              <a:rPr lang="en-US" altLang="zh-CN" dirty="0"/>
              <a:t>Marvin Lee Minsky </a:t>
            </a:r>
            <a:r>
              <a:rPr lang="zh-CN" altLang="en-US" dirty="0"/>
              <a:t>）、香农（</a:t>
            </a:r>
            <a:r>
              <a:rPr lang="en-US" altLang="zh-CN" dirty="0"/>
              <a:t>Claude Shannon</a:t>
            </a:r>
            <a:r>
              <a:rPr lang="zh-CN" altLang="en-US" dirty="0"/>
              <a:t>）、罗切斯特（</a:t>
            </a:r>
            <a:r>
              <a:rPr lang="en-US" altLang="zh-CN" dirty="0"/>
              <a:t>Nathaniel Rochester</a:t>
            </a:r>
            <a:r>
              <a:rPr lang="zh-CN" altLang="en-US" dirty="0"/>
              <a:t>）、塞弗里奇（</a:t>
            </a:r>
            <a:r>
              <a:rPr lang="en-US" altLang="zh-CN" dirty="0"/>
              <a:t>Oliver Selfridge</a:t>
            </a:r>
            <a:r>
              <a:rPr lang="zh-CN" altLang="en-US" dirty="0"/>
              <a:t>）、纽厄尔（</a:t>
            </a:r>
            <a:r>
              <a:rPr lang="en-US" altLang="zh-CN" dirty="0"/>
              <a:t>Allen Newell</a:t>
            </a:r>
            <a:r>
              <a:rPr lang="zh-CN" altLang="en-US" dirty="0"/>
              <a:t>）、司马贺（</a:t>
            </a:r>
            <a:r>
              <a:rPr lang="en-US" altLang="zh-CN" dirty="0"/>
              <a:t>Herbert A. Simon</a:t>
            </a:r>
            <a:r>
              <a:rPr lang="zh-CN" altLang="en-US" dirty="0"/>
              <a:t>，又名赫伯特</a:t>
            </a:r>
            <a:r>
              <a:rPr lang="en-US" altLang="zh-CN" dirty="0"/>
              <a:t>·</a:t>
            </a:r>
            <a:r>
              <a:rPr lang="zh-CN" altLang="en-US" dirty="0"/>
              <a:t>西蒙）、萨缪尔（</a:t>
            </a:r>
            <a:r>
              <a:rPr lang="en-US" altLang="zh-CN" dirty="0"/>
              <a:t>Arthur Samuel</a:t>
            </a:r>
            <a:r>
              <a:rPr lang="zh-CN" altLang="en-US" dirty="0"/>
              <a:t>）、摩尔（</a:t>
            </a:r>
            <a:r>
              <a:rPr lang="en-US" altLang="zh-CN" dirty="0" err="1"/>
              <a:t>Trenchard</a:t>
            </a:r>
            <a:r>
              <a:rPr lang="en-US" altLang="zh-CN" dirty="0"/>
              <a:t> More</a:t>
            </a:r>
            <a:r>
              <a:rPr lang="zh-CN" altLang="en-US" dirty="0"/>
              <a:t>）、所罗门诺夫（</a:t>
            </a:r>
            <a:r>
              <a:rPr lang="en-US" altLang="zh-CN" b="0" dirty="0"/>
              <a:t>Ray </a:t>
            </a:r>
            <a:r>
              <a:rPr lang="en-US" altLang="zh-CN" b="0" dirty="0" err="1"/>
              <a:t>Solomonoff</a:t>
            </a:r>
            <a:r>
              <a:rPr lang="zh-CN" altLang="en-US" dirty="0"/>
              <a:t>），前四人是发起人。</a:t>
            </a:r>
            <a:endParaRPr lang="en-US" altLang="zh-CN" dirty="0"/>
          </a:p>
          <a:p>
            <a:endParaRPr lang="en-US" altLang="zh-CN" dirty="0"/>
          </a:p>
          <a:p>
            <a:r>
              <a:rPr lang="zh-CN" altLang="en-US" b="1" dirty="0"/>
              <a:t>约翰</a:t>
            </a:r>
            <a:r>
              <a:rPr lang="en-US" altLang="zh-CN" b="1" dirty="0"/>
              <a:t>·</a:t>
            </a:r>
            <a:r>
              <a:rPr lang="zh-CN" altLang="en-US" b="1" dirty="0"/>
              <a:t>麦卡锡</a:t>
            </a:r>
            <a:r>
              <a:rPr lang="zh-CN" altLang="en-US" dirty="0">
                <a:ea typeface="新細明體" pitchFamily="18" charset="-120"/>
              </a:rPr>
              <a:t>（</a:t>
            </a:r>
            <a:r>
              <a:rPr lang="en-US" altLang="zh-CN" dirty="0">
                <a:ea typeface="新細明體" pitchFamily="18" charset="-120"/>
              </a:rPr>
              <a:t>John McCarthy</a:t>
            </a:r>
            <a:r>
              <a:rPr lang="zh-CN" altLang="en-US" dirty="0">
                <a:ea typeface="新細明體" pitchFamily="18" charset="-120"/>
              </a:rPr>
              <a:t>），</a:t>
            </a:r>
            <a:r>
              <a:rPr lang="zh-CN" altLang="en-US" dirty="0"/>
              <a:t>他总是抱怨</a:t>
            </a:r>
            <a:r>
              <a:rPr lang="en-US" altLang="zh-CN" dirty="0">
                <a:ea typeface="新細明體" pitchFamily="18" charset="-120"/>
              </a:rPr>
              <a:t>“</a:t>
            </a:r>
            <a:r>
              <a:rPr lang="zh-CN" altLang="en-US" dirty="0"/>
              <a:t>一旦一样东西用人工智能实现了，人们就不再叫它人工智能了。</a:t>
            </a:r>
            <a:r>
              <a:rPr lang="en-US" altLang="zh-CN" dirty="0">
                <a:ea typeface="新細明體" pitchFamily="18" charset="-120"/>
              </a:rPr>
              <a:t>”</a:t>
            </a:r>
          </a:p>
          <a:p>
            <a:endParaRPr lang="en-US" altLang="zh-CN" dirty="0"/>
          </a:p>
          <a:p>
            <a:endParaRPr lang="en-US" altLang="zh-CN" dirty="0"/>
          </a:p>
          <a:p>
            <a:r>
              <a:rPr lang="zh-CN" altLang="en-US" dirty="0"/>
              <a:t>发起人：</a:t>
            </a:r>
            <a:endParaRPr lang="en-US" altLang="zh-CN" dirty="0"/>
          </a:p>
          <a:p>
            <a:r>
              <a:rPr lang="en-US" altLang="zh-CN" dirty="0"/>
              <a:t>J. McCarthy</a:t>
            </a:r>
            <a:r>
              <a:rPr lang="zh-CN" altLang="en-US" dirty="0"/>
              <a:t>：达特茅斯学院数学助理教授，</a:t>
            </a:r>
            <a:r>
              <a:rPr lang="en-US" altLang="zh-CN" dirty="0"/>
              <a:t>LISP</a:t>
            </a:r>
            <a:r>
              <a:rPr lang="zh-CN" altLang="en-US" dirty="0"/>
              <a:t>语言、分时操作系统</a:t>
            </a:r>
          </a:p>
          <a:p>
            <a:r>
              <a:rPr lang="en-US" altLang="zh-CN" dirty="0"/>
              <a:t>M. L. Minsky</a:t>
            </a:r>
            <a:r>
              <a:rPr lang="zh-CN" altLang="en-US" dirty="0"/>
              <a:t>：哈佛大学数学与神经学初级研究员</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C.E. Shannon</a:t>
            </a:r>
            <a:r>
              <a:rPr lang="zh-CN" altLang="en-US" dirty="0"/>
              <a:t>：贝尔电话实验室数学家，信息论的奠基人</a:t>
            </a:r>
          </a:p>
          <a:p>
            <a:r>
              <a:rPr lang="en-US" altLang="zh-CN" dirty="0"/>
              <a:t>N. Rochester</a:t>
            </a:r>
            <a:r>
              <a:rPr lang="zh-CN" altLang="en-US" dirty="0"/>
              <a:t>：</a:t>
            </a:r>
            <a:r>
              <a:rPr lang="en-US" altLang="zh-CN" dirty="0"/>
              <a:t>IBM</a:t>
            </a:r>
            <a:r>
              <a:rPr lang="zh-CN" altLang="en-US" dirty="0"/>
              <a:t>信息研究经理，</a:t>
            </a:r>
            <a:r>
              <a:rPr lang="en-US" altLang="zh-CN" b="0" i="0" dirty="0">
                <a:solidFill>
                  <a:srgbClr val="121212"/>
                </a:solidFill>
                <a:effectLst/>
                <a:latin typeface="-apple-system"/>
              </a:rPr>
              <a:t>IBM</a:t>
            </a:r>
            <a:r>
              <a:rPr lang="zh-CN" altLang="en-US" b="0" i="0" dirty="0">
                <a:solidFill>
                  <a:srgbClr val="121212"/>
                </a:solidFill>
                <a:effectLst/>
                <a:latin typeface="-apple-system"/>
              </a:rPr>
              <a:t>第一代通用机</a:t>
            </a:r>
            <a:r>
              <a:rPr lang="en-US" altLang="zh-CN" b="0" i="0" dirty="0">
                <a:solidFill>
                  <a:srgbClr val="121212"/>
                </a:solidFill>
                <a:effectLst/>
                <a:latin typeface="-apple-system"/>
              </a:rPr>
              <a:t>701</a:t>
            </a:r>
            <a:r>
              <a:rPr lang="zh-CN" altLang="en-US" b="0" i="0" dirty="0">
                <a:solidFill>
                  <a:srgbClr val="121212"/>
                </a:solidFill>
                <a:effectLst/>
                <a:latin typeface="-apple-system"/>
              </a:rPr>
              <a:t>的主设计师</a:t>
            </a:r>
            <a:endParaRPr lang="zh-CN" altLang="en-US" dirty="0"/>
          </a:p>
          <a:p>
            <a:endParaRPr lang="en-US" altLang="zh-CN" dirty="0"/>
          </a:p>
          <a:p>
            <a:r>
              <a:rPr lang="zh-CN" altLang="en-US" dirty="0"/>
              <a:t>主要的</a:t>
            </a:r>
            <a:r>
              <a:rPr lang="en-US" altLang="zh-CN" dirty="0"/>
              <a:t>7</a:t>
            </a:r>
            <a:r>
              <a:rPr lang="zh-CN" altLang="en-US" dirty="0"/>
              <a:t>个研究议题领域：</a:t>
            </a:r>
            <a:endParaRPr lang="en-US" altLang="zh-CN" dirty="0"/>
          </a:p>
          <a:p>
            <a:r>
              <a:rPr lang="en-US" altLang="zh-CN" dirty="0"/>
              <a:t>1. </a:t>
            </a:r>
            <a:r>
              <a:rPr lang="zh-CN" altLang="en-US" dirty="0"/>
              <a:t>自动计算机，所谓“自动”指的是可编程；</a:t>
            </a:r>
            <a:endParaRPr lang="en-US" altLang="zh-CN" dirty="0"/>
          </a:p>
          <a:p>
            <a:r>
              <a:rPr lang="en-US" altLang="zh-CN" dirty="0"/>
              <a:t>2. </a:t>
            </a:r>
            <a:r>
              <a:rPr lang="zh-CN" altLang="en-US" dirty="0"/>
              <a:t>编程语言，如何为计算机编程使其能够使用语言；</a:t>
            </a:r>
            <a:endParaRPr lang="en-US" altLang="zh-CN" dirty="0"/>
          </a:p>
          <a:p>
            <a:r>
              <a:rPr lang="en-US" altLang="zh-CN" dirty="0"/>
              <a:t>3. </a:t>
            </a:r>
            <a:r>
              <a:rPr lang="zh-CN" altLang="en-US" dirty="0"/>
              <a:t>神经网络；</a:t>
            </a:r>
            <a:endParaRPr lang="en-US" altLang="zh-CN" dirty="0"/>
          </a:p>
          <a:p>
            <a:r>
              <a:rPr lang="en-US" altLang="zh-CN" dirty="0"/>
              <a:t>4. </a:t>
            </a:r>
            <a:r>
              <a:rPr lang="zh-CN" altLang="en-US" dirty="0"/>
              <a:t>计算规模的理论，指计算复杂性，明斯基后来一直认为计算理论是人工智能的一部分；</a:t>
            </a:r>
            <a:endParaRPr lang="en-US" altLang="zh-CN" dirty="0"/>
          </a:p>
          <a:p>
            <a:r>
              <a:rPr lang="en-US" altLang="zh-CN" dirty="0"/>
              <a:t>5. </a:t>
            </a:r>
            <a:r>
              <a:rPr lang="zh-CN" altLang="en-US" dirty="0"/>
              <a:t>自我改造，是指机器学习；</a:t>
            </a:r>
            <a:endParaRPr lang="en-US" altLang="zh-CN" dirty="0"/>
          </a:p>
          <a:p>
            <a:r>
              <a:rPr lang="en-US" altLang="zh-CN" dirty="0"/>
              <a:t>6.</a:t>
            </a:r>
            <a:r>
              <a:rPr lang="en-US" altLang="zh-CN" baseline="0" dirty="0"/>
              <a:t> </a:t>
            </a:r>
            <a:r>
              <a:rPr lang="zh-CN" altLang="en-US" baseline="0" dirty="0"/>
              <a:t>抽象；</a:t>
            </a:r>
            <a:endParaRPr lang="en-US" altLang="zh-CN" baseline="0" dirty="0"/>
          </a:p>
          <a:p>
            <a:r>
              <a:rPr lang="en-US" altLang="zh-CN" baseline="0" dirty="0"/>
              <a:t>7. </a:t>
            </a:r>
            <a:r>
              <a:rPr lang="zh-CN" altLang="en-US" baseline="0" dirty="0"/>
              <a:t>随机性和创见性；</a:t>
            </a:r>
            <a:endParaRPr lang="en-US" altLang="zh-CN" baseline="0" dirty="0"/>
          </a:p>
          <a:p>
            <a:endParaRPr lang="en-US" altLang="zh-CN" baseline="0" dirty="0"/>
          </a:p>
          <a:p>
            <a:r>
              <a:rPr lang="zh-CN" altLang="en-US" b="0" i="0" dirty="0">
                <a:solidFill>
                  <a:srgbClr val="404040"/>
                </a:solidFill>
                <a:effectLst/>
                <a:latin typeface="Arial" panose="020B0604020202020204" pitchFamily="34" charset="0"/>
              </a:rPr>
              <a:t>达特茅斯会议唯一的干货是纽厄尔和司马贺的程序“逻辑理论家”：</a:t>
            </a:r>
            <a:endParaRPr lang="en-US" altLang="zh-CN" baseline="0" dirty="0"/>
          </a:p>
          <a:p>
            <a:r>
              <a:rPr lang="zh-CN" altLang="en-US" b="0" i="0" dirty="0">
                <a:solidFill>
                  <a:srgbClr val="121212"/>
                </a:solidFill>
                <a:effectLst/>
                <a:latin typeface="-apple-system"/>
              </a:rPr>
              <a:t>达特茅斯研讨会进行了两个月，其中，纽厄尔和西蒙公布的程序“逻辑理论家”（</a:t>
            </a:r>
            <a:r>
              <a:rPr lang="en-US" altLang="zh-CN" b="0" i="0" dirty="0">
                <a:solidFill>
                  <a:srgbClr val="121212"/>
                </a:solidFill>
                <a:effectLst/>
                <a:latin typeface="-apple-system"/>
              </a:rPr>
              <a:t>Logic Theorist</a:t>
            </a:r>
            <a:r>
              <a:rPr lang="zh-CN" altLang="en-US" b="0" i="0" dirty="0">
                <a:solidFill>
                  <a:srgbClr val="121212"/>
                </a:solidFill>
                <a:effectLst/>
                <a:latin typeface="-apple-system"/>
              </a:rPr>
              <a:t>）引起参会者极大的兴趣，这个程序模拟人证明符号逻辑定理的思维活动，并成功证明了</a:t>
            </a:r>
            <a:r>
              <a:rPr lang="en-US" altLang="zh-CN" b="0" i="0" dirty="0">
                <a:solidFill>
                  <a:srgbClr val="121212"/>
                </a:solidFill>
                <a:effectLst/>
                <a:latin typeface="-apple-system"/>
              </a:rPr>
              <a:t>《</a:t>
            </a:r>
            <a:r>
              <a:rPr lang="zh-CN" altLang="en-US" b="0" i="0" dirty="0">
                <a:solidFill>
                  <a:srgbClr val="121212"/>
                </a:solidFill>
                <a:effectLst/>
                <a:latin typeface="-apple-system"/>
              </a:rPr>
              <a:t>数学原理</a:t>
            </a:r>
            <a:r>
              <a:rPr lang="en-US" altLang="zh-CN" b="0" i="0" dirty="0">
                <a:solidFill>
                  <a:srgbClr val="121212"/>
                </a:solidFill>
                <a:effectLst/>
                <a:latin typeface="-apple-system"/>
              </a:rPr>
              <a:t>》</a:t>
            </a:r>
            <a:r>
              <a:rPr lang="zh-CN" altLang="en-US" b="0" i="0" dirty="0">
                <a:solidFill>
                  <a:srgbClr val="121212"/>
                </a:solidFill>
                <a:effectLst/>
                <a:latin typeface="-apple-system"/>
              </a:rPr>
              <a:t>第</a:t>
            </a:r>
            <a:r>
              <a:rPr lang="en-US" altLang="zh-CN" b="0" i="0" dirty="0">
                <a:solidFill>
                  <a:srgbClr val="121212"/>
                </a:solidFill>
                <a:effectLst/>
                <a:latin typeface="-apple-system"/>
              </a:rPr>
              <a:t>2</a:t>
            </a:r>
            <a:r>
              <a:rPr lang="zh-CN" altLang="en-US" b="0" i="0" dirty="0">
                <a:solidFill>
                  <a:srgbClr val="121212"/>
                </a:solidFill>
                <a:effectLst/>
                <a:latin typeface="-apple-system"/>
              </a:rPr>
              <a:t>章</a:t>
            </a:r>
            <a:r>
              <a:rPr lang="en-US" altLang="zh-CN" b="0" i="0" dirty="0">
                <a:solidFill>
                  <a:srgbClr val="121212"/>
                </a:solidFill>
                <a:effectLst/>
                <a:latin typeface="-apple-system"/>
              </a:rPr>
              <a:t>52</a:t>
            </a:r>
            <a:r>
              <a:rPr lang="zh-CN" altLang="en-US" b="0" i="0" dirty="0">
                <a:solidFill>
                  <a:srgbClr val="121212"/>
                </a:solidFill>
                <a:effectLst/>
                <a:latin typeface="-apple-system"/>
              </a:rPr>
              <a:t>个定理中的</a:t>
            </a:r>
            <a:r>
              <a:rPr lang="en-US" altLang="zh-CN" b="0" i="0" dirty="0">
                <a:solidFill>
                  <a:srgbClr val="121212"/>
                </a:solidFill>
                <a:effectLst/>
                <a:latin typeface="-apple-system"/>
              </a:rPr>
              <a:t>38</a:t>
            </a:r>
            <a:r>
              <a:rPr lang="zh-CN" altLang="en-US" b="0" i="0" dirty="0">
                <a:solidFill>
                  <a:srgbClr val="121212"/>
                </a:solidFill>
                <a:effectLst/>
                <a:latin typeface="-apple-system"/>
              </a:rPr>
              <a:t>个定理，被认为是用计算机探讨人类智力活动的第一个真正成果，也是图灵关于机器可以具有智能这一论断的第一个实际证明。此外，逻辑理论家开创了机器定理证明这一新的学科领域。</a:t>
            </a:r>
            <a:endParaRPr lang="en-US" altLang="zh-CN" b="0" i="0" baseline="0" dirty="0">
              <a:solidFill>
                <a:srgbClr val="121212"/>
              </a:solidFill>
              <a:effectLst/>
              <a:latin typeface="-apple-system"/>
            </a:endParaRPr>
          </a:p>
          <a:p>
            <a:endParaRPr lang="en-US" altLang="zh-CN" b="0" i="0" baseline="0" dirty="0">
              <a:solidFill>
                <a:srgbClr val="121212"/>
              </a:solidFill>
              <a:effectLst/>
              <a:latin typeface="-apple-system"/>
            </a:endParaRPr>
          </a:p>
          <a:p>
            <a:r>
              <a:rPr lang="zh-CN" altLang="en-US" b="0" i="0" dirty="0">
                <a:solidFill>
                  <a:srgbClr val="121212"/>
                </a:solidFill>
                <a:effectLst/>
                <a:latin typeface="-apple-system"/>
              </a:rPr>
              <a:t>在达特茅斯会议期间，“人工智能”这一词虽然被提出，但并没有获得大家的完全认可，尤其是纽厄尔和西蒙，他们的研究在某种意义上偏向于功能学派，他们更主张用“复杂信息处理”这个词。</a:t>
            </a:r>
            <a:r>
              <a:rPr lang="en-US" altLang="zh-CN" b="0" i="0" dirty="0">
                <a:solidFill>
                  <a:srgbClr val="121212"/>
                </a:solidFill>
                <a:effectLst/>
                <a:latin typeface="-apple-system"/>
              </a:rPr>
              <a:t>“</a:t>
            </a:r>
            <a:r>
              <a:rPr lang="zh-CN" altLang="en-US" b="0" i="0" dirty="0">
                <a:solidFill>
                  <a:srgbClr val="121212"/>
                </a:solidFill>
                <a:effectLst/>
                <a:latin typeface="-apple-system"/>
              </a:rPr>
              <a:t>人工智能</a:t>
            </a:r>
            <a:r>
              <a:rPr lang="en-US" altLang="zh-CN" b="0" i="0" dirty="0">
                <a:solidFill>
                  <a:srgbClr val="121212"/>
                </a:solidFill>
                <a:effectLst/>
                <a:latin typeface="-apple-system"/>
              </a:rPr>
              <a:t>”</a:t>
            </a:r>
            <a:r>
              <a:rPr lang="zh-CN" altLang="en-US" b="0" i="0" dirty="0">
                <a:solidFill>
                  <a:srgbClr val="121212"/>
                </a:solidFill>
                <a:effectLst/>
                <a:latin typeface="-apple-system"/>
              </a:rPr>
              <a:t>一词真正被学界接受要到</a:t>
            </a:r>
            <a:r>
              <a:rPr lang="en-US" altLang="zh-CN" b="0" i="0" dirty="0">
                <a:solidFill>
                  <a:srgbClr val="121212"/>
                </a:solidFill>
                <a:effectLst/>
                <a:latin typeface="-apple-system"/>
              </a:rPr>
              <a:t>1965</a:t>
            </a:r>
            <a:r>
              <a:rPr lang="zh-CN" altLang="en-US" b="0" i="0" dirty="0">
                <a:solidFill>
                  <a:srgbClr val="121212"/>
                </a:solidFill>
                <a:effectLst/>
                <a:latin typeface="-apple-system"/>
              </a:rPr>
              <a:t>年，德雷弗斯（</a:t>
            </a:r>
            <a:r>
              <a:rPr lang="en-US" altLang="zh-CN" b="0" i="0" dirty="0">
                <a:solidFill>
                  <a:srgbClr val="121212"/>
                </a:solidFill>
                <a:effectLst/>
                <a:latin typeface="-apple-system"/>
              </a:rPr>
              <a:t>Hubert Dreyfus</a:t>
            </a:r>
            <a:r>
              <a:rPr lang="zh-CN" altLang="en-US" b="0" i="0" dirty="0">
                <a:solidFill>
                  <a:srgbClr val="121212"/>
                </a:solidFill>
                <a:effectLst/>
                <a:latin typeface="-apple-system"/>
              </a:rPr>
              <a:t>）发表了著名的</a:t>
            </a:r>
            <a:r>
              <a:rPr lang="en-US" altLang="zh-CN" b="0" i="0" dirty="0">
                <a:solidFill>
                  <a:srgbClr val="121212"/>
                </a:solidFill>
                <a:effectLst/>
                <a:latin typeface="-apple-system"/>
              </a:rPr>
              <a:t>《</a:t>
            </a:r>
            <a:r>
              <a:rPr lang="zh-CN" altLang="en-US" b="0" i="0" dirty="0">
                <a:solidFill>
                  <a:srgbClr val="121212"/>
                </a:solidFill>
                <a:effectLst/>
                <a:latin typeface="-apple-system"/>
              </a:rPr>
              <a:t>炼金术与人工智能</a:t>
            </a:r>
            <a:r>
              <a:rPr lang="en-US" altLang="zh-CN" b="0" i="0" dirty="0">
                <a:solidFill>
                  <a:srgbClr val="121212"/>
                </a:solidFill>
                <a:effectLst/>
                <a:latin typeface="-apple-system"/>
              </a:rPr>
              <a:t>》</a:t>
            </a:r>
            <a:r>
              <a:rPr lang="zh-CN" altLang="en-US" b="0" i="0" dirty="0">
                <a:solidFill>
                  <a:srgbClr val="121212"/>
                </a:solidFill>
                <a:effectLst/>
                <a:latin typeface="-apple-system"/>
              </a:rPr>
              <a:t>报告，这一报告对当时人工智能的研究提出质疑，意图说明这些研究是没有基础的无用功。由于报告标题与内容过于大胆，最初兰德公司仅以备忘录的方式发布了油印版，直至</a:t>
            </a:r>
            <a:r>
              <a:rPr lang="en-US" altLang="zh-CN" b="0" i="0" dirty="0">
                <a:solidFill>
                  <a:srgbClr val="121212"/>
                </a:solidFill>
                <a:effectLst/>
                <a:latin typeface="-apple-system"/>
              </a:rPr>
              <a:t>1967</a:t>
            </a:r>
            <a:r>
              <a:rPr lang="zh-CN" altLang="en-US" b="0" i="0" dirty="0">
                <a:solidFill>
                  <a:srgbClr val="121212"/>
                </a:solidFill>
                <a:effectLst/>
                <a:latin typeface="-apple-system"/>
              </a:rPr>
              <a:t>年，兰德公司才正式发布了这一报告的印刷版。该报告后来成为兰德公司销量最高的报告之一，在</a:t>
            </a:r>
            <a:r>
              <a:rPr lang="en-US" altLang="zh-CN" b="0" i="0" dirty="0">
                <a:solidFill>
                  <a:srgbClr val="121212"/>
                </a:solidFill>
                <a:effectLst/>
                <a:latin typeface="-apple-system"/>
              </a:rPr>
              <a:t>AI</a:t>
            </a:r>
            <a:r>
              <a:rPr lang="zh-CN" altLang="en-US" b="0" i="0" dirty="0">
                <a:solidFill>
                  <a:srgbClr val="121212"/>
                </a:solidFill>
                <a:effectLst/>
                <a:latin typeface="-apple-system"/>
              </a:rPr>
              <a:t>学者中广为流传。</a:t>
            </a:r>
            <a:endParaRPr lang="en-US" altLang="zh-CN"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14</a:t>
            </a:fld>
            <a:endParaRPr lang="zh-CN" altLang="en-US"/>
          </a:p>
        </p:txBody>
      </p:sp>
    </p:spTree>
    <p:extLst>
      <p:ext uri="{BB962C8B-B14F-4D97-AF65-F5344CB8AC3E}">
        <p14:creationId xmlns:p14="http://schemas.microsoft.com/office/powerpoint/2010/main" val="2219681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04040"/>
                </a:solidFill>
                <a:effectLst/>
                <a:latin typeface="Arial" panose="020B0604020202020204" pitchFamily="34" charset="0"/>
              </a:rPr>
              <a:t>2006</a:t>
            </a:r>
            <a:r>
              <a:rPr lang="zh-CN" altLang="en-US" b="0" i="0" dirty="0">
                <a:solidFill>
                  <a:srgbClr val="404040"/>
                </a:solidFill>
                <a:effectLst/>
                <a:latin typeface="Arial" panose="020B0604020202020204" pitchFamily="34" charset="0"/>
              </a:rPr>
              <a:t>年，达特茅斯会议的</a:t>
            </a:r>
            <a:r>
              <a:rPr lang="en-US" altLang="zh-CN" b="0" i="0" dirty="0">
                <a:solidFill>
                  <a:srgbClr val="404040"/>
                </a:solidFill>
                <a:effectLst/>
                <a:latin typeface="Arial" panose="020B0604020202020204" pitchFamily="34" charset="0"/>
              </a:rPr>
              <a:t>50</a:t>
            </a:r>
            <a:r>
              <a:rPr lang="zh-CN" altLang="en-US" b="0" i="0" dirty="0">
                <a:solidFill>
                  <a:srgbClr val="404040"/>
                </a:solidFill>
                <a:effectLst/>
                <a:latin typeface="Arial" panose="020B0604020202020204" pitchFamily="34" charset="0"/>
              </a:rPr>
              <a:t>年之后，在达特茅斯学院再次举行了一个以“</a:t>
            </a:r>
            <a:r>
              <a:rPr lang="en-US" altLang="zh-CN" b="0" i="0" dirty="0">
                <a:solidFill>
                  <a:srgbClr val="404040"/>
                </a:solidFill>
                <a:effectLst/>
                <a:latin typeface="Arial" panose="020B0604020202020204" pitchFamily="34" charset="0"/>
              </a:rPr>
              <a:t>AI@50”</a:t>
            </a:r>
            <a:r>
              <a:rPr lang="zh-CN" altLang="en-US" b="0" i="0" dirty="0">
                <a:solidFill>
                  <a:srgbClr val="404040"/>
                </a:solidFill>
                <a:effectLst/>
                <a:latin typeface="Arial" panose="020B0604020202020204" pitchFamily="34" charset="0"/>
              </a:rPr>
              <a:t>为名的人工智能讨论会（全名是“达特茅斯人工智能讨论会：未来</a:t>
            </a:r>
            <a:r>
              <a:rPr lang="en-US" altLang="zh-CN" b="0" i="0" dirty="0">
                <a:solidFill>
                  <a:srgbClr val="404040"/>
                </a:solidFill>
                <a:effectLst/>
                <a:latin typeface="Arial" panose="020B0604020202020204" pitchFamily="34" charset="0"/>
              </a:rPr>
              <a:t>50</a:t>
            </a:r>
            <a:r>
              <a:rPr lang="zh-CN" altLang="en-US" b="0" i="0" dirty="0">
                <a:solidFill>
                  <a:srgbClr val="404040"/>
                </a:solidFill>
                <a:effectLst/>
                <a:latin typeface="Arial" panose="020B0604020202020204" pitchFamily="34" charset="0"/>
              </a:rPr>
              <a:t>年”，“</a:t>
            </a:r>
            <a:r>
              <a:rPr lang="en-US" altLang="zh-CN" b="0" i="0" dirty="0">
                <a:solidFill>
                  <a:srgbClr val="404040"/>
                </a:solidFill>
                <a:effectLst/>
                <a:latin typeface="Arial" panose="020B0604020202020204" pitchFamily="34" charset="0"/>
              </a:rPr>
              <a:t>Dartmouth Artificial Intelligence Conference: The Next Fifty Years”</a:t>
            </a:r>
            <a:r>
              <a:rPr lang="zh-CN" altLang="en-US" b="0" i="0" dirty="0">
                <a:solidFill>
                  <a:srgbClr val="404040"/>
                </a:solidFill>
                <a:effectLst/>
                <a:latin typeface="Arial" panose="020B0604020202020204" pitchFamily="34" charset="0"/>
              </a:rPr>
              <a:t>）。</a:t>
            </a:r>
            <a:endParaRPr lang="en-US" altLang="zh-CN" b="0" i="0" dirty="0">
              <a:solidFill>
                <a:srgbClr val="404040"/>
              </a:solidFill>
              <a:effectLst/>
              <a:latin typeface="Arial" panose="020B0604020202020204" pitchFamily="34" charset="0"/>
            </a:endParaRPr>
          </a:p>
          <a:p>
            <a:r>
              <a:rPr lang="en-US" altLang="zh-CN" b="0" i="0" dirty="0">
                <a:solidFill>
                  <a:srgbClr val="404040"/>
                </a:solidFill>
                <a:effectLst/>
                <a:latin typeface="Arial" panose="020B0604020202020204" pitchFamily="34" charset="0"/>
              </a:rPr>
              <a:t>10</a:t>
            </a:r>
            <a:r>
              <a:rPr lang="zh-CN" altLang="en-US" b="0" i="0" dirty="0">
                <a:solidFill>
                  <a:srgbClr val="404040"/>
                </a:solidFill>
                <a:effectLst/>
                <a:latin typeface="Arial" panose="020B0604020202020204" pitchFamily="34" charset="0"/>
              </a:rPr>
              <a:t>位当年的参会者已有</a:t>
            </a:r>
            <a:r>
              <a:rPr lang="en-US" altLang="zh-CN" b="0" i="0" dirty="0">
                <a:solidFill>
                  <a:srgbClr val="404040"/>
                </a:solidFill>
                <a:effectLst/>
                <a:latin typeface="Arial" panose="020B0604020202020204" pitchFamily="34" charset="0"/>
              </a:rPr>
              <a:t>5</a:t>
            </a:r>
            <a:r>
              <a:rPr lang="zh-CN" altLang="en-US" b="0" i="0" dirty="0">
                <a:solidFill>
                  <a:srgbClr val="404040"/>
                </a:solidFill>
                <a:effectLst/>
                <a:latin typeface="Arial" panose="020B0604020202020204" pitchFamily="34" charset="0"/>
              </a:rPr>
              <a:t>位仙逝，剩下的</a:t>
            </a:r>
            <a:r>
              <a:rPr lang="en-US" altLang="zh-CN" b="0" i="0" dirty="0">
                <a:solidFill>
                  <a:srgbClr val="404040"/>
                </a:solidFill>
                <a:effectLst/>
                <a:latin typeface="Arial" panose="020B0604020202020204" pitchFamily="34" charset="0"/>
              </a:rPr>
              <a:t>5</a:t>
            </a:r>
            <a:r>
              <a:rPr lang="zh-CN" altLang="en-US" b="0" i="0" dirty="0">
                <a:solidFill>
                  <a:srgbClr val="404040"/>
                </a:solidFill>
                <a:effectLst/>
                <a:latin typeface="Arial" panose="020B0604020202020204" pitchFamily="34" charset="0"/>
              </a:rPr>
              <a:t>位在达特茅斯学院重聚，拍下了上面这张</a:t>
            </a:r>
            <a:r>
              <a:rPr lang="en-US" altLang="zh-CN" b="0" i="0" dirty="0">
                <a:solidFill>
                  <a:srgbClr val="404040"/>
                </a:solidFill>
                <a:effectLst/>
                <a:latin typeface="Arial" panose="020B0604020202020204" pitchFamily="34" charset="0"/>
              </a:rPr>
              <a:t>2006</a:t>
            </a:r>
            <a:r>
              <a:rPr lang="zh-CN" altLang="en-US" b="0" i="0" dirty="0">
                <a:solidFill>
                  <a:srgbClr val="404040"/>
                </a:solidFill>
                <a:effectLst/>
                <a:latin typeface="Arial" panose="020B0604020202020204" pitchFamily="34" charset="0"/>
              </a:rPr>
              <a:t>年后几乎所有介绍人工智能历史的文章书籍或</a:t>
            </a:r>
            <a:r>
              <a:rPr lang="en-US" altLang="zh-CN" b="0" i="0" dirty="0">
                <a:solidFill>
                  <a:srgbClr val="404040"/>
                </a:solidFill>
                <a:effectLst/>
                <a:latin typeface="Arial" panose="020B0604020202020204" pitchFamily="34" charset="0"/>
              </a:rPr>
              <a:t>PPT</a:t>
            </a:r>
            <a:r>
              <a:rPr lang="zh-CN" altLang="en-US" b="0" i="0" dirty="0">
                <a:solidFill>
                  <a:srgbClr val="404040"/>
                </a:solidFill>
                <a:effectLst/>
                <a:latin typeface="Arial" panose="020B0604020202020204" pitchFamily="34" charset="0"/>
              </a:rPr>
              <a:t>都肯定会引用的“老”照片。</a:t>
            </a:r>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15</a:t>
            </a:fld>
            <a:endParaRPr lang="zh-CN" altLang="en-US"/>
          </a:p>
        </p:txBody>
      </p:sp>
    </p:spTree>
    <p:extLst>
      <p:ext uri="{BB962C8B-B14F-4D97-AF65-F5344CB8AC3E}">
        <p14:creationId xmlns:p14="http://schemas.microsoft.com/office/powerpoint/2010/main" val="140957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目前业界比较认可的定义来自人工智能的经典著作</a:t>
            </a:r>
            <a:r>
              <a:rPr lang="en-US" altLang="zh-CN" dirty="0"/>
              <a:t>《</a:t>
            </a:r>
            <a:r>
              <a:rPr lang="zh-CN" altLang="en-US" dirty="0"/>
              <a:t>人工智能：一种现代的方法</a:t>
            </a:r>
            <a:r>
              <a:rPr lang="en-US" altLang="zh-CN" dirty="0"/>
              <a:t>》</a:t>
            </a:r>
          </a:p>
          <a:p>
            <a:r>
              <a:rPr lang="zh-CN" altLang="en-US" dirty="0"/>
              <a:t>书中将人工智能定义：为是能够</a:t>
            </a:r>
            <a:r>
              <a:rPr lang="zh-CN" altLang="en-US" b="1" dirty="0"/>
              <a:t>感知环境</a:t>
            </a:r>
            <a:r>
              <a:rPr lang="zh-CN" altLang="en-US" dirty="0"/>
              <a:t>，并未获得</a:t>
            </a:r>
            <a:r>
              <a:rPr lang="zh-CN" altLang="en-US" b="1" dirty="0"/>
              <a:t>最佳结果</a:t>
            </a:r>
            <a:r>
              <a:rPr lang="zh-CN" altLang="en-US" dirty="0"/>
              <a:t>、采取</a:t>
            </a:r>
            <a:r>
              <a:rPr lang="zh-CN" altLang="en-US" b="1" dirty="0"/>
              <a:t>理性行为</a:t>
            </a:r>
            <a:r>
              <a:rPr lang="zh-CN" altLang="en-US" dirty="0"/>
              <a:t>的智能体。</a:t>
            </a:r>
            <a:endParaRPr lang="en-US" altLang="zh-CN" dirty="0"/>
          </a:p>
          <a:p>
            <a:endParaRPr lang="en-US" altLang="zh-CN" dirty="0"/>
          </a:p>
          <a:p>
            <a:r>
              <a:rPr lang="zh-CN" altLang="en-US" dirty="0"/>
              <a:t>注意：人工智能</a:t>
            </a:r>
            <a:r>
              <a:rPr lang="zh-CN" altLang="en-US" b="1" dirty="0"/>
              <a:t>并不是要复制人类大脑</a:t>
            </a:r>
            <a:r>
              <a:rPr lang="zh-CN" altLang="en-US" dirty="0"/>
              <a:t>，而是通过探索人的感觉思维规律来模拟人的智能活动，从而达到</a:t>
            </a:r>
            <a:r>
              <a:rPr lang="zh-CN" altLang="en-US" b="1" dirty="0"/>
              <a:t>对等的结果</a:t>
            </a:r>
            <a:r>
              <a:rPr lang="zh-CN" altLang="en-US" dirty="0"/>
              <a:t>。</a:t>
            </a:r>
            <a:endParaRPr lang="en-US" altLang="zh-CN" dirty="0"/>
          </a:p>
          <a:p>
            <a:r>
              <a:rPr lang="zh-CN" altLang="en-US" dirty="0"/>
              <a:t>目标是希望计算机拥有像人一样的智力能力，可以</a:t>
            </a:r>
            <a:r>
              <a:rPr lang="zh-CN" altLang="en-US" b="1" dirty="0"/>
              <a:t>代替人类</a:t>
            </a:r>
            <a:r>
              <a:rPr lang="zh-CN" altLang="en-US" dirty="0"/>
              <a:t>实现认知分类和决策等多种功能。</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16</a:t>
            </a:fld>
            <a:endParaRPr lang="zh-CN" altLang="en-US"/>
          </a:p>
        </p:txBody>
      </p:sp>
    </p:spTree>
    <p:extLst>
      <p:ext uri="{BB962C8B-B14F-4D97-AF65-F5344CB8AC3E}">
        <p14:creationId xmlns:p14="http://schemas.microsoft.com/office/powerpoint/2010/main" val="2374543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目前业界比较认可的定义来自人工智能的经典著作</a:t>
            </a:r>
            <a:r>
              <a:rPr lang="en-US" altLang="zh-CN" dirty="0"/>
              <a:t>《</a:t>
            </a:r>
            <a:r>
              <a:rPr lang="zh-CN" altLang="en-US" dirty="0"/>
              <a:t>人工智能：一种现代的方法</a:t>
            </a:r>
            <a:r>
              <a:rPr lang="en-US" altLang="zh-CN" dirty="0"/>
              <a:t>》</a:t>
            </a:r>
          </a:p>
          <a:p>
            <a:r>
              <a:rPr lang="zh-CN" altLang="en-US" dirty="0"/>
              <a:t>书中将人工智能定义：为是能够</a:t>
            </a:r>
            <a:r>
              <a:rPr lang="zh-CN" altLang="en-US" b="1" dirty="0"/>
              <a:t>感知环境</a:t>
            </a:r>
            <a:r>
              <a:rPr lang="zh-CN" altLang="en-US" dirty="0"/>
              <a:t>，并未获得</a:t>
            </a:r>
            <a:r>
              <a:rPr lang="zh-CN" altLang="en-US" b="1" dirty="0"/>
              <a:t>最佳结果</a:t>
            </a:r>
            <a:r>
              <a:rPr lang="zh-CN" altLang="en-US" dirty="0"/>
              <a:t>、采取</a:t>
            </a:r>
            <a:r>
              <a:rPr lang="zh-CN" altLang="en-US" b="1" dirty="0"/>
              <a:t>理性行为</a:t>
            </a:r>
            <a:r>
              <a:rPr lang="zh-CN" altLang="en-US" dirty="0"/>
              <a:t>的智能体。</a:t>
            </a:r>
            <a:endParaRPr lang="en-US" altLang="zh-CN" dirty="0"/>
          </a:p>
          <a:p>
            <a:endParaRPr lang="en-US" altLang="zh-CN" dirty="0"/>
          </a:p>
          <a:p>
            <a:r>
              <a:rPr lang="zh-CN" altLang="en-US" dirty="0"/>
              <a:t>注意：人工智能</a:t>
            </a:r>
            <a:r>
              <a:rPr lang="zh-CN" altLang="en-US" b="1" dirty="0"/>
              <a:t>并不是要复制人类大脑</a:t>
            </a:r>
            <a:r>
              <a:rPr lang="zh-CN" altLang="en-US" dirty="0"/>
              <a:t>，而是通过探索人的感觉思维规律来模拟人的智能活动，从而达到</a:t>
            </a:r>
            <a:r>
              <a:rPr lang="zh-CN" altLang="en-US" b="1" dirty="0"/>
              <a:t>对等的结果</a:t>
            </a:r>
            <a:r>
              <a:rPr lang="zh-CN" altLang="en-US" dirty="0"/>
              <a:t>。</a:t>
            </a:r>
            <a:endParaRPr lang="en-US" altLang="zh-CN" dirty="0"/>
          </a:p>
          <a:p>
            <a:r>
              <a:rPr lang="zh-CN" altLang="en-US" dirty="0"/>
              <a:t>目标是希望计算机拥有像人一样的智力能力，可以</a:t>
            </a:r>
            <a:r>
              <a:rPr lang="zh-CN" altLang="en-US" b="1" dirty="0"/>
              <a:t>代替人类</a:t>
            </a:r>
            <a:r>
              <a:rPr lang="zh-CN" altLang="en-US" dirty="0"/>
              <a:t>实现认知分类和决策等多种功能。</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20</a:t>
            </a:fld>
            <a:endParaRPr lang="zh-CN" altLang="en-US"/>
          </a:p>
        </p:txBody>
      </p:sp>
    </p:spTree>
    <p:extLst>
      <p:ext uri="{BB962C8B-B14F-4D97-AF65-F5344CB8AC3E}">
        <p14:creationId xmlns:p14="http://schemas.microsoft.com/office/powerpoint/2010/main" val="303182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斯密斯与约翰申请同一个工作。他相信约翰将会得到这份工作，他还知道约翰的口袋里有十个硬币。</a:t>
            </a:r>
            <a:endParaRPr lang="en-US" altLang="zh-CN" dirty="0"/>
          </a:p>
          <a:p>
            <a:r>
              <a:rPr lang="zh-CN" altLang="en-US" dirty="0"/>
              <a:t>因此他就有理由推出这个信念：将会得到这份工作的人，口袋里有十个硬币。</a:t>
            </a:r>
            <a:endParaRPr lang="en-US" altLang="zh-CN" dirty="0"/>
          </a:p>
          <a:p>
            <a:r>
              <a:rPr lang="zh-CN" altLang="en-US" dirty="0"/>
              <a:t>最后的结果是，斯密斯本人得到了这份工作，而且碰巧他的口袋里也有十个硬币。</a:t>
            </a:r>
            <a:endParaRPr lang="en-US" altLang="zh-CN" dirty="0"/>
          </a:p>
          <a:p>
            <a:r>
              <a:rPr lang="zh-CN" altLang="en-US" dirty="0"/>
              <a:t>因而，相信将会得到这份工作的人在口袋里有十个硬币，就会是真的了，而且斯密斯有充分的理由相信这一点。但他并不知道这一点。</a:t>
            </a:r>
            <a:endParaRPr lang="en-US" altLang="zh-CN" dirty="0"/>
          </a:p>
          <a:p>
            <a:r>
              <a:rPr lang="zh-CN" altLang="en-US" dirty="0"/>
              <a:t>这表明，传统对知识的分析是有问题的，因为</a:t>
            </a:r>
            <a:r>
              <a:rPr lang="en-US" altLang="zh-CN" dirty="0"/>
              <a:t>A</a:t>
            </a:r>
            <a:r>
              <a:rPr lang="zh-CN" altLang="en-US" dirty="0"/>
              <a:t>并不知道</a:t>
            </a:r>
            <a:r>
              <a:rPr lang="en-US" altLang="zh-CN" dirty="0"/>
              <a:t>P</a:t>
            </a:r>
            <a:r>
              <a:rPr lang="zh-CN" altLang="en-US" dirty="0"/>
              <a:t>，尽管所有这三个条件都得到了满足。 </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22</a:t>
            </a:fld>
            <a:endParaRPr lang="zh-CN" altLang="en-US"/>
          </a:p>
        </p:txBody>
      </p:sp>
    </p:spTree>
    <p:extLst>
      <p:ext uri="{BB962C8B-B14F-4D97-AF65-F5344CB8AC3E}">
        <p14:creationId xmlns:p14="http://schemas.microsoft.com/office/powerpoint/2010/main" val="172574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乔姆斯基</a:t>
            </a:r>
            <a:endParaRPr lang="en-US" altLang="zh-CN" dirty="0"/>
          </a:p>
          <a:p>
            <a:pPr marL="0" indent="0">
              <a:buFont typeface="Arial" panose="020B0604020202020204" pitchFamily="34" charset="0"/>
              <a:buNone/>
            </a:pPr>
            <a:r>
              <a:rPr lang="zh-CN" altLang="en-US" dirty="0"/>
              <a:t>艾弗拉姆</a:t>
            </a:r>
            <a:r>
              <a:rPr lang="en-US" altLang="zh-CN" dirty="0"/>
              <a:t>·</a:t>
            </a:r>
            <a:r>
              <a:rPr lang="zh-CN" altLang="en-US" dirty="0"/>
              <a:t>诺姆</a:t>
            </a:r>
            <a:r>
              <a:rPr lang="en-US" altLang="zh-CN" dirty="0"/>
              <a:t>·</a:t>
            </a:r>
            <a:r>
              <a:rPr lang="zh-CN" altLang="en-US" dirty="0"/>
              <a:t>乔姆斯基（</a:t>
            </a:r>
            <a:r>
              <a:rPr lang="en-US" altLang="zh-CN" dirty="0"/>
              <a:t>Avram Noam Chomsky</a:t>
            </a:r>
            <a:r>
              <a:rPr lang="zh-CN" altLang="en-US" dirty="0"/>
              <a:t>，</a:t>
            </a:r>
            <a:r>
              <a:rPr lang="en-US" altLang="zh-CN" dirty="0"/>
              <a:t>1928</a:t>
            </a:r>
            <a:r>
              <a:rPr lang="zh-CN" altLang="en-US" dirty="0"/>
              <a:t>年</a:t>
            </a:r>
            <a:r>
              <a:rPr lang="en-US" altLang="zh-CN" dirty="0"/>
              <a:t>12</a:t>
            </a:r>
            <a:r>
              <a:rPr lang="zh-CN" altLang="en-US" dirty="0"/>
              <a:t>月</a:t>
            </a:r>
            <a:r>
              <a:rPr lang="en-US" altLang="zh-CN" dirty="0"/>
              <a:t>7</a:t>
            </a:r>
            <a:r>
              <a:rPr lang="zh-CN" altLang="en-US" dirty="0"/>
              <a:t>日</a:t>
            </a:r>
            <a:r>
              <a:rPr lang="en-US" altLang="zh-CN" dirty="0"/>
              <a:t>—</a:t>
            </a:r>
            <a:r>
              <a:rPr lang="zh-CN" altLang="en-US" dirty="0"/>
              <a:t>），美国哲学家。是麻省理工学院语言学的荣誉退休教授。乔姆斯基的</a:t>
            </a:r>
            <a:r>
              <a:rPr lang="en-US" altLang="zh-CN" dirty="0"/>
              <a:t>《</a:t>
            </a:r>
            <a:r>
              <a:rPr lang="zh-CN" altLang="en-US" dirty="0"/>
              <a:t>句法结构</a:t>
            </a:r>
            <a:r>
              <a:rPr lang="en-US" altLang="zh-CN" dirty="0"/>
              <a:t>》</a:t>
            </a:r>
            <a:r>
              <a:rPr lang="zh-CN" altLang="en-US" dirty="0"/>
              <a:t>被认为是</a:t>
            </a:r>
            <a:r>
              <a:rPr lang="en-US" altLang="zh-CN" dirty="0"/>
              <a:t>20</a:t>
            </a:r>
            <a:r>
              <a:rPr lang="zh-CN" altLang="en-US" dirty="0"/>
              <a:t>世纪理论语言学研究上最伟大的贡献。</a:t>
            </a:r>
            <a:endParaRPr lang="en-US" altLang="zh-CN" dirty="0"/>
          </a:p>
          <a:p>
            <a:pPr marL="0" indent="0">
              <a:buFont typeface="Arial" panose="020B0604020202020204" pitchFamily="34" charset="0"/>
              <a:buNone/>
            </a:pPr>
            <a:r>
              <a:rPr lang="en-US" altLang="zh-CN" dirty="0"/>
              <a:t>colorless green ideas sleep furiously</a:t>
            </a:r>
          </a:p>
          <a:p>
            <a:pPr marL="0" indent="0">
              <a:buFont typeface="Arial" panose="020B0604020202020204" pitchFamily="34" charset="0"/>
              <a:buNone/>
            </a:pPr>
            <a:endParaRPr lang="en-US" altLang="zh-CN" dirty="0"/>
          </a:p>
          <a:p>
            <a:pPr marL="171450" indent="-171450">
              <a:buFont typeface="Arial" panose="020B0604020202020204" pitchFamily="34" charset="0"/>
              <a:buChar char="•"/>
            </a:pPr>
            <a:r>
              <a:rPr lang="zh-CN" altLang="en-US" dirty="0"/>
              <a:t>微软小冰：</a:t>
            </a:r>
            <a:endParaRPr lang="en-US" altLang="zh-CN" dirty="0"/>
          </a:p>
          <a:p>
            <a:r>
              <a:rPr lang="en-US" altLang="zh-CN" dirty="0"/>
              <a:t>2017</a:t>
            </a:r>
            <a:r>
              <a:rPr lang="zh-CN" altLang="en-US" dirty="0"/>
              <a:t>年</a:t>
            </a:r>
            <a:r>
              <a:rPr lang="en-US" altLang="zh-CN" dirty="0"/>
              <a:t>5</a:t>
            </a:r>
            <a:r>
              <a:rPr lang="zh-CN" altLang="en-US" dirty="0"/>
              <a:t>月</a:t>
            </a:r>
            <a:r>
              <a:rPr lang="en-US" altLang="zh-CN" dirty="0"/>
              <a:t>16</a:t>
            </a:r>
            <a:r>
              <a:rPr lang="zh-CN" altLang="en-US" dirty="0"/>
              <a:t>日</a:t>
            </a:r>
            <a:endParaRPr lang="en-US" altLang="zh-CN" dirty="0"/>
          </a:p>
          <a:p>
            <a:r>
              <a:rPr lang="zh-CN" altLang="en-US" dirty="0"/>
              <a:t>看那星，闪烁的几颗星</a:t>
            </a:r>
          </a:p>
          <a:p>
            <a:r>
              <a:rPr lang="zh-CN" altLang="en-US" dirty="0"/>
              <a:t>西山上的太阳</a:t>
            </a:r>
          </a:p>
          <a:p>
            <a:r>
              <a:rPr lang="zh-CN" altLang="en-US" dirty="0"/>
              <a:t>青蛙儿正在远远的浅水</a:t>
            </a:r>
          </a:p>
          <a:p>
            <a:r>
              <a:rPr lang="zh-CN" altLang="en-US" dirty="0"/>
              <a:t>她嫁了人间许多的颜色</a:t>
            </a:r>
          </a:p>
          <a:p>
            <a:r>
              <a:rPr lang="en-US" altLang="zh-CN" dirty="0"/>
              <a:t>——《</a:t>
            </a:r>
            <a:r>
              <a:rPr lang="zh-CN" altLang="en-US" dirty="0"/>
              <a:t>她嫁了人间许多的颜色</a:t>
            </a:r>
            <a:r>
              <a:rPr lang="en-US" altLang="zh-CN" dirty="0"/>
              <a:t>》</a:t>
            </a:r>
          </a:p>
          <a:p>
            <a:endParaRPr lang="en-US" altLang="zh-CN" dirty="0"/>
          </a:p>
          <a:p>
            <a:pPr marL="171450" indent="-171450">
              <a:buFont typeface="Arial" panose="020B0604020202020204" pitchFamily="34" charset="0"/>
              <a:buChar char="•"/>
            </a:pPr>
            <a:r>
              <a:rPr lang="zh-CN" altLang="en-US" dirty="0"/>
              <a:t>欧阳修</a:t>
            </a:r>
            <a:endParaRPr lang="en-US" altLang="zh-CN" dirty="0"/>
          </a:p>
          <a:p>
            <a:r>
              <a:rPr lang="zh-CN" altLang="en-US" dirty="0"/>
              <a:t>凤髻金泥带，龙纹玉掌梳。走来窗下笑相扶，爱道画眉深浅入时无？</a:t>
            </a:r>
            <a:br>
              <a:rPr lang="zh-CN" altLang="en-US" dirty="0"/>
            </a:br>
            <a:r>
              <a:rPr lang="zh-CN" altLang="en-US" dirty="0"/>
              <a:t>弄笔偎人久，描花试手初。</a:t>
            </a:r>
            <a:r>
              <a:rPr lang="zh-CN" altLang="en-US" sz="1200" kern="1200" dirty="0">
                <a:solidFill>
                  <a:schemeClr val="tx1"/>
                </a:solidFill>
                <a:effectLst/>
                <a:latin typeface="+mn-lt"/>
                <a:ea typeface="+mn-ea"/>
                <a:cs typeface="+mn-cs"/>
              </a:rPr>
              <a:t>等闲妨了绣功夫，笑问鸳鸯两字怎生书？</a:t>
            </a:r>
            <a:r>
              <a:rPr lang="zh-CN" altLang="en-US" dirty="0"/>
              <a:t> </a:t>
            </a:r>
            <a:endParaRPr lang="en-US" altLang="zh-CN" dirty="0"/>
          </a:p>
          <a:p>
            <a:r>
              <a:rPr lang="en-US" altLang="zh-CN" dirty="0"/>
              <a:t>——《</a:t>
            </a:r>
            <a:r>
              <a:rPr lang="zh-CN" altLang="en-US" dirty="0"/>
              <a:t>南歌子</a:t>
            </a:r>
            <a:r>
              <a:rPr lang="en-US" altLang="zh-CN" dirty="0"/>
              <a:t>·</a:t>
            </a:r>
            <a:r>
              <a:rPr lang="zh-CN" altLang="en-US" dirty="0"/>
              <a:t>凤髻金泥带</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25</a:t>
            </a:fld>
            <a:endParaRPr lang="zh-CN" altLang="en-US"/>
          </a:p>
        </p:txBody>
      </p:sp>
    </p:spTree>
    <p:extLst>
      <p:ext uri="{BB962C8B-B14F-4D97-AF65-F5344CB8AC3E}">
        <p14:creationId xmlns:p14="http://schemas.microsoft.com/office/powerpoint/2010/main" val="2419251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https://kekeshici.com/shicizhoubian/mingrenzuopin/luxun/38043.html</a:t>
            </a:r>
          </a:p>
          <a:p>
            <a:endParaRPr lang="en-US" altLang="zh-CN" dirty="0"/>
          </a:p>
          <a:p>
            <a:r>
              <a:rPr lang="en-US" altLang="zh-CN" dirty="0"/>
              <a:t>https://zhuanlan.zhihu.com/p/48867708 </a:t>
            </a: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26</a:t>
            </a:fld>
            <a:endParaRPr lang="zh-CN" altLang="en-US"/>
          </a:p>
        </p:txBody>
      </p:sp>
    </p:spTree>
    <p:extLst>
      <p:ext uri="{BB962C8B-B14F-4D97-AF65-F5344CB8AC3E}">
        <p14:creationId xmlns:p14="http://schemas.microsoft.com/office/powerpoint/2010/main" val="3343122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https://www.thn21.com/middle/gs/8805.html</a:t>
            </a:r>
          </a:p>
          <a:p>
            <a:r>
              <a:rPr lang="en-US" altLang="zh-CN" dirty="0"/>
              <a:t>https://zhuanlan.zhihu.com/p/81087117</a:t>
            </a:r>
          </a:p>
          <a:p>
            <a:endParaRPr lang="en-US" altLang="zh-CN" dirty="0"/>
          </a:p>
          <a:p>
            <a:r>
              <a:rPr lang="en-US" altLang="zh-CN" dirty="0"/>
              <a:t>https://baijiahao.baidu.com/s?id=1693485835930179510</a:t>
            </a:r>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27</a:t>
            </a:fld>
            <a:endParaRPr lang="zh-CN" altLang="en-US"/>
          </a:p>
        </p:txBody>
      </p:sp>
    </p:spTree>
    <p:extLst>
      <p:ext uri="{BB962C8B-B14F-4D97-AF65-F5344CB8AC3E}">
        <p14:creationId xmlns:p14="http://schemas.microsoft.com/office/powerpoint/2010/main" val="3766629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https://so.gushiwen.cn/mingju/juv_55baf6d73629.aspx</a:t>
            </a:r>
          </a:p>
          <a:p>
            <a:endParaRPr lang="en-US" altLang="zh-CN" dirty="0"/>
          </a:p>
          <a:p>
            <a:r>
              <a:rPr lang="en-US" altLang="zh-CN" dirty="0"/>
              <a:t>https://www.gushiwen.cn/mingju_727.aspx</a:t>
            </a:r>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28</a:t>
            </a:fld>
            <a:endParaRPr lang="zh-CN" altLang="en-US"/>
          </a:p>
        </p:txBody>
      </p:sp>
    </p:spTree>
    <p:extLst>
      <p:ext uri="{BB962C8B-B14F-4D97-AF65-F5344CB8AC3E}">
        <p14:creationId xmlns:p14="http://schemas.microsoft.com/office/powerpoint/2010/main" val="4077534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简要的介绍人工智能的起源。</a:t>
            </a:r>
            <a:endParaRPr lang="en-US" altLang="zh-CN" dirty="0"/>
          </a:p>
          <a:p>
            <a:r>
              <a:rPr lang="zh-CN" altLang="en-US" dirty="0"/>
              <a:t>在计算机出现之前，人们就想制造出一种机器，可以实现人类的思维，帮助人们解决问题，甚至比人类有更高的智力。 </a:t>
            </a:r>
            <a:endParaRPr lang="en-US" altLang="zh-CN" dirty="0"/>
          </a:p>
          <a:p>
            <a:r>
              <a:rPr lang="en-US" altLang="zh-CN" dirty="0"/>
              <a:t>1936 </a:t>
            </a:r>
            <a:r>
              <a:rPr lang="zh-CN" altLang="en-US" dirty="0"/>
              <a:t>年，图灵的论文</a:t>
            </a:r>
            <a:r>
              <a:rPr lang="en-US" altLang="zh-CN" dirty="0"/>
              <a:t>《</a:t>
            </a:r>
            <a:r>
              <a:rPr lang="zh-CN" altLang="en-US" dirty="0"/>
              <a:t>论可计算数及其在判定性问题上的应用</a:t>
            </a:r>
            <a:r>
              <a:rPr lang="en-US" altLang="zh-CN" dirty="0"/>
              <a:t>》</a:t>
            </a:r>
            <a:r>
              <a:rPr lang="zh-CN" altLang="en-US" dirty="0"/>
              <a:t>，奠定了计算机科学理论和实践的基础，也把关于机器智能的哲学思考向前推进了一大步。</a:t>
            </a:r>
            <a:endParaRPr lang="en-US" altLang="zh-CN" dirty="0"/>
          </a:p>
          <a:p>
            <a:r>
              <a:rPr lang="zh-CN" altLang="en-US" dirty="0"/>
              <a:t>电子数字计算机的出现为人工智能提供了媒介和基础，系统论、控制论和信息论的发展，进一步推动了对机器智能的探索。</a:t>
            </a:r>
            <a:endParaRPr lang="en-US" altLang="zh-CN" dirty="0"/>
          </a:p>
          <a:p>
            <a:r>
              <a:rPr lang="en-US" altLang="zh-CN" dirty="0"/>
              <a:t>1950 </a:t>
            </a:r>
            <a:r>
              <a:rPr lang="zh-CN" altLang="en-US" dirty="0"/>
              <a:t>年，图灵在论文</a:t>
            </a:r>
            <a:r>
              <a:rPr lang="en-US" altLang="zh-CN" dirty="0"/>
              <a:t>《</a:t>
            </a:r>
            <a:r>
              <a:rPr lang="zh-CN" altLang="en-US" dirty="0"/>
              <a:t>计算机器与智能</a:t>
            </a:r>
            <a:r>
              <a:rPr lang="en-US" altLang="zh-CN" dirty="0"/>
              <a:t>》</a:t>
            </a:r>
            <a:r>
              <a:rPr lang="zh-CN" altLang="en-US" dirty="0"/>
              <a:t>中提出了图灵测试，成为了判断机器是否具备人类智能的准则？ </a:t>
            </a:r>
            <a:endParaRPr lang="en-US" altLang="zh-CN" dirty="0"/>
          </a:p>
          <a:p>
            <a:r>
              <a:rPr lang="en-US" altLang="zh-CN" dirty="0"/>
              <a:t>1956 </a:t>
            </a:r>
            <a:r>
              <a:rPr lang="zh-CN" altLang="en-US" dirty="0"/>
              <a:t>年，在达特茅斯学院召开的夏季研讨会上，人工智能这个词第一次被提了出来，标志着人工智能作为一门新兴学科正式诞生。</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5</a:t>
            </a:fld>
            <a:endParaRPr lang="zh-CN" altLang="en-US"/>
          </a:p>
        </p:txBody>
      </p:sp>
    </p:spTree>
    <p:extLst>
      <p:ext uri="{BB962C8B-B14F-4D97-AF65-F5344CB8AC3E}">
        <p14:creationId xmlns:p14="http://schemas.microsoft.com/office/powerpoint/2010/main" val="2345144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进化学派 </a:t>
            </a:r>
            <a:r>
              <a:rPr lang="en-US" altLang="zh-CN" dirty="0"/>
              <a:t>– </a:t>
            </a:r>
            <a:r>
              <a:rPr lang="zh-CN" altLang="en-US" dirty="0"/>
              <a:t>其实是行为学派的一部分</a:t>
            </a:r>
          </a:p>
          <a:p>
            <a:r>
              <a:rPr lang="zh-CN" altLang="en-US" dirty="0"/>
              <a:t>理论基础是遗传学和进化论，老祖宗可以追到达尔文，这个学派的主打算法是遗传算法。</a:t>
            </a:r>
            <a:endParaRPr lang="en-US" altLang="zh-CN" dirty="0"/>
          </a:p>
          <a:p>
            <a:r>
              <a:rPr lang="zh-CN" altLang="en-US" dirty="0"/>
              <a:t>进化学派认为，所有形式的学习都源于自然选择。如果自然选择造就我们，那么它就可以造就一切，我们要做的，就是在计算机上对它进行模仿。进化主义解决的关键问题是学习结构：不只是像反向传播那样调整参数，它还创造大脑，用来对参数进行微调。进化学派的主算法是基因编程，和自然使有机体交配的进化那样，基因编程也对计算机程序进行配对和提升。</a:t>
            </a:r>
            <a:endParaRPr lang="en-US" altLang="zh-CN" dirty="0"/>
          </a:p>
          <a:p>
            <a:r>
              <a:rPr lang="zh-CN" altLang="en-US" dirty="0"/>
              <a:t>遗传算法时达尔文的算法，如果孤立地看待每个基因，有机体的适应度就是它所有函数的复值函数。如果基因都是相对独立的，它们变量的相对频率会快速收敛至最大适应点，然后从此保持均衡。</a:t>
            </a:r>
          </a:p>
          <a:p>
            <a:r>
              <a:rPr lang="zh-CN" altLang="en-US" dirty="0"/>
              <a:t>遗传算法的关键输入就是一个适应度函数。给定一个待定程序和某个设定的目标，适应度函数会给程序打分，反映它与目标的契合度。在机器学习中，掌握诸如适应度函数这样的事情还是很容易的。就这一点而言，遗传算法就有点像育种，但是遗传算法产出的是程序而不是活的生物体，而且一代对计算机而言不过是一瞬间的事情。</a:t>
            </a:r>
          </a:p>
          <a:p>
            <a:r>
              <a:rPr lang="zh-CN" altLang="en-US" dirty="0"/>
              <a:t>尽管遗传算法使进化学派取得了成功，但是遗传算法还有一个很大的谜团没有解开：性在进化过程中所起的作用。演化新论者非常重视交叉行为，但其他学派的成员认为没有必要如此麻烦。因为没有证据表明，交叉行为能起作用，经过一段时间，突变行为足以成倍地增加群体中最适合留下的基模的频率。</a:t>
            </a:r>
          </a:p>
          <a:p>
            <a:endParaRPr lang="en-US" altLang="zh-CN" dirty="0"/>
          </a:p>
          <a:p>
            <a:pPr marL="171450" indent="-171450">
              <a:buFont typeface="Arial" panose="020B0604020202020204" pitchFamily="34" charset="0"/>
              <a:buChar char="•"/>
            </a:pPr>
            <a:r>
              <a:rPr lang="zh-CN" altLang="en-US" dirty="0"/>
              <a:t>贝叶斯学派</a:t>
            </a:r>
            <a:endParaRPr lang="en-US" altLang="zh-CN" dirty="0"/>
          </a:p>
          <a:p>
            <a:r>
              <a:rPr lang="zh-CN" altLang="en-US" dirty="0"/>
              <a:t>这个学派的理论基础是概率论中的贝叶斯定理，这个学派的主算法是贝叶斯推理，经常用来处理垃圾邮件。</a:t>
            </a:r>
            <a:endParaRPr lang="en-US" altLang="zh-CN" dirty="0"/>
          </a:p>
          <a:p>
            <a:r>
              <a:rPr lang="zh-CN" altLang="en-US" dirty="0"/>
              <a:t>贝叶斯学派关注的问题时不确定信性。所有掌握的知识都有不确定性，而且学习知识的过程也是一种不确定的推理形式。那么问题就变成，在不破坏信息的情况下，如何处理嘈杂、不完成甚至自相矛盾的信息。解决的办法就是运用概率推理，而主算法就是贝叶斯定理定理及其衍生定理。贝叶斯定理告诉我们，如何将新的证据并入我们的信仰中，而概率推理算法尽可能有效地做到这一点。</a:t>
            </a:r>
          </a:p>
          <a:p>
            <a:r>
              <a:rPr lang="en-US" altLang="zh-CN" dirty="0"/>
              <a:t>20</a:t>
            </a:r>
            <a:r>
              <a:rPr lang="zh-CN" altLang="en-US" dirty="0"/>
              <a:t>世纪</a:t>
            </a:r>
            <a:r>
              <a:rPr lang="en-US" altLang="zh-CN" dirty="0"/>
              <a:t>80</a:t>
            </a:r>
            <a:r>
              <a:rPr lang="zh-CN" altLang="en-US" dirty="0"/>
              <a:t>年代，朱迪亚</a:t>
            </a:r>
            <a:r>
              <a:rPr lang="en-US" altLang="zh-CN" dirty="0"/>
              <a:t>·</a:t>
            </a:r>
            <a:r>
              <a:rPr lang="zh-CN" altLang="en-US" dirty="0"/>
              <a:t>珀尔发明了贝叶斯网络，这种方法在机器学习、人工智能一起其他许多领域迅速传播。也使其发明者获得了</a:t>
            </a:r>
            <a:r>
              <a:rPr lang="en-US" altLang="zh-CN" dirty="0"/>
              <a:t>2012</a:t>
            </a:r>
            <a:r>
              <a:rPr lang="zh-CN" altLang="en-US" dirty="0"/>
              <a:t>年的图灵奖。珀尔意识到，拥有一个随机变量之间复杂的依赖关系网络也可以表示地很简单，只要每个变量仅仅直接依赖于其他几个变量。朴素贝叶斯法、马尔科夫链、</a:t>
            </a:r>
            <a:r>
              <a:rPr lang="en-US" altLang="zh-CN" dirty="0"/>
              <a:t>HMM</a:t>
            </a:r>
            <a:r>
              <a:rPr lang="zh-CN" altLang="en-US" dirty="0"/>
              <a:t>都是贝叶斯网络的特殊例子。贝叶斯网络对于贝叶斯学派来说，就像逻辑与符号学者的关系：一种通用语，可让我们很好地对各式各样的情形进行编码，然后设计出与这些情形相一致的算法。</a:t>
            </a:r>
          </a:p>
          <a:p>
            <a:r>
              <a:rPr lang="zh-CN" altLang="en-US" dirty="0"/>
              <a:t>对于贝叶斯学派来说，学习只是另一种形式的概率推理。你需要做的就是运用贝叶斯定理，把假设当做可能的原因，把数据当作观察到的效果。</a:t>
            </a:r>
            <a:endParaRPr lang="en-US" altLang="zh-CN" dirty="0"/>
          </a:p>
          <a:p>
            <a:endParaRPr lang="en-US" altLang="zh-CN" dirty="0"/>
          </a:p>
          <a:p>
            <a:r>
              <a:rPr lang="zh-CN" altLang="en-US" dirty="0"/>
              <a:t>类推学派</a:t>
            </a:r>
            <a:endParaRPr lang="en-US" altLang="zh-CN" dirty="0"/>
          </a:p>
          <a:p>
            <a:r>
              <a:rPr lang="zh-CN" altLang="en-US" dirty="0"/>
              <a:t>物以类聚人以群分，该学派的主要算法支持向量机，主要应用在推荐系统中。</a:t>
            </a:r>
            <a:endParaRPr lang="en-US" altLang="zh-CN" dirty="0"/>
          </a:p>
          <a:p>
            <a:r>
              <a:rPr lang="zh-CN" altLang="en-US" dirty="0"/>
              <a:t>对于类推学派来说，学习的关键就是要在不同场景中认识到相似性，然后由此推导出其他的相似性。如果两个病人有相似的症状，那么也许他们患有相同的疾病。问题的关键是，如何判断两个事物的相似程度。类推学派的主算法是支持向量机，主算法找出要记忆的经历，以及弄明白如何将这些经历结合起来，用来做新的预测。</a:t>
            </a:r>
          </a:p>
          <a:p>
            <a:r>
              <a:rPr lang="zh-CN" altLang="en-US" dirty="0"/>
              <a:t>类推学派是最不具有凝聚力的一个学派，不像其他学派，类推学派更像是研究人员松散的集合体，他们的统一依靠的是对于作为学习基础的、相似性判断的信任。在机器学习中，相似性是最重要的核心思想之一。而类推学派结合了最近邻算法的高效、支持向量机的数学精密性、类比推理的力量和灵活性，产出了很有效的解决问题的方法。</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30</a:t>
            </a:fld>
            <a:endParaRPr lang="zh-CN" altLang="en-US"/>
          </a:p>
        </p:txBody>
      </p:sp>
    </p:spTree>
    <p:extLst>
      <p:ext uri="{BB962C8B-B14F-4D97-AF65-F5344CB8AC3E}">
        <p14:creationId xmlns:p14="http://schemas.microsoft.com/office/powerpoint/2010/main" val="412641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符号主义（</a:t>
            </a:r>
            <a:r>
              <a:rPr lang="en-US" altLang="zh-CN" dirty="0">
                <a:effectLst/>
              </a:rPr>
              <a:t>Symbolism</a:t>
            </a:r>
            <a:r>
              <a:rPr lang="zh-CN" altLang="en-US" dirty="0">
                <a:effectLst/>
              </a:rPr>
              <a:t>）又称为逻辑主义</a:t>
            </a:r>
            <a:r>
              <a:rPr lang="en-US" altLang="zh-CN" dirty="0">
                <a:effectLst/>
              </a:rPr>
              <a:t>(</a:t>
            </a:r>
            <a:r>
              <a:rPr lang="en-US" altLang="zh-CN" dirty="0" err="1">
                <a:effectLst/>
              </a:rPr>
              <a:t>Logicism</a:t>
            </a:r>
            <a:r>
              <a:rPr lang="en-US" altLang="zh-CN" dirty="0">
                <a:effectLst/>
              </a:rPr>
              <a:t>)</a:t>
            </a:r>
            <a:r>
              <a:rPr lang="zh-CN" altLang="en-US" dirty="0">
                <a:effectLst/>
              </a:rPr>
              <a:t>、心理学派</a:t>
            </a:r>
            <a:r>
              <a:rPr lang="en-US" altLang="zh-CN" dirty="0">
                <a:effectLst/>
              </a:rPr>
              <a:t>(</a:t>
            </a:r>
            <a:r>
              <a:rPr lang="en-US" altLang="zh-CN" dirty="0" err="1">
                <a:effectLst/>
              </a:rPr>
              <a:t>Psychlogism</a:t>
            </a:r>
            <a:r>
              <a:rPr lang="en-US" altLang="zh-CN" dirty="0">
                <a:effectLst/>
              </a:rPr>
              <a:t>)</a:t>
            </a:r>
            <a:r>
              <a:rPr lang="zh-CN" altLang="en-US" dirty="0">
                <a:effectLst/>
              </a:rPr>
              <a:t>或计算机学派</a:t>
            </a:r>
            <a:r>
              <a:rPr lang="en-US" altLang="zh-CN" dirty="0">
                <a:effectLst/>
              </a:rPr>
              <a:t>(</a:t>
            </a:r>
            <a:r>
              <a:rPr lang="en-US" altLang="zh-CN" dirty="0" err="1">
                <a:effectLst/>
              </a:rPr>
              <a:t>Computerism</a:t>
            </a:r>
            <a:r>
              <a:rPr lang="en-US" altLang="zh-CN" dirty="0">
                <a:effectLst/>
              </a:rPr>
              <a:t>)</a:t>
            </a:r>
            <a:r>
              <a:rPr lang="zh-CN" altLang="en-US" dirty="0">
                <a:effectLst/>
              </a:rPr>
              <a:t>，是一种基于逻辑推理的智能模拟方法。</a:t>
            </a:r>
            <a:r>
              <a:rPr lang="zh-CN" altLang="en-US" dirty="0"/>
              <a:t>奠基人是西蒙（</a:t>
            </a:r>
            <a:r>
              <a:rPr lang="en-US" altLang="zh-CN" dirty="0"/>
              <a:t>CMU</a:t>
            </a:r>
            <a:r>
              <a:rPr lang="zh-CN" altLang="en-US" dirty="0"/>
              <a:t>）。</a:t>
            </a:r>
            <a:endParaRPr lang="en-US" altLang="zh-CN" dirty="0"/>
          </a:p>
          <a:p>
            <a:r>
              <a:rPr lang="zh-CN" altLang="en-US" dirty="0">
                <a:effectLst/>
              </a:rPr>
              <a:t>其原理主要为物理符号系统假设和有限合理性原理，长期以来，一直在人工智能中处于主导地位。 曾经专精于机器证明，后发展出专家系统，现在已经式微。最新的进展是知识图谱。</a:t>
            </a:r>
            <a:endParaRPr lang="en-US" altLang="zh-CN" dirty="0">
              <a:effectLst/>
            </a:endParaRPr>
          </a:p>
          <a:p>
            <a:r>
              <a:rPr lang="zh-CN" altLang="en-US" dirty="0">
                <a:effectLst/>
              </a:rPr>
              <a:t>目前这一学派的主要成果，一个是贝叶斯因果网络，另一个是知识图谱。</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        贝叶斯因果网络的旗手是</a:t>
            </a:r>
            <a:r>
              <a:rPr lang="zh-CN" altLang="en-US" dirty="0">
                <a:solidFill>
                  <a:srgbClr val="333333"/>
                </a:solidFill>
                <a:effectLst/>
              </a:rPr>
              <a:t>犹大</a:t>
            </a:r>
            <a:r>
              <a:rPr lang="en-US" altLang="zh-CN" dirty="0">
                <a:solidFill>
                  <a:srgbClr val="333333"/>
                </a:solidFill>
                <a:effectLst/>
              </a:rPr>
              <a:t>·</a:t>
            </a:r>
            <a:r>
              <a:rPr lang="zh-CN" altLang="en-US" dirty="0">
                <a:solidFill>
                  <a:srgbClr val="333333"/>
                </a:solidFill>
                <a:effectLst/>
              </a:rPr>
              <a:t>伯尔（</a:t>
            </a:r>
            <a:r>
              <a:rPr lang="en-US" altLang="zh-CN" dirty="0">
                <a:solidFill>
                  <a:srgbClr val="333333"/>
                </a:solidFill>
                <a:effectLst/>
              </a:rPr>
              <a:t>Judea Pearl</a:t>
            </a:r>
            <a:r>
              <a:rPr lang="zh-CN" altLang="en-US" dirty="0">
                <a:solidFill>
                  <a:srgbClr val="333333"/>
                </a:solidFill>
                <a:effectLst/>
              </a:rPr>
              <a:t>）</a:t>
            </a:r>
            <a:r>
              <a:rPr lang="zh-CN" altLang="en-US" dirty="0">
                <a:effectLst/>
              </a:rPr>
              <a:t>教授，</a:t>
            </a:r>
            <a:r>
              <a:rPr lang="en-US" altLang="zh-CN" dirty="0">
                <a:effectLst/>
              </a:rPr>
              <a:t>2011</a:t>
            </a:r>
            <a:r>
              <a:rPr lang="zh-CN" altLang="en-US" dirty="0">
                <a:effectLst/>
              </a:rPr>
              <a:t>年的图灵奖获得者。</a:t>
            </a:r>
            <a:r>
              <a:rPr lang="en-US" altLang="zh-CN" dirty="0">
                <a:effectLst/>
              </a:rPr>
              <a:t>2018</a:t>
            </a:r>
            <a:r>
              <a:rPr lang="zh-CN" altLang="en-US" dirty="0">
                <a:effectLst/>
              </a:rPr>
              <a:t>年，出版了一本新书，“</a:t>
            </a:r>
            <a:r>
              <a:rPr lang="en-US" altLang="zh-CN" dirty="0">
                <a:effectLst/>
              </a:rPr>
              <a:t>The Book of Why”</a:t>
            </a:r>
            <a:r>
              <a:rPr lang="zh-CN" altLang="en-US" dirty="0">
                <a:effectLst/>
              </a:rPr>
              <a:t>，为因果网络辩护，同时批判深度学习缺乏严谨的逻辑推理过程。</a:t>
            </a:r>
          </a:p>
          <a:p>
            <a:r>
              <a:rPr lang="zh-CN" altLang="en-US" dirty="0">
                <a:effectLst/>
              </a:rPr>
              <a:t>        知识图谱主要由搜索引擎公司，包括谷歌、微软、百度推动，目标是把搜索引擎，由关键词匹配，推进到语义匹配。</a:t>
            </a:r>
            <a:endParaRPr lang="en-US" altLang="zh-CN" dirty="0">
              <a:effectLst/>
            </a:endParaRPr>
          </a:p>
          <a:p>
            <a:endParaRPr lang="en-US" altLang="zh-CN" dirty="0">
              <a:effectLst/>
            </a:endParaRPr>
          </a:p>
          <a:p>
            <a:r>
              <a:rPr lang="zh-CN" altLang="en-US" dirty="0">
                <a:effectLst/>
              </a:rPr>
              <a:t>符号主义学派认为人工智能源于数理逻辑。</a:t>
            </a:r>
            <a:endParaRPr lang="en-US" altLang="zh-CN" dirty="0">
              <a:effectLst/>
            </a:endParaRPr>
          </a:p>
          <a:p>
            <a:r>
              <a:rPr lang="zh-CN" altLang="en-US" dirty="0">
                <a:effectLst/>
              </a:rPr>
              <a:t>数理逻辑从</a:t>
            </a:r>
            <a:r>
              <a:rPr lang="en-US" altLang="zh-CN" dirty="0">
                <a:effectLst/>
              </a:rPr>
              <a:t>19</a:t>
            </a:r>
            <a:r>
              <a:rPr lang="zh-CN" altLang="en-US" dirty="0">
                <a:effectLst/>
              </a:rPr>
              <a:t>世纪末起得以迅速发展，到</a:t>
            </a:r>
            <a:r>
              <a:rPr lang="en-US" altLang="zh-CN" dirty="0">
                <a:effectLst/>
              </a:rPr>
              <a:t>20</a:t>
            </a:r>
            <a:r>
              <a:rPr lang="zh-CN" altLang="en-US" dirty="0">
                <a:effectLst/>
              </a:rPr>
              <a:t>世纪</a:t>
            </a:r>
            <a:r>
              <a:rPr lang="en-US" altLang="zh-CN" dirty="0">
                <a:effectLst/>
              </a:rPr>
              <a:t>30</a:t>
            </a:r>
            <a:r>
              <a:rPr lang="zh-CN" altLang="en-US" dirty="0">
                <a:effectLst/>
              </a:rPr>
              <a:t>年代开始用于描述智能行为。</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计算机出现后，又在计算机上实现了逻辑演绎系统。</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该学派认为人类认知和思维的基本单元是符号，而认知过程就是在符号表示上的一种运算。符号主义致力于用计算机的符号操作来模拟人的认知过程其，实质就是模拟人的左脑抽象逻辑思维，通过研究人类认知系统的功能机理，用某种符号来描述人类的认知过程，并把这种符号输入到能处理符号的计算机中，从而模拟人类的认知过程，实现人工智能。</a:t>
            </a:r>
            <a:endParaRPr lang="zh-CN" altLang="en-US" dirty="0"/>
          </a:p>
          <a:p>
            <a:r>
              <a:rPr lang="zh-CN" altLang="en-US" dirty="0">
                <a:effectLst/>
              </a:rPr>
              <a:t>其有代表性的成果为启发式程序</a:t>
            </a:r>
            <a:r>
              <a:rPr lang="en-US" altLang="zh-CN" dirty="0">
                <a:effectLst/>
              </a:rPr>
              <a:t>LT</a:t>
            </a:r>
            <a:r>
              <a:rPr lang="zh-CN" altLang="en-US" dirty="0">
                <a:effectLst/>
              </a:rPr>
              <a:t>逻辑理论家（达特茅斯是由西蒙和纽厄尔给出程序），证明了</a:t>
            </a:r>
            <a:r>
              <a:rPr lang="en-US" altLang="zh-CN" dirty="0">
                <a:effectLst/>
              </a:rPr>
              <a:t>38</a:t>
            </a:r>
            <a:r>
              <a:rPr lang="zh-CN" altLang="en-US" dirty="0">
                <a:effectLst/>
              </a:rPr>
              <a:t>条数学定理，表了可以应用计算机研究人的思维多成，模拟人类智能活动。</a:t>
            </a:r>
            <a:endParaRPr lang="en-US" altLang="zh-CN" dirty="0">
              <a:effectLst/>
            </a:endParaRPr>
          </a:p>
          <a:p>
            <a:r>
              <a:rPr lang="zh-CN" altLang="en-US" dirty="0">
                <a:effectLst/>
              </a:rPr>
              <a:t>后来又发展了启发式算法</a:t>
            </a:r>
            <a:r>
              <a:rPr lang="en-US" altLang="zh-CN" dirty="0">
                <a:effectLst/>
              </a:rPr>
              <a:t>-&gt;</a:t>
            </a:r>
            <a:r>
              <a:rPr lang="zh-CN" altLang="en-US" dirty="0">
                <a:effectLst/>
              </a:rPr>
              <a:t>专家系统</a:t>
            </a:r>
            <a:r>
              <a:rPr lang="en-US" altLang="zh-CN" dirty="0">
                <a:effectLst/>
              </a:rPr>
              <a:t>-&gt;</a:t>
            </a:r>
            <a:r>
              <a:rPr lang="zh-CN" altLang="en-US" dirty="0">
                <a:effectLst/>
              </a:rPr>
              <a:t>知识工程理论与技术，并在</a:t>
            </a:r>
            <a:r>
              <a:rPr lang="en-US" altLang="zh-CN" dirty="0">
                <a:effectLst/>
              </a:rPr>
              <a:t>20</a:t>
            </a:r>
            <a:r>
              <a:rPr lang="zh-CN" altLang="en-US" dirty="0">
                <a:effectLst/>
              </a:rPr>
              <a:t>世纪</a:t>
            </a:r>
            <a:r>
              <a:rPr lang="en-US" altLang="zh-CN" dirty="0">
                <a:effectLst/>
              </a:rPr>
              <a:t>80</a:t>
            </a:r>
            <a:r>
              <a:rPr lang="zh-CN" altLang="en-US" dirty="0">
                <a:effectLst/>
              </a:rPr>
              <a:t>年代取得很大发展。</a:t>
            </a:r>
            <a:endParaRPr lang="en-US" altLang="zh-CN" dirty="0">
              <a:effectLst/>
            </a:endParaRPr>
          </a:p>
          <a:p>
            <a:endParaRPr lang="en-US" altLang="zh-CN" dirty="0">
              <a:effectLst/>
            </a:endParaRPr>
          </a:p>
          <a:p>
            <a:r>
              <a:rPr lang="zh-CN" altLang="en-US" dirty="0">
                <a:effectLst/>
              </a:rPr>
              <a:t>符号主义曾长期一枝独秀，为人工智能的发展作出重要贡献，尤其是专家系统的成功开发与应用，为人工智能走向工程应用和实现理论联系实际具有特别重要的意义。</a:t>
            </a:r>
            <a:endParaRPr lang="en-US" altLang="zh-CN" dirty="0">
              <a:effectLst/>
            </a:endParaRPr>
          </a:p>
          <a:p>
            <a:r>
              <a:rPr lang="zh-CN" altLang="en-US" dirty="0">
                <a:effectLst/>
              </a:rPr>
              <a:t>在人工智能的其他学派出现之后，符号主义仍然是人工智能的主流派别。这个学派的代表任务有纽厄尔</a:t>
            </a:r>
            <a:r>
              <a:rPr lang="en-US" altLang="zh-CN" dirty="0">
                <a:effectLst/>
              </a:rPr>
              <a:t>(Newell)</a:t>
            </a:r>
            <a:r>
              <a:rPr lang="zh-CN" altLang="en-US" dirty="0">
                <a:effectLst/>
              </a:rPr>
              <a:t>、西蒙</a:t>
            </a:r>
            <a:r>
              <a:rPr lang="en-US" altLang="zh-CN" dirty="0">
                <a:effectLst/>
              </a:rPr>
              <a:t>(Simon)</a:t>
            </a:r>
            <a:r>
              <a:rPr lang="zh-CN" altLang="en-US" dirty="0">
                <a:effectLst/>
              </a:rPr>
              <a:t>和尼尔逊</a:t>
            </a:r>
            <a:r>
              <a:rPr lang="en-US" altLang="zh-CN" dirty="0">
                <a:effectLst/>
              </a:rPr>
              <a:t>(Nilsson)</a:t>
            </a:r>
            <a:r>
              <a:rPr lang="zh-CN" altLang="en-US" dirty="0">
                <a:effectLst/>
              </a:rPr>
              <a:t>等。</a:t>
            </a:r>
            <a:endParaRPr lang="en-US" altLang="zh-CN" dirty="0">
              <a:effectLst/>
            </a:endParaRPr>
          </a:p>
          <a:p>
            <a:endParaRPr lang="en-US" altLang="zh-CN" dirty="0">
              <a:effectLst/>
            </a:endParaRPr>
          </a:p>
          <a:p>
            <a:endParaRPr lang="en-US" altLang="zh-CN" dirty="0">
              <a:effectLst/>
            </a:endParaRPr>
          </a:p>
        </p:txBody>
      </p:sp>
      <p:sp>
        <p:nvSpPr>
          <p:cNvPr id="4" name="灯片编号占位符 3"/>
          <p:cNvSpPr>
            <a:spLocks noGrp="1"/>
          </p:cNvSpPr>
          <p:nvPr>
            <p:ph type="sldNum" sz="quarter" idx="10"/>
          </p:nvPr>
        </p:nvSpPr>
        <p:spPr/>
        <p:txBody>
          <a:bodyPr/>
          <a:lstStyle/>
          <a:p>
            <a:fld id="{CB044887-FDFD-47DC-BCF7-5B071AF27820}" type="slidenum">
              <a:rPr lang="zh-CN" altLang="en-US" smtClean="0"/>
              <a:t>32</a:t>
            </a:fld>
            <a:endParaRPr lang="zh-CN" altLang="en-US"/>
          </a:p>
        </p:txBody>
      </p:sp>
    </p:spTree>
    <p:extLst>
      <p:ext uri="{BB962C8B-B14F-4D97-AF65-F5344CB8AC3E}">
        <p14:creationId xmlns:p14="http://schemas.microsoft.com/office/powerpoint/2010/main" val="328152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即使符号主义成功了，其依然面临挑战。</a:t>
            </a:r>
            <a:r>
              <a:rPr lang="zh-CN" altLang="en-US" b="0" i="0" dirty="0">
                <a:solidFill>
                  <a:srgbClr val="121212"/>
                </a:solidFill>
                <a:effectLst/>
                <a:latin typeface="-apple-system"/>
              </a:rPr>
              <a:t>美国哲学家</a:t>
            </a:r>
            <a:r>
              <a:rPr lang="zh-CN" altLang="en-US" b="1" i="0" dirty="0">
                <a:solidFill>
                  <a:srgbClr val="121212"/>
                </a:solidFill>
                <a:effectLst/>
                <a:latin typeface="-apple-system"/>
              </a:rPr>
              <a:t>约翰</a:t>
            </a:r>
            <a:r>
              <a:rPr lang="en-US" altLang="zh-CN" b="1" i="0" dirty="0">
                <a:solidFill>
                  <a:srgbClr val="121212"/>
                </a:solidFill>
                <a:effectLst/>
                <a:latin typeface="-apple-system"/>
              </a:rPr>
              <a:t>·</a:t>
            </a:r>
            <a:r>
              <a:rPr lang="zh-CN" altLang="en-US" b="1" i="0" dirty="0">
                <a:solidFill>
                  <a:srgbClr val="121212"/>
                </a:solidFill>
                <a:effectLst/>
                <a:latin typeface="-apple-system"/>
              </a:rPr>
              <a:t>塞尔（</a:t>
            </a:r>
            <a:r>
              <a:rPr lang="en-US" altLang="zh-CN" b="1" i="0" dirty="0">
                <a:solidFill>
                  <a:srgbClr val="121212"/>
                </a:solidFill>
                <a:effectLst/>
                <a:latin typeface="-apple-system"/>
              </a:rPr>
              <a:t>John Searle</a:t>
            </a:r>
            <a:r>
              <a:rPr lang="zh-CN" altLang="en-US" b="1" i="0" dirty="0">
                <a:solidFill>
                  <a:srgbClr val="121212"/>
                </a:solidFill>
                <a:effectLst/>
                <a:latin typeface="-apple-system"/>
              </a:rPr>
              <a:t>）</a:t>
            </a:r>
            <a:r>
              <a:rPr lang="zh-CN" altLang="en-US" b="0" i="0" dirty="0">
                <a:solidFill>
                  <a:srgbClr val="121212"/>
                </a:solidFill>
                <a:effectLst/>
                <a:latin typeface="-apple-system"/>
              </a:rPr>
              <a:t>在上世纪八十年代</a:t>
            </a:r>
            <a:r>
              <a:rPr kumimoji="1" lang="en-US" altLang="zh-CN" dirty="0"/>
              <a:t>1980</a:t>
            </a:r>
            <a:r>
              <a:rPr kumimoji="1" lang="zh-CN" altLang="en-US" dirty="0"/>
              <a:t>年提出中文屋思想实验</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符号主义提出了哲学批评</a:t>
            </a:r>
            <a:r>
              <a:rPr lang="zh-CN" altLang="en-US" b="0" i="0" dirty="0">
                <a:solidFill>
                  <a:srgbClr val="121212"/>
                </a:solidFill>
                <a:effectLst/>
                <a:latin typeface="-apple-system"/>
              </a:rPr>
              <a:t>，对图灵测试的设计进行强有力的反击：本质上驳倒图灵测试背后的思想</a:t>
            </a:r>
            <a:r>
              <a:rPr lang="en-US" altLang="zh-CN" b="0" i="0" dirty="0">
                <a:solidFill>
                  <a:srgbClr val="121212"/>
                </a:solidFill>
                <a:effectLst/>
                <a:latin typeface="-apple-system"/>
              </a:rPr>
              <a:t>——</a:t>
            </a:r>
            <a:r>
              <a:rPr lang="zh-CN" altLang="en-US" b="1" i="0" dirty="0">
                <a:solidFill>
                  <a:srgbClr val="121212"/>
                </a:solidFill>
                <a:effectLst/>
                <a:latin typeface="-apple-system"/>
              </a:rPr>
              <a:t>功能主义思想（</a:t>
            </a:r>
            <a:r>
              <a:rPr lang="en-US" altLang="zh-CN" b="1" i="0" dirty="0">
                <a:solidFill>
                  <a:srgbClr val="121212"/>
                </a:solidFill>
                <a:effectLst/>
                <a:latin typeface="-apple-system"/>
              </a:rPr>
              <a:t>Functionalism</a:t>
            </a:r>
            <a:r>
              <a:rPr lang="zh-CN" altLang="en-US" b="1" i="0" dirty="0">
                <a:solidFill>
                  <a:srgbClr val="121212"/>
                </a:solidFill>
                <a:effectLst/>
                <a:latin typeface="-apple-system"/>
              </a:rPr>
              <a:t>）</a:t>
            </a:r>
            <a:r>
              <a:rPr lang="zh-CN" altLang="en-US" b="0" i="0" dirty="0">
                <a:solidFill>
                  <a:srgbClr val="121212"/>
                </a:solidFill>
                <a:effectLst/>
                <a:latin typeface="-apple-system"/>
              </a:rPr>
              <a:t>。</a:t>
            </a: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34</a:t>
            </a:fld>
            <a:endParaRPr lang="zh-CN" altLang="en-US"/>
          </a:p>
        </p:txBody>
      </p:sp>
    </p:spTree>
    <p:extLst>
      <p:ext uri="{BB962C8B-B14F-4D97-AF65-F5344CB8AC3E}">
        <p14:creationId xmlns:p14="http://schemas.microsoft.com/office/powerpoint/2010/main" val="3515321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919"/>
                </a:solidFill>
                <a:effectLst/>
                <a:latin typeface="PingFang SC"/>
              </a:rPr>
              <a:t>哲学家王浩</a:t>
            </a:r>
            <a:r>
              <a:rPr lang="en-US" altLang="zh-CN" b="0" i="0" dirty="0">
                <a:solidFill>
                  <a:srgbClr val="191919"/>
                </a:solidFill>
                <a:effectLst/>
                <a:latin typeface="PingFang SC"/>
              </a:rPr>
              <a:t>1958</a:t>
            </a:r>
            <a:r>
              <a:rPr lang="zh-CN" altLang="en-US" b="0" i="0" dirty="0">
                <a:solidFill>
                  <a:srgbClr val="191919"/>
                </a:solidFill>
                <a:effectLst/>
                <a:latin typeface="PingFang SC"/>
              </a:rPr>
              <a:t>年夏天在一台</a:t>
            </a:r>
            <a:r>
              <a:rPr lang="en-US" altLang="zh-CN" b="0" i="0" dirty="0">
                <a:solidFill>
                  <a:srgbClr val="191919"/>
                </a:solidFill>
                <a:effectLst/>
                <a:latin typeface="PingFang SC"/>
              </a:rPr>
              <a:t>IBM-704</a:t>
            </a:r>
            <a:r>
              <a:rPr lang="zh-CN" altLang="en-US" b="0" i="0" dirty="0">
                <a:solidFill>
                  <a:srgbClr val="191919"/>
                </a:solidFill>
                <a:effectLst/>
                <a:latin typeface="PingFang SC"/>
              </a:rPr>
              <a:t>机上，只用九分钟就证明了</a:t>
            </a:r>
            <a:r>
              <a:rPr lang="en-US" altLang="zh-CN" b="0" i="0" dirty="0">
                <a:solidFill>
                  <a:srgbClr val="191919"/>
                </a:solidFill>
                <a:effectLst/>
                <a:latin typeface="PingFang SC"/>
              </a:rPr>
              <a:t>《</a:t>
            </a:r>
            <a:r>
              <a:rPr lang="zh-CN" altLang="en-US" b="0" i="0" dirty="0">
                <a:solidFill>
                  <a:srgbClr val="191919"/>
                </a:solidFill>
                <a:effectLst/>
                <a:latin typeface="PingFang SC"/>
              </a:rPr>
              <a:t>数学原理</a:t>
            </a:r>
            <a:r>
              <a:rPr lang="en-US" altLang="zh-CN" b="0" i="0" dirty="0">
                <a:solidFill>
                  <a:srgbClr val="191919"/>
                </a:solidFill>
                <a:effectLst/>
                <a:latin typeface="PingFang SC"/>
              </a:rPr>
              <a:t>》</a:t>
            </a:r>
            <a:r>
              <a:rPr lang="zh-CN" altLang="en-US" b="0" i="0" dirty="0">
                <a:solidFill>
                  <a:srgbClr val="191919"/>
                </a:solidFill>
                <a:effectLst/>
                <a:latin typeface="PingFang SC"/>
              </a:rPr>
              <a:t>中一阶逻辑的全部定理。</a:t>
            </a:r>
            <a:endParaRPr lang="en-US" altLang="zh-CN" b="0" i="0" dirty="0">
              <a:solidFill>
                <a:srgbClr val="191919"/>
              </a:solidFill>
              <a:effectLst/>
              <a:latin typeface="PingFang SC"/>
            </a:endParaRPr>
          </a:p>
          <a:p>
            <a:r>
              <a:rPr lang="zh-CN" altLang="en-US" b="0" i="0" dirty="0">
                <a:solidFill>
                  <a:srgbClr val="191919"/>
                </a:solidFill>
                <a:effectLst/>
                <a:latin typeface="PingFang SC"/>
              </a:rPr>
              <a:t>当然</a:t>
            </a:r>
            <a:r>
              <a:rPr lang="en-US" altLang="zh-CN" b="0" i="0" dirty="0">
                <a:solidFill>
                  <a:srgbClr val="191919"/>
                </a:solidFill>
                <a:effectLst/>
                <a:latin typeface="PingFang SC"/>
              </a:rPr>
              <a:t>《</a:t>
            </a:r>
            <a:r>
              <a:rPr lang="zh-CN" altLang="en-US" b="0" i="0" dirty="0">
                <a:solidFill>
                  <a:srgbClr val="191919"/>
                </a:solidFill>
                <a:effectLst/>
                <a:latin typeface="PingFang SC"/>
              </a:rPr>
              <a:t>数学原理</a:t>
            </a:r>
            <a:r>
              <a:rPr lang="en-US" altLang="zh-CN" b="0" i="0" dirty="0">
                <a:solidFill>
                  <a:srgbClr val="191919"/>
                </a:solidFill>
                <a:effectLst/>
                <a:latin typeface="PingFang SC"/>
              </a:rPr>
              <a:t>》</a:t>
            </a:r>
            <a:r>
              <a:rPr lang="zh-CN" altLang="en-US" b="0" i="0" dirty="0">
                <a:solidFill>
                  <a:srgbClr val="191919"/>
                </a:solidFill>
                <a:effectLst/>
                <a:latin typeface="PingFang SC"/>
              </a:rPr>
              <a:t>中罗列的一阶逻辑定理只是一阶逻辑的一个子集，目前，一阶逻辑的机器定理证明比起五十年代已有长足进展，但仍然没有高效的办法。</a:t>
            </a:r>
            <a:endParaRPr lang="en-US" altLang="zh-CN" b="0" i="0" dirty="0">
              <a:solidFill>
                <a:srgbClr val="191919"/>
              </a:solidFill>
              <a:effectLst/>
              <a:latin typeface="PingFang SC"/>
            </a:endParaRPr>
          </a:p>
          <a:p>
            <a:r>
              <a:rPr lang="zh-CN" altLang="en-US" b="0" i="0" dirty="0">
                <a:solidFill>
                  <a:srgbClr val="191919"/>
                </a:solidFill>
                <a:effectLst/>
                <a:latin typeface="PingFang SC"/>
              </a:rPr>
              <a:t>毕竟，王浩证明的是一阶逻辑而“逻辑理论家”只能处理命题逻辑。</a:t>
            </a:r>
            <a:endParaRPr lang="en-US" altLang="zh-CN" dirty="0"/>
          </a:p>
          <a:p>
            <a:endParaRPr lang="en-US" altLang="zh-CN" dirty="0"/>
          </a:p>
          <a:p>
            <a:endParaRPr lang="en-US" altLang="zh-CN" dirty="0"/>
          </a:p>
          <a:p>
            <a:endParaRPr lang="en-US" altLang="zh-CN" dirty="0"/>
          </a:p>
          <a:p>
            <a:r>
              <a:rPr lang="zh-CN" altLang="en-US" dirty="0"/>
              <a:t>费根鲍姆本人，作为知识工程的倡导者和实践者，于</a:t>
            </a:r>
            <a:r>
              <a:rPr lang="en-US" altLang="zh-CN" dirty="0"/>
              <a:t>1965</a:t>
            </a:r>
            <a:r>
              <a:rPr lang="zh-CN" altLang="en-US" dirty="0"/>
              <a:t>年和遗传学系主任、诺贝尔奖得主莱德伯格（</a:t>
            </a:r>
            <a:r>
              <a:rPr lang="en-US" altLang="zh-CN" dirty="0"/>
              <a:t>Joshua Lederberg</a:t>
            </a:r>
            <a:r>
              <a:rPr lang="zh-CN" altLang="en-US" dirty="0"/>
              <a:t>）等人合作，开发出了世界上第一个专家系统程序</a:t>
            </a:r>
            <a:r>
              <a:rPr lang="en-US" altLang="zh-CN" dirty="0"/>
              <a:t>DENDRAL</a:t>
            </a:r>
            <a:r>
              <a:rPr lang="zh-CN" altLang="en-US" dirty="0"/>
              <a:t>。</a:t>
            </a:r>
            <a:r>
              <a:rPr lang="en-US" altLang="zh-CN" dirty="0"/>
              <a:t>DENDRAL</a:t>
            </a:r>
            <a:r>
              <a:rPr lang="zh-CN" altLang="en-US" dirty="0"/>
              <a:t>中保存着化学家的知识和质谱仪的知识，可以根据给定的有机化合物的分子式和质谱图，从几千种可能的分子结构中挑选出一个正确的分子结构。</a:t>
            </a:r>
            <a:endParaRPr lang="en-US" altLang="zh-CN" dirty="0"/>
          </a:p>
          <a:p>
            <a:r>
              <a:rPr lang="en-US" altLang="zh-CN" dirty="0"/>
              <a:t>DENDRAL</a:t>
            </a:r>
            <a:r>
              <a:rPr lang="zh-CN" altLang="en-US" dirty="0"/>
              <a:t>的成功不仅验证了费根鲍姆关于知识工程的理论的正确性，还为专家系统软件的发展和应用开辟了道路，逐渐形成具有相当规模的市场，其应用遍及各个领域、各个部门。因此，</a:t>
            </a:r>
            <a:r>
              <a:rPr lang="en-US" altLang="zh-CN" dirty="0"/>
              <a:t>DENDRAL</a:t>
            </a:r>
            <a:r>
              <a:rPr lang="zh-CN" altLang="en-US" dirty="0"/>
              <a:t>的研究成功被认为是人工智能研究的一个历史性突破。费根鲍姆领导的研究小组后来又为医学、工程和国防等部门研制成功一系列实用的专家系统，其中尤以医学专家系统方面的成果最为突出，最负盛名。例如，用于帮助医生诊断传染病和提供治疗建议的著名专家系统</a:t>
            </a:r>
            <a:r>
              <a:rPr lang="en-US" altLang="zh-CN" dirty="0"/>
              <a:t>MYCIN</a:t>
            </a:r>
            <a:r>
              <a:rPr lang="zh-CN" altLang="en-US" dirty="0"/>
              <a:t>等。</a:t>
            </a:r>
            <a:endParaRPr lang="en-US" altLang="zh-CN" dirty="0"/>
          </a:p>
          <a:p>
            <a:r>
              <a:rPr lang="zh-CN" altLang="en-US" dirty="0"/>
              <a:t>目前，学术界公认，在将人工智能技术应用于医学方面，斯坦福大学处于世界领先地位，这和费根鲍姆是分不开的。</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35</a:t>
            </a:fld>
            <a:endParaRPr lang="zh-CN" altLang="en-US"/>
          </a:p>
        </p:txBody>
      </p:sp>
    </p:spTree>
    <p:extLst>
      <p:ext uri="{BB962C8B-B14F-4D97-AF65-F5344CB8AC3E}">
        <p14:creationId xmlns:p14="http://schemas.microsoft.com/office/powerpoint/2010/main" val="2564693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36</a:t>
            </a:fld>
            <a:endParaRPr lang="zh-CN" altLang="en-US"/>
          </a:p>
        </p:txBody>
      </p:sp>
    </p:spTree>
    <p:extLst>
      <p:ext uri="{BB962C8B-B14F-4D97-AF65-F5344CB8AC3E}">
        <p14:creationId xmlns:p14="http://schemas.microsoft.com/office/powerpoint/2010/main" val="3598275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联结主义（</a:t>
            </a:r>
            <a:r>
              <a:rPr lang="en-US" altLang="zh-CN" dirty="0">
                <a:effectLst/>
              </a:rPr>
              <a:t>Connectionism</a:t>
            </a:r>
            <a:r>
              <a:rPr lang="zh-CN" altLang="en-US" dirty="0">
                <a:effectLst/>
              </a:rPr>
              <a:t>）又称为仿生学派</a:t>
            </a:r>
            <a:r>
              <a:rPr lang="en-US" altLang="zh-CN" dirty="0">
                <a:effectLst/>
              </a:rPr>
              <a:t>(</a:t>
            </a:r>
            <a:r>
              <a:rPr lang="en-US" altLang="zh-CN" dirty="0" err="1">
                <a:effectLst/>
              </a:rPr>
              <a:t>Bionicsism</a:t>
            </a:r>
            <a:r>
              <a:rPr lang="en-US" altLang="zh-CN" dirty="0">
                <a:effectLst/>
              </a:rPr>
              <a:t>)</a:t>
            </a:r>
            <a:r>
              <a:rPr lang="zh-CN" altLang="en-US" dirty="0">
                <a:effectLst/>
              </a:rPr>
              <a:t>或生理学派</a:t>
            </a:r>
            <a:r>
              <a:rPr lang="en-US" altLang="zh-CN" dirty="0">
                <a:effectLst/>
              </a:rPr>
              <a:t>(</a:t>
            </a:r>
            <a:r>
              <a:rPr lang="en-US" altLang="zh-CN" dirty="0" err="1">
                <a:effectLst/>
              </a:rPr>
              <a:t>Physiologism</a:t>
            </a:r>
            <a:r>
              <a:rPr lang="en-US" altLang="zh-CN" dirty="0">
                <a:effectLst/>
              </a:rPr>
              <a:t>)</a:t>
            </a:r>
            <a:r>
              <a:rPr lang="zh-CN" altLang="en-US" dirty="0">
                <a:effectLst/>
              </a:rPr>
              <a:t>。是一种基于神经网络及网络间的连接机制与学习算法的智能模拟方法。其原理主要为神经网络和神经网络间的连接机制和学习算法。这一学派认为人工智能源于仿生学，特别是人脑模型的研究。</a:t>
            </a:r>
            <a:endParaRPr lang="en-US" altLang="zh-CN" dirty="0">
              <a:effectLst/>
            </a:endParaRPr>
          </a:p>
          <a:p>
            <a:endParaRPr lang="en-US" altLang="zh-CN" dirty="0">
              <a:effectLst/>
            </a:endParaRPr>
          </a:p>
          <a:p>
            <a:r>
              <a:rPr lang="zh-CN" altLang="en-US" dirty="0"/>
              <a:t>核心是神经元网络与深度学习，仿造人的神经系统，把人的神经系统的模型用计算的方式呈现，用它来仿造智能，目前人工智能的热潮实际上是联结主义的胜利。</a:t>
            </a:r>
            <a:endParaRPr lang="en-US" altLang="zh-CN" dirty="0"/>
          </a:p>
          <a:p>
            <a:r>
              <a:rPr lang="zh-CN" altLang="en-US" dirty="0"/>
              <a:t>奠基人是明斯基（</a:t>
            </a:r>
            <a:r>
              <a:rPr lang="en-US" altLang="zh-CN" dirty="0"/>
              <a:t>MIT</a:t>
            </a:r>
            <a:r>
              <a:rPr lang="zh-CN" altLang="en-US" dirty="0"/>
              <a:t>）</a:t>
            </a:r>
          </a:p>
          <a:p>
            <a:r>
              <a:rPr lang="en-US" altLang="zh-CN" b="0" i="0" dirty="0">
                <a:solidFill>
                  <a:srgbClr val="121212"/>
                </a:solidFill>
                <a:effectLst/>
                <a:latin typeface="-apple-system"/>
              </a:rPr>
              <a:t>    1951</a:t>
            </a:r>
            <a:r>
              <a:rPr lang="zh-CN" altLang="en-US" b="0" i="0" dirty="0">
                <a:solidFill>
                  <a:srgbClr val="121212"/>
                </a:solidFill>
                <a:effectLst/>
                <a:latin typeface="-apple-system"/>
              </a:rPr>
              <a:t>年，明斯基建造了世界上第一个神经网络模拟器</a:t>
            </a:r>
            <a:r>
              <a:rPr lang="en-US" altLang="zh-CN" b="0" i="0" dirty="0">
                <a:solidFill>
                  <a:srgbClr val="121212"/>
                </a:solidFill>
                <a:effectLst/>
                <a:latin typeface="-apple-system"/>
              </a:rPr>
              <a:t>Snare</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r>
              <a:rPr lang="en-US" altLang="zh-CN" b="0" i="0" dirty="0">
                <a:solidFill>
                  <a:srgbClr val="121212"/>
                </a:solidFill>
                <a:effectLst/>
                <a:latin typeface="-apple-system"/>
              </a:rPr>
              <a:t>    </a:t>
            </a:r>
            <a:r>
              <a:rPr lang="zh-CN" altLang="en-US" b="0" i="0" dirty="0">
                <a:solidFill>
                  <a:srgbClr val="121212"/>
                </a:solidFill>
                <a:effectLst/>
                <a:latin typeface="-apple-system"/>
              </a:rPr>
              <a:t>在</a:t>
            </a:r>
            <a:r>
              <a:rPr lang="en-US" altLang="zh-CN" b="0" i="0" dirty="0">
                <a:solidFill>
                  <a:srgbClr val="121212"/>
                </a:solidFill>
                <a:effectLst/>
                <a:latin typeface="-apple-system"/>
              </a:rPr>
              <a:t>Snare</a:t>
            </a:r>
            <a:r>
              <a:rPr lang="zh-CN" altLang="en-US" b="0" i="0" dirty="0">
                <a:solidFill>
                  <a:srgbClr val="121212"/>
                </a:solidFill>
                <a:effectLst/>
                <a:latin typeface="-apple-system"/>
              </a:rPr>
              <a:t>的基础上，明斯基解决了“使机器能基于对过去行为的知识，预测当前行为的结果”这一问题，并完成了他的博士论文</a:t>
            </a:r>
            <a:r>
              <a:rPr lang="en-US" altLang="zh-CN" b="0" i="0" dirty="0">
                <a:solidFill>
                  <a:srgbClr val="121212"/>
                </a:solidFill>
                <a:effectLst/>
                <a:latin typeface="-apple-system"/>
              </a:rPr>
              <a:t>《Neural Nets and the Brain Model Problem》</a:t>
            </a:r>
            <a:r>
              <a:rPr lang="zh-CN" altLang="en-US" b="0" i="0" dirty="0">
                <a:solidFill>
                  <a:srgbClr val="121212"/>
                </a:solidFill>
                <a:effectLst/>
                <a:latin typeface="-apple-system"/>
              </a:rPr>
              <a:t>。</a:t>
            </a:r>
            <a:endParaRPr lang="en-US" altLang="zh-CN" b="0" i="0" dirty="0">
              <a:solidFill>
                <a:srgbClr val="121212"/>
              </a:solidFill>
              <a:effectLst/>
              <a:latin typeface="-apple-system"/>
            </a:endParaRPr>
          </a:p>
          <a:p>
            <a:endParaRPr lang="en-US" altLang="zh-CN" dirty="0">
              <a:effectLst/>
            </a:endParaRPr>
          </a:p>
          <a:p>
            <a:r>
              <a:rPr lang="zh-CN" altLang="en-US" dirty="0">
                <a:effectLst/>
              </a:rPr>
              <a:t>联结主义学派从神经生理学和认知科学的研究成果出发，把人的智能归结为人脑的高层活动的结果，强调智能活动是由大量简单的单元通过复杂的相互连接后并行运行的结果。其中人工神经网络就是其典型代表性技术。 </a:t>
            </a:r>
            <a:endParaRPr lang="zh-CN" altLang="en-US" dirty="0"/>
          </a:p>
          <a:p>
            <a:endParaRPr lang="en-US" altLang="zh-CN" dirty="0"/>
          </a:p>
          <a:p>
            <a:r>
              <a:rPr lang="zh-CN" altLang="en-US" dirty="0"/>
              <a:t>它的代表性成果是</a:t>
            </a:r>
            <a:r>
              <a:rPr lang="en-US" altLang="zh-CN" dirty="0"/>
              <a:t>1943</a:t>
            </a:r>
            <a:r>
              <a:rPr lang="zh-CN" altLang="en-US" dirty="0"/>
              <a:t>年由生理学家麦卡洛克</a:t>
            </a:r>
            <a:r>
              <a:rPr lang="en-US" altLang="zh-CN" dirty="0"/>
              <a:t>(McCulloch)</a:t>
            </a:r>
            <a:r>
              <a:rPr lang="zh-CN" altLang="en-US" dirty="0"/>
              <a:t>和数理逻辑学家皮茨</a:t>
            </a:r>
            <a:r>
              <a:rPr lang="en-US" altLang="zh-CN" dirty="0"/>
              <a:t>(Pitts)</a:t>
            </a:r>
            <a:r>
              <a:rPr lang="zh-CN" altLang="en-US" dirty="0"/>
              <a:t>创立的脑模型，即</a:t>
            </a:r>
            <a:r>
              <a:rPr lang="en-US" altLang="zh-CN" dirty="0"/>
              <a:t>MP</a:t>
            </a:r>
            <a:r>
              <a:rPr lang="zh-CN" altLang="en-US" dirty="0"/>
              <a:t>模型，开创了用电子装置模仿人脑结构和功能的新途径。它从神经元开始进而研究神经网络模型和脑模型，开辟了人工智能的又一发展道路。</a:t>
            </a:r>
            <a:r>
              <a:rPr lang="en-US" altLang="zh-CN" dirty="0"/>
              <a:t>20</a:t>
            </a:r>
            <a:r>
              <a:rPr lang="zh-CN" altLang="en-US" dirty="0"/>
              <a:t>世纪</a:t>
            </a:r>
            <a:r>
              <a:rPr lang="en-US" altLang="zh-CN" dirty="0"/>
              <a:t>60~70</a:t>
            </a:r>
            <a:r>
              <a:rPr lang="zh-CN" altLang="en-US" dirty="0"/>
              <a:t>年代，连接主义，尤其是对以感知机</a:t>
            </a:r>
            <a:r>
              <a:rPr lang="en-US" altLang="zh-CN" dirty="0"/>
              <a:t>(perceptron)</a:t>
            </a:r>
            <a:r>
              <a:rPr lang="zh-CN" altLang="en-US" dirty="0"/>
              <a:t>为代表的脑模型的研究出现过热潮，由于受到当时的理论模型、生物原型和技术条件的限制，脑模型研究在</a:t>
            </a:r>
            <a:r>
              <a:rPr lang="en-US" altLang="zh-CN" dirty="0"/>
              <a:t>20</a:t>
            </a:r>
            <a:r>
              <a:rPr lang="zh-CN" altLang="en-US" dirty="0"/>
              <a:t>世纪</a:t>
            </a:r>
            <a:r>
              <a:rPr lang="en-US" altLang="zh-CN" dirty="0"/>
              <a:t>70</a:t>
            </a:r>
            <a:r>
              <a:rPr lang="zh-CN" altLang="en-US" dirty="0"/>
              <a:t>年代后期至</a:t>
            </a:r>
            <a:r>
              <a:rPr lang="en-US" altLang="zh-CN" dirty="0"/>
              <a:t>80</a:t>
            </a:r>
            <a:r>
              <a:rPr lang="zh-CN" altLang="en-US" dirty="0"/>
              <a:t>年代初期落入低潮。直到</a:t>
            </a:r>
            <a:r>
              <a:rPr lang="en-US" altLang="zh-CN" dirty="0"/>
              <a:t>Hopfield</a:t>
            </a:r>
            <a:r>
              <a:rPr lang="zh-CN" altLang="en-US" dirty="0"/>
              <a:t>教授在</a:t>
            </a:r>
            <a:r>
              <a:rPr lang="en-US" altLang="zh-CN" dirty="0"/>
              <a:t>1982</a:t>
            </a:r>
            <a:r>
              <a:rPr lang="zh-CN" altLang="en-US" dirty="0"/>
              <a:t>年和</a:t>
            </a:r>
            <a:r>
              <a:rPr lang="en-US" altLang="zh-CN" dirty="0"/>
              <a:t>1984</a:t>
            </a:r>
            <a:r>
              <a:rPr lang="zh-CN" altLang="en-US" dirty="0"/>
              <a:t>年发表两篇重要论文，提出用硬件模拟神经网络以后，联结主义才又重新抬头。</a:t>
            </a:r>
            <a:r>
              <a:rPr lang="en-US" altLang="zh-CN" dirty="0"/>
              <a:t>1986</a:t>
            </a:r>
            <a:r>
              <a:rPr lang="zh-CN" altLang="en-US" dirty="0"/>
              <a:t>年，鲁梅尔哈特</a:t>
            </a:r>
            <a:r>
              <a:rPr lang="en-US" altLang="zh-CN" dirty="0"/>
              <a:t>(Rumelhart)</a:t>
            </a:r>
            <a:r>
              <a:rPr lang="zh-CN" altLang="en-US" dirty="0"/>
              <a:t>等人提出多层网络中的反向传播算法</a:t>
            </a:r>
            <a:r>
              <a:rPr lang="en-US" altLang="zh-CN" dirty="0"/>
              <a:t>(BP)</a:t>
            </a:r>
            <a:r>
              <a:rPr lang="zh-CN" altLang="en-US" dirty="0"/>
              <a:t>算法。此后，连接主义势头大振，从模型到算法，从理论分析到工程实现，伟神经网络计算机走向市场打下基础。现在，对人工神经网络</a:t>
            </a:r>
            <a:r>
              <a:rPr lang="en-US" altLang="zh-CN" dirty="0"/>
              <a:t>(ANN)</a:t>
            </a:r>
            <a:r>
              <a:rPr lang="zh-CN" altLang="en-US" dirty="0"/>
              <a:t>的研究热情仍然较高，但研究成果没有像预想的那样好。</a:t>
            </a:r>
            <a:endParaRPr lang="en-US" altLang="zh-CN" dirty="0"/>
          </a:p>
          <a:p>
            <a:endParaRPr lang="en-US" altLang="zh-CN" dirty="0"/>
          </a:p>
          <a:p>
            <a:r>
              <a:rPr lang="en-US" altLang="zh-CN" dirty="0"/>
              <a:t>###ML</a:t>
            </a:r>
            <a:r>
              <a:rPr lang="zh-CN" altLang="en-US" dirty="0"/>
              <a:t>和</a:t>
            </a:r>
            <a:r>
              <a:rPr lang="en-US" altLang="zh-CN" dirty="0"/>
              <a:t>DL</a:t>
            </a:r>
            <a:r>
              <a:rPr lang="zh-CN" altLang="en-US" dirty="0"/>
              <a:t>属于</a:t>
            </a:r>
            <a:r>
              <a:rPr lang="en-US" altLang="zh-CN" dirty="0"/>
              <a:t>AI</a:t>
            </a:r>
            <a:r>
              <a:rPr lang="zh-CN" altLang="en-US" dirty="0"/>
              <a:t>的子集，</a:t>
            </a:r>
            <a:r>
              <a:rPr lang="en-US" altLang="zh-CN" dirty="0"/>
              <a:t>ANN</a:t>
            </a:r>
            <a:r>
              <a:rPr lang="zh-CN" altLang="en-US" dirty="0"/>
              <a:t>是驱动</a:t>
            </a:r>
            <a:r>
              <a:rPr lang="en-US" altLang="zh-CN" dirty="0"/>
              <a:t>ML</a:t>
            </a:r>
            <a:r>
              <a:rPr lang="zh-CN" altLang="en-US" dirty="0"/>
              <a:t>和</a:t>
            </a:r>
            <a:r>
              <a:rPr lang="en-US" altLang="zh-CN" dirty="0"/>
              <a:t>DL</a:t>
            </a:r>
            <a:r>
              <a:rPr lang="zh-CN" altLang="en-US" dirty="0"/>
              <a:t>的主要算法，</a:t>
            </a:r>
            <a:r>
              <a:rPr lang="en-US" altLang="zh-CN" dirty="0"/>
              <a:t>CNN</a:t>
            </a:r>
            <a:r>
              <a:rPr lang="zh-CN" altLang="en-US" dirty="0"/>
              <a:t>是</a:t>
            </a:r>
            <a:r>
              <a:rPr lang="en-US" altLang="zh-CN" dirty="0"/>
              <a:t>DL</a:t>
            </a:r>
            <a:r>
              <a:rPr lang="zh-CN" altLang="en-US" dirty="0"/>
              <a:t>最常使用的</a:t>
            </a:r>
            <a:r>
              <a:rPr lang="en-US" altLang="zh-CN" dirty="0"/>
              <a:t>ANN(</a:t>
            </a:r>
            <a:r>
              <a:rPr lang="en-US" altLang="zh-CN" i="1" dirty="0" err="1"/>
              <a:t>cnn</a:t>
            </a:r>
            <a:r>
              <a:rPr lang="zh-CN" altLang="en-US" dirty="0"/>
              <a:t>是</a:t>
            </a:r>
            <a:r>
              <a:rPr lang="en-US" altLang="zh-CN" i="1" dirty="0" err="1"/>
              <a:t>ann</a:t>
            </a:r>
            <a:r>
              <a:rPr lang="zh-CN" altLang="en-US" dirty="0"/>
              <a:t>的其中一种神经网络</a:t>
            </a:r>
            <a:r>
              <a:rPr lang="en-US" altLang="zh-CN" dirty="0"/>
              <a:t>)</a:t>
            </a:r>
            <a:r>
              <a:rPr lang="zh-CN" altLang="en-US" dirty="0"/>
              <a:t>。</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37</a:t>
            </a:fld>
            <a:endParaRPr lang="zh-CN" altLang="en-US"/>
          </a:p>
        </p:txBody>
      </p:sp>
    </p:spTree>
    <p:extLst>
      <p:ext uri="{BB962C8B-B14F-4D97-AF65-F5344CB8AC3E}">
        <p14:creationId xmlns:p14="http://schemas.microsoft.com/office/powerpoint/2010/main" val="1289174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希拉里</a:t>
            </a:r>
            <a:r>
              <a:rPr lang="en-US" altLang="zh-CN" dirty="0"/>
              <a:t>·</a:t>
            </a:r>
            <a:r>
              <a:rPr lang="zh-CN" altLang="en-US" dirty="0"/>
              <a:t>普特南（</a:t>
            </a:r>
            <a:r>
              <a:rPr lang="en-US" altLang="zh-CN" dirty="0"/>
              <a:t>Hilary Putnam</a:t>
            </a:r>
            <a:r>
              <a:rPr lang="zh-CN" altLang="en-US" dirty="0"/>
              <a:t>）</a:t>
            </a:r>
            <a:r>
              <a:rPr lang="en-US" altLang="zh-CN" dirty="0"/>
              <a:t>1981</a:t>
            </a:r>
            <a:r>
              <a:rPr lang="zh-CN" altLang="en-US" dirty="0"/>
              <a:t>年在他的</a:t>
            </a:r>
            <a:r>
              <a:rPr lang="en-US" altLang="zh-CN" dirty="0"/>
              <a:t>《</a:t>
            </a:r>
            <a:r>
              <a:rPr lang="zh-CN" altLang="en-US" dirty="0"/>
              <a:t>理性，真理与历史</a:t>
            </a:r>
            <a:r>
              <a:rPr lang="en-US" altLang="zh-CN" dirty="0"/>
              <a:t>》</a:t>
            </a:r>
            <a:r>
              <a:rPr lang="zh-CN" altLang="en-US" dirty="0"/>
              <a:t>（</a:t>
            </a:r>
            <a:r>
              <a:rPr lang="en-US" altLang="zh-CN" dirty="0"/>
              <a:t>Reason</a:t>
            </a:r>
            <a:r>
              <a:rPr lang="zh-CN" altLang="en-US" dirty="0"/>
              <a:t>、</a:t>
            </a:r>
            <a:r>
              <a:rPr lang="en-US" altLang="zh-CN" dirty="0"/>
              <a:t>Truth</a:t>
            </a:r>
            <a:r>
              <a:rPr lang="zh-CN" altLang="en-US" dirty="0"/>
              <a:t>、</a:t>
            </a:r>
            <a:r>
              <a:rPr lang="en-US" altLang="zh-CN" dirty="0"/>
              <a:t>and History</a:t>
            </a:r>
            <a:r>
              <a:rPr lang="zh-CN" altLang="en-US" dirty="0"/>
              <a:t>）一书中，阐述“缸中之脑”的假想。</a:t>
            </a:r>
            <a:endParaRPr lang="en-US" altLang="zh-CN" dirty="0"/>
          </a:p>
          <a:p>
            <a:r>
              <a:rPr lang="zh-CN" altLang="en-US" dirty="0"/>
              <a:t>“一个人（可以假设是你自己）被邪恶科学家施行了手术，他的脑被从身体上切了下来，放进一个盛有维持脑存活营养液的缸中。脑的神经末梢连接在计算机上，这台计算机按照程序向脑传送信息，以使他保持一切完全正常的幻觉。对于他来说，似乎人、物体、天空还都存在，自身的运动、身体感觉都可以输入。这个脑还可以被输入或截取记忆（截取掉大脑手术的记忆，然后输入他可能经历的各种环境、日常生活）。他甚至可以被输入代码，‘感觉’到他自己正在这里阅读一段有趣而荒唐的文字。”</a:t>
            </a:r>
            <a:endParaRPr lang="en-US" altLang="zh-CN" dirty="0"/>
          </a:p>
          <a:p>
            <a:endParaRPr lang="en-US" altLang="zh-CN" dirty="0"/>
          </a:p>
          <a:p>
            <a:r>
              <a:rPr lang="zh-CN" altLang="en-US" dirty="0"/>
              <a:t>这个假想的最基本的问题是：“你如何担保你自己不是在这种困境之中？”</a:t>
            </a: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38</a:t>
            </a:fld>
            <a:endParaRPr lang="zh-CN" altLang="en-US"/>
          </a:p>
        </p:txBody>
      </p:sp>
    </p:spTree>
    <p:extLst>
      <p:ext uri="{BB962C8B-B14F-4D97-AF65-F5344CB8AC3E}">
        <p14:creationId xmlns:p14="http://schemas.microsoft.com/office/powerpoint/2010/main" val="3401711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CNN </a:t>
            </a:r>
            <a:r>
              <a:rPr lang="zh-CN" altLang="en-US" dirty="0"/>
              <a:t>专门解决图像问题的，可用把它看作特征提取层，放在输入层上，最后用</a:t>
            </a:r>
            <a:r>
              <a:rPr lang="en-US" altLang="zh-CN" dirty="0"/>
              <a:t>MLP </a:t>
            </a:r>
            <a:r>
              <a:rPr lang="zh-CN" altLang="en-US" dirty="0"/>
              <a:t>做分类。</a:t>
            </a:r>
          </a:p>
          <a:p>
            <a:r>
              <a:rPr lang="en-US" altLang="zh-CN" dirty="0"/>
              <a:t>RNN </a:t>
            </a:r>
            <a:r>
              <a:rPr lang="zh-CN" altLang="en-US" dirty="0"/>
              <a:t>专门解决时间序列问题的，用来提取时间序列信息，放在特征提取层（如</a:t>
            </a:r>
            <a:r>
              <a:rPr lang="en-US" altLang="zh-CN" dirty="0"/>
              <a:t>CNN</a:t>
            </a:r>
            <a:r>
              <a:rPr lang="zh-CN" altLang="en-US" dirty="0"/>
              <a:t>）之后。</a:t>
            </a:r>
          </a:p>
          <a:p>
            <a:r>
              <a:rPr lang="en-US" altLang="zh-CN" dirty="0"/>
              <a:t>DNN </a:t>
            </a:r>
            <a:r>
              <a:rPr lang="zh-CN" altLang="en-US" dirty="0"/>
              <a:t>说白了就是 多层网络，只是用了很多技巧，让它能够 </a:t>
            </a:r>
            <a:r>
              <a:rPr lang="en-US" altLang="zh-CN" dirty="0"/>
              <a:t>deep </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39</a:t>
            </a:fld>
            <a:endParaRPr lang="zh-CN" altLang="en-US"/>
          </a:p>
        </p:txBody>
      </p:sp>
    </p:spTree>
    <p:extLst>
      <p:ext uri="{BB962C8B-B14F-4D97-AF65-F5344CB8AC3E}">
        <p14:creationId xmlns:p14="http://schemas.microsoft.com/office/powerpoint/2010/main" val="1489777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行为主义又称进化主义</a:t>
            </a:r>
            <a:r>
              <a:rPr lang="en-US" altLang="zh-CN" dirty="0">
                <a:effectLst/>
              </a:rPr>
              <a:t>(Evolutionism)</a:t>
            </a:r>
            <a:r>
              <a:rPr lang="zh-CN" altLang="en-US" dirty="0">
                <a:effectLst/>
              </a:rPr>
              <a:t>或控制论学派</a:t>
            </a:r>
            <a:r>
              <a:rPr lang="en-US" altLang="zh-CN" dirty="0">
                <a:effectLst/>
              </a:rPr>
              <a:t>(</a:t>
            </a:r>
            <a:r>
              <a:rPr lang="en-US" altLang="zh-CN" dirty="0" err="1">
                <a:effectLst/>
              </a:rPr>
              <a:t>Cyberneticsism</a:t>
            </a:r>
            <a:r>
              <a:rPr lang="en-US" altLang="zh-CN" dirty="0">
                <a:effectLst/>
              </a:rPr>
              <a:t>)</a:t>
            </a:r>
            <a:r>
              <a:rPr lang="zh-CN" altLang="en-US" dirty="0">
                <a:effectLst/>
              </a:rPr>
              <a:t>，是一种基于“感知</a:t>
            </a:r>
            <a:r>
              <a:rPr lang="en-US" altLang="zh-CN" dirty="0">
                <a:effectLst/>
              </a:rPr>
              <a:t>—</a:t>
            </a:r>
            <a:r>
              <a:rPr lang="zh-CN" altLang="en-US" dirty="0">
                <a:effectLst/>
              </a:rPr>
              <a:t>行动”的行为智能模拟方法。</a:t>
            </a:r>
            <a:endParaRPr lang="en-US" altLang="zh-CN" dirty="0">
              <a:effectLst/>
            </a:endParaRPr>
          </a:p>
          <a:p>
            <a:r>
              <a:rPr lang="zh-CN" altLang="en-US" dirty="0"/>
              <a:t>推崇控制、自适应与进化计算。奠基人是维纳（</a:t>
            </a:r>
            <a:r>
              <a:rPr lang="en-US" altLang="zh-CN" dirty="0"/>
              <a:t>MIT</a:t>
            </a:r>
            <a:r>
              <a:rPr lang="zh-CN" altLang="en-US" dirty="0"/>
              <a:t>）。</a:t>
            </a:r>
            <a:endParaRPr lang="en-US" altLang="zh-CN" dirty="0"/>
          </a:p>
          <a:p>
            <a:endParaRPr lang="en-US" altLang="zh-CN" dirty="0"/>
          </a:p>
          <a:p>
            <a:r>
              <a:rPr lang="zh-CN" altLang="en-US" dirty="0"/>
              <a:t>行为主义认为人工智能源于控制论，最早来源于</a:t>
            </a:r>
            <a:r>
              <a:rPr lang="en-US" altLang="zh-CN" dirty="0"/>
              <a:t>20</a:t>
            </a:r>
            <a:r>
              <a:rPr lang="zh-CN" altLang="en-US" dirty="0"/>
              <a:t>世纪初的一个心理学流派，认为行为是有机体用以适应环境变化的各种身体反应的组合，它的理论目标在于预见和控制行为。</a:t>
            </a:r>
          </a:p>
          <a:p>
            <a:r>
              <a:rPr lang="zh-CN" altLang="en-US" dirty="0"/>
              <a:t>控制论思想早在</a:t>
            </a:r>
            <a:r>
              <a:rPr lang="en-US" altLang="zh-CN" dirty="0"/>
              <a:t>20</a:t>
            </a:r>
            <a:r>
              <a:rPr lang="zh-CN" altLang="en-US" dirty="0"/>
              <a:t>世纪</a:t>
            </a:r>
            <a:r>
              <a:rPr lang="en-US" altLang="zh-CN" dirty="0"/>
              <a:t>40~50</a:t>
            </a:r>
            <a:r>
              <a:rPr lang="zh-CN" altLang="en-US" dirty="0"/>
              <a:t>年代就成为时代思潮的重要部分，影响了早期的人工智能工作者。维纳</a:t>
            </a:r>
            <a:r>
              <a:rPr lang="en-US" altLang="zh-CN" dirty="0"/>
              <a:t>(Wiener)</a:t>
            </a:r>
            <a:r>
              <a:rPr lang="zh-CN" altLang="en-US" dirty="0"/>
              <a:t>和麦克洛克</a:t>
            </a:r>
            <a:r>
              <a:rPr lang="en-US" altLang="zh-CN" dirty="0"/>
              <a:t>(McCulloch)</a:t>
            </a:r>
            <a:r>
              <a:rPr lang="zh-CN" altLang="en-US" dirty="0"/>
              <a:t>等人提出的控制论和自组织系统以及钱学森等人提出的工程控制论和生物控制论，影响了许多领域。</a:t>
            </a:r>
            <a:endParaRPr lang="en-US" altLang="zh-CN" dirty="0"/>
          </a:p>
          <a:p>
            <a:r>
              <a:rPr lang="zh-CN" altLang="en-US" dirty="0"/>
              <a:t>控制论把神经系统的工作原理与信息理论、控制理论、逻辑以及计算机联系起来。早期的研究工作重点是模拟人在控制过程中的智能行为和作用，如对自寻优、自适应、自镇定、自组织和自学习等控制论系统的研究，并进行“控制论动物”的研制。</a:t>
            </a:r>
            <a:endParaRPr lang="en-US" altLang="zh-CN" dirty="0"/>
          </a:p>
          <a:p>
            <a:r>
              <a:rPr lang="zh-CN" altLang="en-US" dirty="0"/>
              <a:t>到</a:t>
            </a:r>
            <a:r>
              <a:rPr lang="en-US" altLang="zh-CN" dirty="0"/>
              <a:t>20</a:t>
            </a:r>
            <a:r>
              <a:rPr lang="zh-CN" altLang="en-US" dirty="0"/>
              <a:t>世纪</a:t>
            </a:r>
            <a:r>
              <a:rPr lang="en-US" altLang="zh-CN" dirty="0"/>
              <a:t>60~70</a:t>
            </a:r>
            <a:r>
              <a:rPr lang="zh-CN" altLang="en-US" dirty="0"/>
              <a:t>年代，上述这些控制论系统的研究取得一定进展，播下智能控制和智能机器人的种子，并在</a:t>
            </a:r>
            <a:r>
              <a:rPr lang="en-US" altLang="zh-CN" dirty="0"/>
              <a:t>20</a:t>
            </a:r>
            <a:r>
              <a:rPr lang="zh-CN" altLang="en-US" dirty="0"/>
              <a:t>世纪</a:t>
            </a:r>
            <a:r>
              <a:rPr lang="en-US" altLang="zh-CN" dirty="0"/>
              <a:t>80</a:t>
            </a:r>
            <a:r>
              <a:rPr lang="zh-CN" altLang="en-US" dirty="0"/>
              <a:t>年代诞生了智能控制和智能机器人系统。</a:t>
            </a:r>
          </a:p>
          <a:p>
            <a:endParaRPr lang="en-US" altLang="zh-CN" dirty="0"/>
          </a:p>
          <a:p>
            <a:r>
              <a:rPr lang="zh-CN" altLang="en-US" dirty="0"/>
              <a:t>行为主义是</a:t>
            </a:r>
            <a:r>
              <a:rPr lang="en-US" altLang="zh-CN" dirty="0"/>
              <a:t>20</a:t>
            </a:r>
            <a:r>
              <a:rPr lang="zh-CN" altLang="en-US" dirty="0"/>
              <a:t>世纪末才以人工智能新学派的面孔出现的，引起许多人的兴趣。这一学派的代表作者首推布鲁克斯</a:t>
            </a:r>
            <a:r>
              <a:rPr lang="en-US" altLang="zh-CN" dirty="0"/>
              <a:t>(Brooks)</a:t>
            </a:r>
            <a:r>
              <a:rPr lang="zh-CN" altLang="en-US" dirty="0"/>
              <a:t>的六足行走机器人，它被看作是新一代的“控制论动物”，是一个基于感知</a:t>
            </a:r>
            <a:r>
              <a:rPr lang="en-US" altLang="zh-CN" dirty="0"/>
              <a:t>-</a:t>
            </a:r>
            <a:r>
              <a:rPr lang="zh-CN" altLang="en-US" dirty="0"/>
              <a:t>动作模式模拟昆虫行为的控制系统。</a:t>
            </a:r>
            <a:endParaRPr lang="en-US" altLang="zh-CN" dirty="0"/>
          </a:p>
          <a:p>
            <a:r>
              <a:rPr lang="zh-CN" altLang="en-US" dirty="0"/>
              <a:t>把控制论引入机器学习，最著名的成果是强化学习。强化学习的旗手是 </a:t>
            </a:r>
            <a:r>
              <a:rPr lang="en-US" altLang="zh-CN" dirty="0"/>
              <a:t>Richard Sutton </a:t>
            </a:r>
            <a:r>
              <a:rPr lang="zh-CN" altLang="en-US" dirty="0"/>
              <a:t>教授。</a:t>
            </a:r>
            <a:endParaRPr lang="en-US" altLang="zh-CN" dirty="0"/>
          </a:p>
          <a:p>
            <a:endParaRPr lang="en-US" altLang="zh-CN" dirty="0"/>
          </a:p>
          <a:p>
            <a:r>
              <a:rPr lang="zh-CN" altLang="en-US" dirty="0"/>
              <a:t>近年来</a:t>
            </a:r>
            <a:r>
              <a:rPr lang="en-US" altLang="zh-CN" dirty="0"/>
              <a:t>Google DeepMind </a:t>
            </a:r>
            <a:r>
              <a:rPr lang="zh-CN" altLang="en-US" dirty="0"/>
              <a:t>研究员，把传统强化学习，与深度学习融合，实现了 </a:t>
            </a:r>
            <a:r>
              <a:rPr lang="en-US" altLang="zh-CN" dirty="0"/>
              <a:t>AlphaGo</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41</a:t>
            </a:fld>
            <a:endParaRPr lang="zh-CN" altLang="en-US"/>
          </a:p>
        </p:txBody>
      </p:sp>
    </p:spTree>
    <p:extLst>
      <p:ext uri="{BB962C8B-B14F-4D97-AF65-F5344CB8AC3E}">
        <p14:creationId xmlns:p14="http://schemas.microsoft.com/office/powerpoint/2010/main" val="34596942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044887-FDFD-47DC-BCF7-5B071AF27820}" type="slidenum">
              <a:rPr lang="zh-CN" altLang="en-US" smtClean="0"/>
              <a:t>42</a:t>
            </a:fld>
            <a:endParaRPr lang="zh-CN" altLang="en-US"/>
          </a:p>
        </p:txBody>
      </p:sp>
    </p:spTree>
    <p:extLst>
      <p:ext uri="{BB962C8B-B14F-4D97-AF65-F5344CB8AC3E}">
        <p14:creationId xmlns:p14="http://schemas.microsoft.com/office/powerpoint/2010/main" val="2672477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以问题思维，来看。</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6</a:t>
            </a:fld>
            <a:endParaRPr lang="zh-CN" altLang="en-US"/>
          </a:p>
        </p:txBody>
      </p:sp>
    </p:spTree>
    <p:extLst>
      <p:ext uri="{BB962C8B-B14F-4D97-AF65-F5344CB8AC3E}">
        <p14:creationId xmlns:p14="http://schemas.microsoft.com/office/powerpoint/2010/main" val="1486384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从历史发展来看，</a:t>
            </a:r>
          </a:p>
          <a:p>
            <a:pPr marL="228600" indent="-228600">
              <a:buFont typeface="+mj-lt"/>
              <a:buAutoNum type="arabicPeriod"/>
            </a:pPr>
            <a:r>
              <a:rPr lang="zh-CN" altLang="en-US" dirty="0"/>
              <a:t>符号主义认为认知过程在本体上就是一种符号处理过程，人类思维过程总可以用某种符号来进行描述，其研究是以静态、顺序、串行的数字计算模型来处理智能，寻求知识的符号表征和计算，它的特点是自上而下。</a:t>
            </a:r>
          </a:p>
          <a:p>
            <a:pPr marL="228600" indent="-228600">
              <a:buFont typeface="+mj-lt"/>
              <a:buAutoNum type="arabicPeriod"/>
            </a:pPr>
            <a:r>
              <a:rPr lang="zh-CN" altLang="en-US" dirty="0"/>
              <a:t>联结主义则是模拟发生在人类神经系统中的认知过程，提供一种完全不同于符号处理模型的认知神经研究范式。主张认知是相互连接的神经元的相互作用。</a:t>
            </a:r>
          </a:p>
          <a:p>
            <a:pPr marL="228600" indent="-228600">
              <a:buFont typeface="+mj-lt"/>
              <a:buAutoNum type="arabicPeriod"/>
            </a:pPr>
            <a:r>
              <a:rPr lang="zh-CN" altLang="en-US" dirty="0"/>
              <a:t>行为主义认为智能是系统与环境的交互行为，是对外界复杂环境的一种适应。</a:t>
            </a:r>
            <a:endParaRPr lang="en-US" altLang="zh-CN" dirty="0"/>
          </a:p>
          <a:p>
            <a:endParaRPr lang="zh-CN" altLang="en-US" dirty="0"/>
          </a:p>
          <a:p>
            <a:pPr marL="171450" indent="-171450">
              <a:buFont typeface="Arial" panose="020B0604020202020204" pitchFamily="34" charset="0"/>
              <a:buChar char="•"/>
            </a:pPr>
            <a:r>
              <a:rPr lang="zh-CN" altLang="en-US" dirty="0"/>
              <a:t>从解决问题而言，</a:t>
            </a:r>
          </a:p>
          <a:p>
            <a:r>
              <a:rPr lang="zh-CN" altLang="en-US" dirty="0"/>
              <a:t>在实践之中都形成了自己特有的问题解决方法体系，并在不同时期都有成功的实践范例。</a:t>
            </a:r>
          </a:p>
          <a:p>
            <a:pPr marL="228600" indent="-228600">
              <a:buFont typeface="+mj-lt"/>
              <a:buAutoNum type="arabicPeriod"/>
            </a:pPr>
            <a:r>
              <a:rPr lang="zh-CN" altLang="en-US" dirty="0"/>
              <a:t>符号主义有从定理机器证明、归结方法到非单调推理理论等一系列成就。</a:t>
            </a:r>
          </a:p>
          <a:p>
            <a:pPr marL="228600" indent="-228600">
              <a:buFont typeface="+mj-lt"/>
              <a:buAutoNum type="arabicPeriod"/>
            </a:pPr>
            <a:r>
              <a:rPr lang="zh-CN" altLang="en-US" dirty="0"/>
              <a:t>联结主义有归纳学习、神经网络、深度学习等。</a:t>
            </a:r>
          </a:p>
          <a:p>
            <a:pPr marL="228600" indent="-228600">
              <a:buFont typeface="+mj-lt"/>
              <a:buAutoNum type="arabicPeriod"/>
            </a:pPr>
            <a:r>
              <a:rPr lang="zh-CN" altLang="en-US" dirty="0"/>
              <a:t>行为主义有反馈控制模式及广义遗传算法等解题方法。</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45</a:t>
            </a:fld>
            <a:endParaRPr lang="zh-CN" altLang="en-US"/>
          </a:p>
        </p:txBody>
      </p:sp>
    </p:spTree>
    <p:extLst>
      <p:ext uri="{BB962C8B-B14F-4D97-AF65-F5344CB8AC3E}">
        <p14:creationId xmlns:p14="http://schemas.microsoft.com/office/powerpoint/2010/main" val="1859904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46</a:t>
            </a:fld>
            <a:endParaRPr lang="zh-CN" altLang="en-US"/>
          </a:p>
        </p:txBody>
      </p:sp>
    </p:spTree>
    <p:extLst>
      <p:ext uri="{BB962C8B-B14F-4D97-AF65-F5344CB8AC3E}">
        <p14:creationId xmlns:p14="http://schemas.microsoft.com/office/powerpoint/2010/main" val="2129966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DePaulo,B.M</a:t>
            </a:r>
            <a:r>
              <a:rPr lang="en-US" altLang="zh-CN" dirty="0"/>
              <a:t>., </a:t>
            </a:r>
            <a:r>
              <a:rPr lang="en-US" altLang="zh-CN" dirty="0" err="1"/>
              <a:t>Kashy</a:t>
            </a:r>
            <a:r>
              <a:rPr lang="en-US" altLang="zh-CN" dirty="0"/>
              <a:t>, D.A. etc(1996). Lying in everyday life, Journal of Personality and Social Psychology,70(5):979-995]</a:t>
            </a:r>
            <a:r>
              <a:rPr lang="zh-CN" altLang="en-US" dirty="0"/>
              <a:t>，平行语料</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48</a:t>
            </a:fld>
            <a:endParaRPr lang="zh-CN" altLang="en-US"/>
          </a:p>
        </p:txBody>
      </p:sp>
    </p:spTree>
    <p:extLst>
      <p:ext uri="{BB962C8B-B14F-4D97-AF65-F5344CB8AC3E}">
        <p14:creationId xmlns:p14="http://schemas.microsoft.com/office/powerpoint/2010/main" val="3026375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人工智能是一门融合了计算机科学、数学、生物学、脑神经科学、心理学和哲学等多种学科的综合性学科。</a:t>
            </a:r>
            <a:endParaRPr lang="en-US" altLang="zh-CN" dirty="0"/>
          </a:p>
          <a:p>
            <a:r>
              <a:rPr lang="zh-CN" altLang="en-US" dirty="0"/>
              <a:t>人工智能的发展历程并非是一帆风顺的，可谓一波三折。在人工智能学科诞生之后，很多科学家对人工智能的预测非常的乐观，甚至认为 </a:t>
            </a:r>
            <a:r>
              <a:rPr lang="en-US" altLang="zh-CN" dirty="0"/>
              <a:t>20 </a:t>
            </a:r>
            <a:r>
              <a:rPr lang="zh-CN" altLang="en-US" dirty="0"/>
              <a:t>年内就会出现完全智能的机器。就这样，人工智能迎来了第一次研究热潮。</a:t>
            </a:r>
            <a:endParaRPr lang="en-US" altLang="zh-CN" dirty="0"/>
          </a:p>
          <a:p>
            <a:r>
              <a:rPr lang="zh-CN" altLang="en-US" dirty="0"/>
              <a:t>在 </a:t>
            </a:r>
            <a:r>
              <a:rPr lang="en-US" altLang="zh-CN" dirty="0"/>
              <a:t>20 </a:t>
            </a:r>
            <a:r>
              <a:rPr lang="zh-CN" altLang="en-US" dirty="0"/>
              <a:t>世纪 </a:t>
            </a:r>
            <a:r>
              <a:rPr lang="en-US" altLang="zh-CN" dirty="0"/>
              <a:t>50 </a:t>
            </a:r>
            <a:r>
              <a:rPr lang="zh-CN" altLang="en-US" dirty="0"/>
              <a:t>年代到 </a:t>
            </a:r>
            <a:r>
              <a:rPr lang="en-US" altLang="zh-CN" dirty="0"/>
              <a:t>60 </a:t>
            </a:r>
            <a:r>
              <a:rPr lang="zh-CN" altLang="en-US" dirty="0"/>
              <a:t>年代，人们认为如果能够赋予机器逻辑推理的能力，机器就具有智能。在这个阶段的研究处于推理期，核心是符号主义。就是用机器证明的方法去证明和推理一些知识。例如用机器证明一个数学定理，要证明这些问题，就需要把原来的条件和定义变成逻辑表达式的形式，然后用逻辑的方法去证明最后的结论是对的还是错的。</a:t>
            </a:r>
            <a:endParaRPr lang="en-US" altLang="zh-CN" dirty="0"/>
          </a:p>
          <a:p>
            <a:r>
              <a:rPr lang="zh-CN" altLang="en-US" dirty="0"/>
              <a:t>定理证明是人工智能的第一波浪潮中实现效果最好的。 </a:t>
            </a:r>
            <a:r>
              <a:rPr lang="en-US" altLang="zh-CN" dirty="0"/>
              <a:t>1963 </a:t>
            </a:r>
            <a:r>
              <a:rPr lang="zh-CN" altLang="en-US" dirty="0"/>
              <a:t>年，数学家罗素的数学名著数学原理的第二章中，全部 </a:t>
            </a:r>
            <a:r>
              <a:rPr lang="en-US" altLang="zh-CN" dirty="0"/>
              <a:t>52 </a:t>
            </a:r>
            <a:r>
              <a:rPr lang="zh-CN" altLang="en-US" dirty="0"/>
              <a:t>条数学定理被计算机程序自动地证明出来，人工智能达到了第一次研究浪潮的巅峰。</a:t>
            </a:r>
            <a:endParaRPr lang="en-US" altLang="zh-CN" dirty="0"/>
          </a:p>
          <a:p>
            <a:r>
              <a:rPr lang="zh-CN" altLang="en-US" dirty="0"/>
              <a:t>在此期间还出现了第一个自然语言处理程序、第一个人形机器人等等。</a:t>
            </a:r>
            <a:endParaRPr lang="en-US" altLang="zh-CN" dirty="0"/>
          </a:p>
          <a:p>
            <a:r>
              <a:rPr lang="zh-CN" altLang="en-US" dirty="0"/>
              <a:t>但是由于科学家们一开始的预测过于乐观，后续的研究成果和之前人们对人工智能的期望之间产生了巨大的反差，导致公众的热情和投资消减。</a:t>
            </a:r>
            <a:endParaRPr lang="en-US" altLang="zh-CN" dirty="0"/>
          </a:p>
          <a:p>
            <a:r>
              <a:rPr lang="en-US" altLang="zh-CN" dirty="0"/>
              <a:t>70 </a:t>
            </a:r>
            <a:r>
              <a:rPr lang="zh-CN" altLang="en-US" dirty="0"/>
              <a:t>年代中期，人工智能步入第一次寒冬，人们逐渐认识到人工智能真正的挑战在于去解决那些对人来说很容易执行，但却很难形式化的描述出来的任务，比如聊天儿、识别图像等等。</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54</a:t>
            </a:fld>
            <a:endParaRPr lang="zh-CN" altLang="en-US"/>
          </a:p>
        </p:txBody>
      </p:sp>
    </p:spTree>
    <p:extLst>
      <p:ext uri="{BB962C8B-B14F-4D97-AF65-F5344CB8AC3E}">
        <p14:creationId xmlns:p14="http://schemas.microsoft.com/office/powerpoint/2010/main" val="3377222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想到人类之所以能够得到正确的判断和决策，除了具有逻辑推理能力之外，还需要有相关的知识。</a:t>
            </a:r>
            <a:endParaRPr lang="en-US" altLang="zh-CN" dirty="0"/>
          </a:p>
          <a:p>
            <a:r>
              <a:rPr lang="zh-CN" altLang="en-US" dirty="0"/>
              <a:t>于是对人工智能的研究开始进入了知识期，诞生了大量的专家系统，例如医学学专家系统、工程专家系统等等。</a:t>
            </a:r>
            <a:endParaRPr lang="en-US" altLang="zh-CN" dirty="0"/>
          </a:p>
          <a:p>
            <a:r>
              <a:rPr lang="zh-CN" altLang="en-US" dirty="0"/>
              <a:t>在这些系统中，人们将知识整理为计算机能够识别的规则，作为专家知识输入给计算机，计算机根据这些知识进行判断和决策。</a:t>
            </a:r>
            <a:endParaRPr lang="en-US" altLang="zh-CN" dirty="0"/>
          </a:p>
          <a:p>
            <a:endParaRPr lang="en-US" altLang="zh-CN" dirty="0"/>
          </a:p>
          <a:p>
            <a:r>
              <a:rPr lang="zh-CN" altLang="en-US" dirty="0"/>
              <a:t>然而随着研究的进展，人们发现人类的知识无穷无尽，而有些知识是很难总结之后再去交给计算机的。对于更难的问题，专家系统的效果都不太理想。</a:t>
            </a:r>
            <a:endParaRPr lang="en-US" altLang="zh-CN" dirty="0"/>
          </a:p>
          <a:p>
            <a:r>
              <a:rPr lang="zh-CN" altLang="en-US" dirty="0"/>
              <a:t>于是一些学者设想是否能够直接给计算机赋予学习知识的能力。</a:t>
            </a:r>
            <a:endParaRPr lang="en-US" altLang="zh-CN" dirty="0"/>
          </a:p>
          <a:p>
            <a:r>
              <a:rPr lang="en-US" altLang="zh-CN" dirty="0"/>
              <a:t>20 </a:t>
            </a:r>
            <a:r>
              <a:rPr lang="zh-CN" altLang="en-US" dirty="0"/>
              <a:t>世纪 </a:t>
            </a:r>
            <a:r>
              <a:rPr lang="en-US" altLang="zh-CN" dirty="0"/>
              <a:t>80 </a:t>
            </a:r>
            <a:r>
              <a:rPr lang="zh-CN" altLang="en-US" dirty="0"/>
              <a:t>年代，统计机器学习的方法开始出现，机器学习真正开始成为一个独立的学科领域，专家系统懂的成果和机器学习的兴起掀起了人工智能的第二波浪潮。 </a:t>
            </a:r>
            <a:endParaRPr lang="en-US" altLang="zh-CN" dirty="0"/>
          </a:p>
          <a:p>
            <a:r>
              <a:rPr lang="en-US" altLang="zh-CN" dirty="0"/>
              <a:t>1982 </a:t>
            </a:r>
            <a:r>
              <a:rPr lang="zh-CN" altLang="en-US" dirty="0"/>
              <a:t>年，日本启动了第五代计算机计划，希望通过大规模的并行计算来构造通用人工智能平台。人们又一次开始对人工智能充满期待。</a:t>
            </a:r>
            <a:endParaRPr lang="en-US" altLang="zh-CN" dirty="0"/>
          </a:p>
          <a:p>
            <a:r>
              <a:rPr lang="zh-CN" altLang="en-US" dirty="0"/>
              <a:t>但是由于计算资源和能力的限制，早期机器学习的效果并不是太理想。</a:t>
            </a:r>
            <a:endParaRPr lang="en-US" altLang="zh-CN" dirty="0"/>
          </a:p>
          <a:p>
            <a:r>
              <a:rPr lang="zh-CN" altLang="en-US" dirty="0"/>
              <a:t>同时日本的第五代计算机计划也研究失败，人工智能再次进入寒冬。</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55</a:t>
            </a:fld>
            <a:endParaRPr lang="zh-CN" altLang="en-US"/>
          </a:p>
        </p:txBody>
      </p:sp>
    </p:spTree>
    <p:extLst>
      <p:ext uri="{BB962C8B-B14F-4D97-AF65-F5344CB8AC3E}">
        <p14:creationId xmlns:p14="http://schemas.microsoft.com/office/powerpoint/2010/main" val="3589250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在经历第二次低谷之后，科学家们更加理智。</a:t>
            </a:r>
            <a:endParaRPr lang="en-US" altLang="zh-CN" dirty="0"/>
          </a:p>
          <a:p>
            <a:r>
              <a:rPr lang="zh-CN" altLang="en-US" dirty="0"/>
              <a:t>在之后的数十年中，统计机器学习的算法逐步开始成为主流。</a:t>
            </a:r>
            <a:endParaRPr lang="en-US" altLang="zh-CN" dirty="0"/>
          </a:p>
          <a:p>
            <a:r>
              <a:rPr lang="zh-CN" altLang="en-US" dirty="0"/>
              <a:t>但是大家降低了对它的期望，不再叫它人工智能，而是利用这些方法来做一些更加实际的东西，例如计算机视觉、语音处理等等。</a:t>
            </a:r>
            <a:endParaRPr lang="en-US" altLang="zh-CN" dirty="0"/>
          </a:p>
          <a:p>
            <a:r>
              <a:rPr lang="zh-CN" altLang="en-US" dirty="0"/>
              <a:t>在此期间，神经网络和深度学习的方法也在默默的积累。 </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56</a:t>
            </a:fld>
            <a:endParaRPr lang="zh-CN" altLang="en-US"/>
          </a:p>
        </p:txBody>
      </p:sp>
    </p:spTree>
    <p:extLst>
      <p:ext uri="{BB962C8B-B14F-4D97-AF65-F5344CB8AC3E}">
        <p14:creationId xmlns:p14="http://schemas.microsoft.com/office/powerpoint/2010/main" val="3080577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2006 </a:t>
            </a:r>
            <a:r>
              <a:rPr lang="zh-CN" altLang="en-US" dirty="0"/>
              <a:t>年，辛顿在 </a:t>
            </a:r>
            <a:r>
              <a:rPr lang="en-US" altLang="zh-CN" dirty="0"/>
              <a:t>nature </a:t>
            </a:r>
            <a:r>
              <a:rPr lang="zh-CN" altLang="en-US" dirty="0"/>
              <a:t>上发表了一篇论文，指出深层次的人工神经网络具有优异的学习能力，并提出了训练深层神经网络的算法，被认为是人工智能的第三次浪潮的起点。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2010 </a:t>
            </a:r>
            <a:r>
              <a:rPr lang="zh-CN" altLang="en-US" dirty="0"/>
              <a:t>年之后，深度学习在语音识别、计算机视觉等各个领域迅速取得了重大进展，彻底引爆了人工智能的第三次浪潮，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深度学习成为人工智能领域最重要的技术之一。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计算机，一直按照摩尔定律的规律持续发展。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人工智能。几十年的发展历程跌宕起伏。</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57</a:t>
            </a:fld>
            <a:endParaRPr lang="zh-CN" altLang="en-US"/>
          </a:p>
        </p:txBody>
      </p:sp>
    </p:spTree>
    <p:extLst>
      <p:ext uri="{BB962C8B-B14F-4D97-AF65-F5344CB8AC3E}">
        <p14:creationId xmlns:p14="http://schemas.microsoft.com/office/powerpoint/2010/main" val="2250474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 </a:t>
            </a:r>
            <a:r>
              <a:rPr lang="en-US" altLang="zh-CN" dirty="0"/>
              <a:t>20 </a:t>
            </a:r>
            <a:r>
              <a:rPr lang="zh-CN" altLang="en-US" dirty="0"/>
              <a:t>世纪 </a:t>
            </a:r>
            <a:r>
              <a:rPr lang="en-US" altLang="zh-CN" dirty="0"/>
              <a:t>60 </a:t>
            </a:r>
            <a:r>
              <a:rPr lang="zh-CN" altLang="en-US" dirty="0"/>
              <a:t>年代起，人工智能的发展经历了逻辑推理、专家系统、机器学习三个阶段。</a:t>
            </a:r>
            <a:endParaRPr lang="en-US" altLang="zh-CN" dirty="0"/>
          </a:p>
          <a:p>
            <a:endParaRPr lang="en-US" altLang="zh-CN" dirty="0"/>
          </a:p>
          <a:p>
            <a:r>
              <a:rPr lang="zh-CN" altLang="en-US" dirty="0"/>
              <a:t>在这 </a:t>
            </a:r>
            <a:r>
              <a:rPr lang="en-US" altLang="zh-CN" dirty="0"/>
              <a:t>60 </a:t>
            </a:r>
            <a:r>
              <a:rPr lang="zh-CN" altLang="en-US" dirty="0"/>
              <a:t>年中，人工智能的发展经历了三起两落，可谓跌宕起伏。在人工智能经历的三次浪潮中，有着非常著名的三盘棋，分别是 </a:t>
            </a:r>
            <a:r>
              <a:rPr lang="en-US" altLang="zh-CN" dirty="0"/>
              <a:t>1962 </a:t>
            </a:r>
            <a:r>
              <a:rPr lang="zh-CN" altLang="en-US" dirty="0"/>
              <a:t>年的夕阳跳起 </a:t>
            </a:r>
            <a:r>
              <a:rPr lang="en-US" altLang="zh-CN" dirty="0"/>
              <a:t>1997 </a:t>
            </a:r>
            <a:r>
              <a:rPr lang="zh-CN" altLang="en-US" dirty="0"/>
              <a:t>年的国际象棋以及 </a:t>
            </a:r>
            <a:r>
              <a:rPr lang="en-US" altLang="zh-CN" dirty="0"/>
              <a:t>2016 </a:t>
            </a:r>
            <a:r>
              <a:rPr lang="zh-CN" altLang="en-US" dirty="0"/>
              <a:t>年的围棋。</a:t>
            </a:r>
            <a:endParaRPr lang="en-US" altLang="zh-CN" dirty="0"/>
          </a:p>
          <a:p>
            <a:endParaRPr lang="en-US" altLang="zh-CN" dirty="0"/>
          </a:p>
          <a:p>
            <a:r>
              <a:rPr lang="zh-CN" altLang="en-US" dirty="0"/>
              <a:t>为什么科学家们总是热衷于让人工智能去下棋呢？</a:t>
            </a:r>
            <a:endParaRPr lang="en-US" altLang="zh-CN" dirty="0"/>
          </a:p>
          <a:p>
            <a:r>
              <a:rPr lang="zh-CN" altLang="en-US" dirty="0"/>
              <a:t>一方面，棋类游戏自古以来就被认为是人类智力活动的象征，人工智能如果能够达到甚至高于人类水平，那么自然可以吸引更多的人关注并投身于人工智能的研究和应用中来。</a:t>
            </a:r>
            <a:endParaRPr lang="en-US" altLang="zh-CN" dirty="0"/>
          </a:p>
          <a:p>
            <a:r>
              <a:rPr lang="zh-CN" altLang="en-US" dirty="0"/>
              <a:t>另一方面，棋类游戏规则清晰明了，胜负容易评估，也很适合计算机来求解。因此每一次人机对弈都会引起公众的极大关注，并推动人工智能技术的快速发展。</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61</a:t>
            </a:fld>
            <a:endParaRPr lang="zh-CN" altLang="en-US"/>
          </a:p>
        </p:txBody>
      </p:sp>
    </p:spTree>
    <p:extLst>
      <p:ext uri="{BB962C8B-B14F-4D97-AF65-F5344CB8AC3E}">
        <p14:creationId xmlns:p14="http://schemas.microsoft.com/office/powerpoint/2010/main" val="939405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1962 </a:t>
            </a:r>
            <a:r>
              <a:rPr lang="zh-CN" altLang="en-US" dirty="0"/>
              <a:t>年， </a:t>
            </a:r>
            <a:r>
              <a:rPr lang="en-US" altLang="zh-CN" dirty="0"/>
              <a:t>IBM </a:t>
            </a:r>
            <a:r>
              <a:rPr lang="zh-CN" altLang="en-US" dirty="0"/>
              <a:t>的阿瑟</a:t>
            </a:r>
            <a:r>
              <a:rPr lang="en-US" altLang="zh-CN" dirty="0"/>
              <a:t>·</a:t>
            </a:r>
            <a:r>
              <a:rPr lang="zh-CN" altLang="en-US" dirty="0"/>
              <a:t>萨缪尔（</a:t>
            </a:r>
            <a:r>
              <a:rPr lang="en-US" altLang="zh-CN" dirty="0"/>
              <a:t>Arthur Samuel</a:t>
            </a:r>
            <a:r>
              <a:rPr lang="zh-CN" altLang="en-US" dirty="0"/>
              <a:t>，</a:t>
            </a:r>
            <a:r>
              <a:rPr lang="en-US" altLang="zh-CN" dirty="0"/>
              <a:t>1901—1990</a:t>
            </a:r>
            <a:r>
              <a:rPr lang="zh-CN" altLang="en-US" dirty="0"/>
              <a:t>）在内内存仅有 </a:t>
            </a:r>
            <a:r>
              <a:rPr lang="en-US" altLang="zh-CN" dirty="0"/>
              <a:t>32 KB </a:t>
            </a:r>
            <a:r>
              <a:rPr lang="zh-CN" altLang="en-US" dirty="0"/>
              <a:t>的 </a:t>
            </a:r>
            <a:r>
              <a:rPr lang="en-US" altLang="zh-CN" dirty="0"/>
              <a:t>IBM 7090 </a:t>
            </a:r>
            <a:r>
              <a:rPr lang="zh-CN" altLang="en-US" dirty="0"/>
              <a:t>晶体管计算机上研制出了西洋跳棋程序，并击败了当时全美最强的西洋跳棋选手之一，引起了轰动，从而掀起了公众关注人工智能的第一次浪潮。</a:t>
            </a:r>
            <a:endParaRPr lang="en-US" altLang="zh-CN" dirty="0"/>
          </a:p>
          <a:p>
            <a:r>
              <a:rPr lang="zh-CN" altLang="en-US" dirty="0"/>
              <a:t>阿瑟</a:t>
            </a:r>
            <a:r>
              <a:rPr lang="en-US" altLang="zh-CN" dirty="0"/>
              <a:t>·</a:t>
            </a:r>
            <a:r>
              <a:rPr lang="zh-CN" altLang="en-US" dirty="0"/>
              <a:t>萨缪尔（</a:t>
            </a:r>
            <a:r>
              <a:rPr lang="en-US" altLang="zh-CN" dirty="0"/>
              <a:t>Arthur Samuel</a:t>
            </a:r>
            <a:r>
              <a:rPr lang="zh-CN" altLang="en-US" dirty="0"/>
              <a:t>，</a:t>
            </a:r>
            <a:r>
              <a:rPr lang="en-US" altLang="zh-CN" dirty="0"/>
              <a:t>1901—1990</a:t>
            </a:r>
            <a:r>
              <a:rPr lang="zh-CN" altLang="en-US" dirty="0"/>
              <a:t>）在西洋跳棋的程序的研制过程中，第一次提出了机器学习的概念，也就是说不需要显式的编程，让机器具有学习的能力，因此它被称为机器学习之父。</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63</a:t>
            </a:fld>
            <a:endParaRPr lang="zh-CN" altLang="en-US"/>
          </a:p>
        </p:txBody>
      </p:sp>
    </p:spTree>
    <p:extLst>
      <p:ext uri="{BB962C8B-B14F-4D97-AF65-F5344CB8AC3E}">
        <p14:creationId xmlns:p14="http://schemas.microsoft.com/office/powerpoint/2010/main" val="4217809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1952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IBM</a:t>
            </a:r>
            <a:r>
              <a:rPr lang="zh-CN" altLang="en-US" sz="1200" kern="1200" dirty="0">
                <a:solidFill>
                  <a:schemeClr val="tx1"/>
                </a:solidFill>
                <a:effectLst/>
                <a:latin typeface="+mn-lt"/>
                <a:ea typeface="+mn-ea"/>
                <a:cs typeface="+mn-cs"/>
              </a:rPr>
              <a:t>科学家</a:t>
            </a:r>
            <a:r>
              <a:rPr lang="zh-CN" altLang="en-US" dirty="0"/>
              <a:t>阿瑟</a:t>
            </a:r>
            <a:r>
              <a:rPr lang="en-US" altLang="zh-CN" dirty="0"/>
              <a:t>·</a:t>
            </a:r>
            <a:r>
              <a:rPr lang="zh-CN" altLang="en-US" dirty="0"/>
              <a:t>萨缪尔</a:t>
            </a:r>
            <a:r>
              <a:rPr lang="zh-CN" altLang="en-US" sz="1200" kern="1200" dirty="0">
                <a:solidFill>
                  <a:schemeClr val="tx1"/>
                </a:solidFill>
                <a:effectLst/>
                <a:latin typeface="+mn-lt"/>
                <a:ea typeface="+mn-ea"/>
                <a:cs typeface="+mn-cs"/>
              </a:rPr>
              <a:t>开发了一个跳棋程序。该程序能够通过观察当前位置，并学习一个隐含的模型，从而为后续动作提供更好的指导。</a:t>
            </a:r>
            <a:endParaRPr lang="en-US" altLang="zh-CN" sz="1200" kern="1200" dirty="0">
              <a:solidFill>
                <a:schemeClr val="tx1"/>
              </a:solidFill>
              <a:effectLst/>
              <a:latin typeface="+mn-lt"/>
              <a:ea typeface="+mn-ea"/>
              <a:cs typeface="+mn-cs"/>
            </a:endParaRPr>
          </a:p>
          <a:p>
            <a:r>
              <a:rPr lang="zh-CN" altLang="en-US" dirty="0"/>
              <a:t>萨缪尔</a:t>
            </a:r>
            <a:r>
              <a:rPr lang="zh-CN" altLang="en-US" sz="1200" kern="1200" dirty="0">
                <a:solidFill>
                  <a:schemeClr val="tx1"/>
                </a:solidFill>
                <a:effectLst/>
                <a:latin typeface="+mn-lt"/>
                <a:ea typeface="+mn-ea"/>
                <a:cs typeface="+mn-cs"/>
              </a:rPr>
              <a:t>发现，伴随着该游戏程序运行时间的增加，其可以实现越来越好的后续指导。通过这个程序，</a:t>
            </a:r>
            <a:r>
              <a:rPr lang="zh-CN" altLang="en-US" dirty="0"/>
              <a:t>萨缪尔</a:t>
            </a:r>
            <a:r>
              <a:rPr lang="zh-CN" altLang="en-US" sz="1200" kern="1200" dirty="0">
                <a:solidFill>
                  <a:schemeClr val="tx1"/>
                </a:solidFill>
                <a:effectLst/>
                <a:latin typeface="+mn-lt"/>
                <a:ea typeface="+mn-ea"/>
                <a:cs typeface="+mn-cs"/>
              </a:rPr>
              <a:t>驳倒了普罗维登斯提出的机器无法超越人类，像人类一样写代码和学习的模式。</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他创造了“机器学习”这一术语，并将它定义为：</a:t>
            </a:r>
          </a:p>
          <a:p>
            <a:r>
              <a:rPr lang="zh-CN" altLang="en-US" dirty="0">
                <a:effectLst/>
              </a:rPr>
              <a:t>可以提供计算机能力而无需显式编程的研究领域</a:t>
            </a:r>
          </a:p>
          <a:p>
            <a:r>
              <a:rPr lang="en-US" altLang="zh-CN" dirty="0">
                <a:effectLst/>
              </a:rPr>
              <a:t>a field of study that gives computer the ability without being explicitly programmed.</a:t>
            </a:r>
          </a:p>
          <a:p>
            <a:endParaRPr lang="zh-CN" altLang="en-US" dirty="0"/>
          </a:p>
        </p:txBody>
      </p:sp>
      <p:sp>
        <p:nvSpPr>
          <p:cNvPr id="4" name="灯片编号占位符 3"/>
          <p:cNvSpPr>
            <a:spLocks noGrp="1"/>
          </p:cNvSpPr>
          <p:nvPr>
            <p:ph type="sldNum" sz="quarter" idx="5"/>
          </p:nvPr>
        </p:nvSpPr>
        <p:spPr/>
        <p:txBody>
          <a:bodyPr/>
          <a:lstStyle/>
          <a:p>
            <a:fld id="{CB044887-FDFD-47DC-BCF7-5B071AF27820}" type="slidenum">
              <a:rPr lang="zh-CN" altLang="en-US" smtClean="0"/>
              <a:t>65</a:t>
            </a:fld>
            <a:endParaRPr lang="zh-CN" altLang="en-US"/>
          </a:p>
        </p:txBody>
      </p:sp>
    </p:spTree>
    <p:extLst>
      <p:ext uri="{BB962C8B-B14F-4D97-AF65-F5344CB8AC3E}">
        <p14:creationId xmlns:p14="http://schemas.microsoft.com/office/powerpoint/2010/main" val="1625643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艾伦</a:t>
            </a:r>
            <a:r>
              <a:rPr lang="en-US" altLang="zh-CN" b="1" dirty="0"/>
              <a:t>·</a:t>
            </a:r>
            <a:r>
              <a:rPr lang="zh-CN" altLang="en-US" b="1" dirty="0"/>
              <a:t>麦席森</a:t>
            </a:r>
            <a:r>
              <a:rPr lang="en-US" altLang="zh-CN" b="1" dirty="0"/>
              <a:t>·</a:t>
            </a:r>
            <a:r>
              <a:rPr lang="zh-CN" altLang="en-US" b="1" dirty="0"/>
              <a:t>图灵</a:t>
            </a:r>
            <a:r>
              <a:rPr lang="zh-CN" altLang="en-US" dirty="0"/>
              <a:t>（</a:t>
            </a:r>
            <a:r>
              <a:rPr lang="en-US" altLang="zh-CN" dirty="0"/>
              <a:t>Alan Mathison Turing</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727272"/>
                </a:solidFill>
                <a:effectLst/>
                <a:latin typeface="Arial" panose="020B0604020202020204" pitchFamily="34" charset="0"/>
              </a:rPr>
              <a:t>（</a:t>
            </a:r>
            <a:r>
              <a:rPr lang="en-US" altLang="zh-CN" b="0" i="0" dirty="0">
                <a:solidFill>
                  <a:srgbClr val="727272"/>
                </a:solidFill>
                <a:effectLst/>
                <a:latin typeface="Arial" panose="020B0604020202020204" pitchFamily="34" charset="0"/>
              </a:rPr>
              <a:t>1912.6.23—1954.6.7</a:t>
            </a:r>
            <a:r>
              <a:rPr lang="zh-CN" altLang="en-US" b="0" i="0" dirty="0">
                <a:solidFill>
                  <a:srgbClr val="727272"/>
                </a:solidFill>
                <a:effectLst/>
                <a:latin typeface="Arial" panose="020B0604020202020204" pitchFamily="34" charset="0"/>
              </a:rPr>
              <a:t>）</a:t>
            </a:r>
            <a:endParaRPr lang="en-US" altLang="zh-CN" b="0" i="0" dirty="0">
              <a:solidFill>
                <a:srgbClr val="727272"/>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7</a:t>
            </a:fld>
            <a:endParaRPr lang="zh-CN" altLang="en-US"/>
          </a:p>
        </p:txBody>
      </p:sp>
    </p:spTree>
    <p:extLst>
      <p:ext uri="{BB962C8B-B14F-4D97-AF65-F5344CB8AC3E}">
        <p14:creationId xmlns:p14="http://schemas.microsoft.com/office/powerpoint/2010/main" val="38950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1997</a:t>
            </a:r>
            <a:r>
              <a:rPr lang="zh-CN" altLang="en-US" dirty="0"/>
              <a:t>年 </a:t>
            </a:r>
            <a:r>
              <a:rPr lang="en-US" altLang="zh-CN" dirty="0"/>
              <a:t>5 </a:t>
            </a:r>
            <a:r>
              <a:rPr lang="zh-CN" altLang="en-US" dirty="0"/>
              <a:t>月， </a:t>
            </a:r>
            <a:r>
              <a:rPr lang="en-US" altLang="zh-CN" dirty="0"/>
              <a:t>IBM </a:t>
            </a:r>
            <a:r>
              <a:rPr lang="zh-CN" altLang="en-US" dirty="0"/>
              <a:t>深蓝战胜了人类国际象棋的世界冠军加里卡斯帕罗夫，引爆了公众对人工智能关注的第二波浪潮。</a:t>
            </a:r>
            <a:endParaRPr lang="en-US" altLang="zh-CN" dirty="0"/>
          </a:p>
          <a:p>
            <a:r>
              <a:rPr lang="zh-CN" altLang="en-US" dirty="0"/>
              <a:t>深蓝 </a:t>
            </a:r>
            <a:r>
              <a:rPr lang="en-US" altLang="zh-CN" dirty="0"/>
              <a:t>IBM </a:t>
            </a:r>
            <a:r>
              <a:rPr lang="zh-CN" altLang="en-US" dirty="0"/>
              <a:t>是一台超级计算机，在一秒内可以计算两亿步棋。但是国际象棋按照一盘棋平均 </a:t>
            </a:r>
            <a:r>
              <a:rPr lang="en-US" altLang="zh-CN" dirty="0"/>
              <a:t>80 </a:t>
            </a:r>
            <a:r>
              <a:rPr lang="zh-CN" altLang="en-US" dirty="0"/>
              <a:t>步来计算，每步棋可能的落子范围有 </a:t>
            </a:r>
            <a:r>
              <a:rPr lang="en-US" altLang="zh-CN" dirty="0"/>
              <a:t>35 </a:t>
            </a:r>
            <a:r>
              <a:rPr lang="zh-CN" altLang="en-US" dirty="0"/>
              <a:t>种可能性。那么总的状态数大概有十的四十七次方。</a:t>
            </a:r>
            <a:endParaRPr lang="en-US" altLang="zh-CN" dirty="0"/>
          </a:p>
          <a:p>
            <a:r>
              <a:rPr lang="zh-CN" altLang="en-US" dirty="0"/>
              <a:t>如果采用野蛮搜索的方法，那么即使作为超级计算机的深蓝也无法在合理的时间内完成。</a:t>
            </a:r>
            <a:endParaRPr lang="en-US" altLang="zh-CN" dirty="0"/>
          </a:p>
          <a:p>
            <a:r>
              <a:rPr lang="zh-CN" altLang="en-US" dirty="0"/>
              <a:t>采用了知识库和搜索相结合的方法，存储了 </a:t>
            </a:r>
            <a:r>
              <a:rPr lang="en-US" altLang="zh-CN" dirty="0"/>
              <a:t>100 </a:t>
            </a:r>
            <a:r>
              <a:rPr lang="zh-CN" altLang="en-US" dirty="0"/>
              <a:t>年来几乎所有的国际特级象棋大师的开局和残局的下法，利用知识库的思想帮助程序节省时间，计算出合理的资源。</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67</a:t>
            </a:fld>
            <a:endParaRPr lang="zh-CN" altLang="en-US"/>
          </a:p>
        </p:txBody>
      </p:sp>
    </p:spTree>
    <p:extLst>
      <p:ext uri="{BB962C8B-B14F-4D97-AF65-F5344CB8AC3E}">
        <p14:creationId xmlns:p14="http://schemas.microsoft.com/office/powerpoint/2010/main" val="3227811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第一个可以完全走完全局的下棋程序，是 </a:t>
            </a:r>
            <a:r>
              <a:rPr lang="en-US" altLang="zh-CN" dirty="0"/>
              <a:t>IBM </a:t>
            </a:r>
            <a:r>
              <a:rPr lang="zh-CN" altLang="en-US" dirty="0"/>
              <a:t>的工程师伯恩斯坦（</a:t>
            </a:r>
            <a:r>
              <a:rPr lang="en-US" altLang="zh-CN" dirty="0"/>
              <a:t>Alex Bernstein</a:t>
            </a:r>
            <a:r>
              <a:rPr lang="zh-CN" altLang="en-US" dirty="0"/>
              <a:t>）</a:t>
            </a:r>
            <a:r>
              <a:rPr lang="en-US" altLang="zh-CN" dirty="0"/>
              <a:t>1958</a:t>
            </a:r>
            <a:r>
              <a:rPr lang="zh-CN" altLang="en-US" dirty="0"/>
              <a:t>年在一台 </a:t>
            </a:r>
            <a:r>
              <a:rPr lang="en-US" altLang="zh-CN" dirty="0"/>
              <a:t>IBM 704 </a:t>
            </a:r>
            <a:r>
              <a:rPr lang="zh-CN" altLang="en-US" dirty="0"/>
              <a:t>上实现的， 机器每步要花 </a:t>
            </a:r>
            <a:r>
              <a:rPr lang="en-US" altLang="zh-CN" dirty="0"/>
              <a:t>8 </a:t>
            </a:r>
            <a:r>
              <a:rPr lang="zh-CN" altLang="en-US" dirty="0"/>
              <a:t>分钟想。</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68</a:t>
            </a:fld>
            <a:endParaRPr lang="zh-CN" altLang="en-US"/>
          </a:p>
        </p:txBody>
      </p:sp>
    </p:spTree>
    <p:extLst>
      <p:ext uri="{BB962C8B-B14F-4D97-AF65-F5344CB8AC3E}">
        <p14:creationId xmlns:p14="http://schemas.microsoft.com/office/powerpoint/2010/main" val="36124594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卡斯帕罗夫回忆</a:t>
            </a:r>
            <a:r>
              <a:rPr lang="en-US" altLang="zh-CN" dirty="0"/>
              <a:t>:</a:t>
            </a:r>
            <a:r>
              <a:rPr lang="zh-CN" altLang="en-US" dirty="0"/>
              <a:t>第二局是关键</a:t>
            </a:r>
            <a:r>
              <a:rPr lang="en-US" altLang="zh-CN" dirty="0"/>
              <a:t>, </a:t>
            </a:r>
            <a:r>
              <a:rPr lang="zh-CN" altLang="en-US" dirty="0"/>
              <a:t>机器表现出超出他的想象</a:t>
            </a:r>
            <a:r>
              <a:rPr lang="en-US" altLang="zh-CN" dirty="0"/>
              <a:t>.</a:t>
            </a:r>
            <a:r>
              <a:rPr lang="zh-CN" altLang="en-US" dirty="0"/>
              <a:t>它经常放弃短期利益</a:t>
            </a:r>
            <a:r>
              <a:rPr lang="en-US" altLang="zh-CN" dirty="0"/>
              <a:t>, </a:t>
            </a:r>
            <a:r>
              <a:rPr lang="zh-CN" altLang="en-US" dirty="0"/>
              <a:t>表现出非常拟人的危险</a:t>
            </a:r>
            <a:r>
              <a:rPr lang="en-US" altLang="zh-CN" dirty="0"/>
              <a:t>.(“showing very human </a:t>
            </a:r>
            <a:r>
              <a:rPr lang="en-US" altLang="zh-CN" dirty="0" err="1"/>
              <a:t>snese</a:t>
            </a:r>
            <a:r>
              <a:rPr lang="en-US" altLang="zh-CN" dirty="0"/>
              <a:t> of danger”)</a:t>
            </a:r>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69</a:t>
            </a:fld>
            <a:endParaRPr lang="zh-CN" altLang="en-US"/>
          </a:p>
        </p:txBody>
      </p:sp>
    </p:spTree>
    <p:extLst>
      <p:ext uri="{BB962C8B-B14F-4D97-AF65-F5344CB8AC3E}">
        <p14:creationId xmlns:p14="http://schemas.microsoft.com/office/powerpoint/2010/main" val="2756148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 </a:t>
            </a:r>
            <a:r>
              <a:rPr lang="zh-CN" altLang="en-US" dirty="0"/>
              <a:t>年 </a:t>
            </a:r>
            <a:r>
              <a:rPr lang="en-US" altLang="zh-CN" dirty="0"/>
              <a:t>3 </a:t>
            </a:r>
            <a:r>
              <a:rPr lang="zh-CN" altLang="en-US" dirty="0"/>
              <a:t>月，谷歌旗下的 </a:t>
            </a:r>
            <a:r>
              <a:rPr lang="en-US" altLang="zh-CN" dirty="0" err="1"/>
              <a:t>deepmind</a:t>
            </a:r>
            <a:r>
              <a:rPr lang="en-US" altLang="zh-CN" dirty="0"/>
              <a:t> </a:t>
            </a:r>
            <a:r>
              <a:rPr lang="zh-CN" altLang="en-US" dirty="0"/>
              <a:t>公司研制出的 </a:t>
            </a:r>
            <a:r>
              <a:rPr lang="en-US" altLang="zh-CN" dirty="0"/>
              <a:t>alpha go </a:t>
            </a:r>
            <a:r>
              <a:rPr lang="zh-CN" altLang="en-US" dirty="0"/>
              <a:t>机器人战胜了韩国围棋世界冠军李世十九段，掀起了公众对人工智能关注的第三次浪潮。</a:t>
            </a:r>
            <a:endParaRPr lang="en-US" altLang="zh-CN" dirty="0"/>
          </a:p>
          <a:p>
            <a:r>
              <a:rPr lang="zh-CN" altLang="en-US" dirty="0"/>
              <a:t>围棋一直被认为是最复杂的棋类博弈，按照一盘棋平均走 </a:t>
            </a:r>
            <a:r>
              <a:rPr lang="en-US" altLang="zh-CN" dirty="0"/>
              <a:t>150 </a:t>
            </a:r>
            <a:r>
              <a:rPr lang="zh-CN" altLang="en-US" dirty="0"/>
              <a:t>步来计算，每步棋可能的落车子位置有 </a:t>
            </a:r>
            <a:r>
              <a:rPr lang="en-US" altLang="zh-CN" dirty="0"/>
              <a:t>250 </a:t>
            </a:r>
            <a:r>
              <a:rPr lang="zh-CN" altLang="en-US" dirty="0"/>
              <a:t>种可能性，则总的状态数大约有十的一百七十次方，而已知的宇宙中的原子总数是十的八十次方。</a:t>
            </a:r>
            <a:endParaRPr lang="en-US" altLang="zh-CN" dirty="0"/>
          </a:p>
          <a:p>
            <a:r>
              <a:rPr lang="zh-CN" altLang="en-US" dirty="0"/>
              <a:t>因此科学家们称围棋是地球人的最后一个堡垒。</a:t>
            </a:r>
            <a:endParaRPr lang="en-US" altLang="zh-CN" dirty="0"/>
          </a:p>
          <a:p>
            <a:r>
              <a:rPr lang="en-US" altLang="zh-CN" dirty="0"/>
              <a:t>alpha go</a:t>
            </a:r>
            <a:r>
              <a:rPr lang="zh-CN" altLang="en-US" dirty="0"/>
              <a:t>将深度学习、强化学习和蒙特卡罗树搜索有机整合起来，使其能够既有局部战斗力，同时还具备全局观。</a:t>
            </a:r>
          </a:p>
          <a:p>
            <a:r>
              <a:rPr lang="zh-CN" altLang="en-US" dirty="0"/>
              <a:t>谷歌的研发团队中并没有围棋高手，</a:t>
            </a:r>
            <a:r>
              <a:rPr lang="en-US" altLang="zh-CN" dirty="0" err="1"/>
              <a:t>alphago</a:t>
            </a:r>
            <a:r>
              <a:rPr lang="zh-CN" altLang="en-US" dirty="0"/>
              <a:t>展现出了机器惊人的自学能力。</a:t>
            </a:r>
            <a:endParaRPr lang="en-US" altLang="zh-CN" dirty="0"/>
          </a:p>
          <a:p>
            <a:endParaRPr lang="en-US" altLang="zh-CN" dirty="0"/>
          </a:p>
          <a:p>
            <a:r>
              <a:rPr lang="zh-CN" altLang="en-US" dirty="0"/>
              <a:t>在首场人机大战结束后，</a:t>
            </a:r>
            <a:r>
              <a:rPr lang="en-US" altLang="zh-CN" dirty="0" err="1"/>
              <a:t>alphago</a:t>
            </a:r>
            <a:r>
              <a:rPr lang="zh-CN" altLang="en-US" dirty="0"/>
              <a:t>的研发团队表示，他们的下一个目标是让计算机自己学会下棋，不再接受人类灌输的特定知识，做到真正的自主学习。 </a:t>
            </a:r>
            <a:endParaRPr lang="en-US" altLang="zh-CN" dirty="0"/>
          </a:p>
          <a:p>
            <a:r>
              <a:rPr lang="en-US" altLang="zh-CN" dirty="0"/>
              <a:t>2017 </a:t>
            </a:r>
            <a:r>
              <a:rPr lang="zh-CN" altLang="en-US" dirty="0"/>
              <a:t>年 </a:t>
            </a:r>
            <a:r>
              <a:rPr lang="en-US" altLang="zh-CN" dirty="0"/>
              <a:t>5 </a:t>
            </a:r>
            <a:r>
              <a:rPr lang="zh-CN" altLang="en-US" dirty="0"/>
              <a:t>月， </a:t>
            </a:r>
            <a:r>
              <a:rPr lang="en-US" altLang="zh-CN" dirty="0" err="1"/>
              <a:t>alphago</a:t>
            </a:r>
            <a:r>
              <a:rPr lang="en-US" altLang="zh-CN" dirty="0"/>
              <a:t> </a:t>
            </a:r>
            <a:r>
              <a:rPr lang="zh-CN" altLang="en-US" dirty="0"/>
              <a:t>的升级版本 </a:t>
            </a:r>
            <a:r>
              <a:rPr lang="en-US" altLang="zh-CN" dirty="0" err="1"/>
              <a:t>alphago</a:t>
            </a:r>
            <a:r>
              <a:rPr lang="en-US" altLang="zh-CN" dirty="0"/>
              <a:t> master </a:t>
            </a:r>
            <a:r>
              <a:rPr lang="zh-CN" altLang="en-US" dirty="0"/>
              <a:t>以 </a:t>
            </a:r>
            <a:r>
              <a:rPr lang="en-US" altLang="zh-CN" dirty="0"/>
              <a:t>3 </a:t>
            </a:r>
            <a:r>
              <a:rPr lang="zh-CN" altLang="en-US" dirty="0"/>
              <a:t>比 </a:t>
            </a:r>
            <a:r>
              <a:rPr lang="en-US" altLang="zh-CN" dirty="0"/>
              <a:t>0 </a:t>
            </a:r>
            <a:r>
              <a:rPr lang="zh-CN" altLang="en-US" dirty="0"/>
              <a:t>战胜人类排名第一的中国棋手柯洁九段。</a:t>
            </a:r>
            <a:endParaRPr lang="en-US" altLang="zh-CN" dirty="0"/>
          </a:p>
          <a:p>
            <a:r>
              <a:rPr lang="zh-CN" altLang="en-US" dirty="0"/>
              <a:t>虽然人类棋手在第一局中只输了半目，但是在全盘都没有任何胜击，而且无论多么复杂的局面，</a:t>
            </a:r>
            <a:r>
              <a:rPr lang="en-US" altLang="zh-CN" dirty="0" err="1"/>
              <a:t>alphago</a:t>
            </a:r>
            <a:r>
              <a:rPr lang="en-US" altLang="zh-CN" dirty="0"/>
              <a:t> master </a:t>
            </a:r>
            <a:r>
              <a:rPr lang="zh-CN" altLang="en-US" dirty="0"/>
              <a:t>都是秒下。</a:t>
            </a:r>
          </a:p>
          <a:p>
            <a:r>
              <a:rPr lang="en-US" altLang="zh-CN" dirty="0"/>
              <a:t>2017 </a:t>
            </a:r>
            <a:r>
              <a:rPr lang="zh-CN" altLang="en-US" dirty="0"/>
              <a:t>年 </a:t>
            </a:r>
            <a:r>
              <a:rPr lang="en-US" altLang="zh-CN" dirty="0"/>
              <a:t>10 </a:t>
            </a:r>
            <a:r>
              <a:rPr lang="zh-CN" altLang="en-US" dirty="0"/>
              <a:t>月， </a:t>
            </a:r>
            <a:r>
              <a:rPr lang="en-US" altLang="zh-CN" dirty="0" err="1"/>
              <a:t>deepmind</a:t>
            </a:r>
            <a:r>
              <a:rPr lang="en-US" altLang="zh-CN" dirty="0"/>
              <a:t> </a:t>
            </a:r>
            <a:r>
              <a:rPr lang="zh-CN" altLang="en-US" dirty="0"/>
              <a:t>公司公布了 </a:t>
            </a:r>
            <a:r>
              <a:rPr lang="en-US" altLang="zh-CN" dirty="0" err="1"/>
              <a:t>alphago</a:t>
            </a:r>
            <a:r>
              <a:rPr lang="en-US" altLang="zh-CN" dirty="0"/>
              <a:t> </a:t>
            </a:r>
            <a:r>
              <a:rPr lang="zh-CN" altLang="en-US" dirty="0"/>
              <a:t>的最新升级版本 </a:t>
            </a:r>
            <a:r>
              <a:rPr lang="en-US" altLang="zh-CN" dirty="0" err="1"/>
              <a:t>alphago</a:t>
            </a:r>
            <a:r>
              <a:rPr lang="en-US" altLang="zh-CN" dirty="0"/>
              <a:t> zero </a:t>
            </a:r>
            <a:r>
              <a:rPr lang="zh-CN" altLang="en-US" dirty="0"/>
              <a:t>他从零开始自学围棋，在没有任何人类经验输入的情况下，用 </a:t>
            </a:r>
            <a:r>
              <a:rPr lang="en-US" altLang="zh-CN" dirty="0"/>
              <a:t>3 </a:t>
            </a:r>
            <a:r>
              <a:rPr lang="zh-CN" altLang="en-US" dirty="0"/>
              <a:t>天时间自己对弈了 </a:t>
            </a:r>
            <a:r>
              <a:rPr lang="en-US" altLang="zh-CN" dirty="0"/>
              <a:t>490 </a:t>
            </a:r>
            <a:r>
              <a:rPr lang="zh-CN" altLang="en-US" dirty="0"/>
              <a:t>万盘棋之后，就以 </a:t>
            </a:r>
            <a:r>
              <a:rPr lang="en-US" altLang="zh-CN" dirty="0"/>
              <a:t>100 </a:t>
            </a:r>
            <a:r>
              <a:rPr lang="zh-CN" altLang="en-US" dirty="0"/>
              <a:t>比 </a:t>
            </a:r>
            <a:r>
              <a:rPr lang="en-US" altLang="zh-CN" dirty="0"/>
              <a:t>0 </a:t>
            </a:r>
            <a:r>
              <a:rPr lang="zh-CN" altLang="en-US" dirty="0"/>
              <a:t>击败了</a:t>
            </a:r>
            <a:r>
              <a:rPr lang="en-US" altLang="zh-CN" dirty="0" err="1"/>
              <a:t>alphago</a:t>
            </a:r>
            <a:r>
              <a:rPr lang="zh-CN" altLang="en-US" dirty="0"/>
              <a:t>，自学 </a:t>
            </a:r>
            <a:r>
              <a:rPr lang="en-US" altLang="zh-CN" dirty="0"/>
              <a:t>21 </a:t>
            </a:r>
            <a:r>
              <a:rPr lang="zh-CN" altLang="en-US" dirty="0"/>
              <a:t>天后达到了</a:t>
            </a:r>
            <a:r>
              <a:rPr lang="en-US" altLang="zh-CN" dirty="0" err="1"/>
              <a:t>alphago</a:t>
            </a:r>
            <a:r>
              <a:rPr lang="en-US" altLang="zh-CN" dirty="0"/>
              <a:t> master </a:t>
            </a:r>
            <a:r>
              <a:rPr lang="zh-CN" altLang="en-US" dirty="0"/>
              <a:t>的水平，与其对弈胜率超过八成。</a:t>
            </a:r>
            <a:endParaRPr lang="en-US" altLang="zh-CN" dirty="0"/>
          </a:p>
          <a:p>
            <a:endParaRPr lang="en-US" altLang="zh-CN" dirty="0"/>
          </a:p>
          <a:p>
            <a:endParaRPr lang="en-US" altLang="zh-CN" dirty="0"/>
          </a:p>
          <a:p>
            <a:r>
              <a:rPr lang="zh-CN" altLang="en-US" dirty="0"/>
              <a:t>经过 </a:t>
            </a:r>
            <a:r>
              <a:rPr lang="en-US" altLang="zh-CN" dirty="0"/>
              <a:t>40 </a:t>
            </a:r>
            <a:r>
              <a:rPr lang="zh-CN" altLang="en-US" dirty="0"/>
              <a:t>天的自我训练之后，</a:t>
            </a:r>
            <a:r>
              <a:rPr lang="en-US" altLang="zh-CN" dirty="0" err="1"/>
              <a:t>alphago</a:t>
            </a:r>
            <a:r>
              <a:rPr lang="en-US" altLang="zh-CN" dirty="0"/>
              <a:t> zero </a:t>
            </a:r>
            <a:r>
              <a:rPr lang="zh-CN" altLang="en-US" dirty="0"/>
              <a:t>已经变得更加强大，在当今的世界上已经无人能敌。然后他就退役了，因为已经找不到任何人类的对手了。</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72</a:t>
            </a:fld>
            <a:endParaRPr lang="zh-CN" altLang="en-US"/>
          </a:p>
        </p:txBody>
      </p:sp>
    </p:spTree>
    <p:extLst>
      <p:ext uri="{BB962C8B-B14F-4D97-AF65-F5344CB8AC3E}">
        <p14:creationId xmlns:p14="http://schemas.microsoft.com/office/powerpoint/2010/main" val="4110598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AlphaGo</a:t>
            </a:r>
            <a:r>
              <a:rPr lang="zh-CN" altLang="en-US" dirty="0"/>
              <a:t>围棋的核心技术是将深度学习、强化学习和蒙特卡洛树搜索有机整合起来，使其既具有围棋的局部战斗能力，更重要的是还具备了围棋的全局观。总体而言，</a:t>
            </a:r>
            <a:r>
              <a:rPr lang="en-US" altLang="zh-CN" dirty="0"/>
              <a:t>AlphaGo</a:t>
            </a:r>
            <a:r>
              <a:rPr lang="zh-CN" altLang="en-US" dirty="0"/>
              <a:t>具有两套深度神经网络：即策略网络（</a:t>
            </a:r>
            <a:r>
              <a:rPr lang="en-US" altLang="zh-CN" dirty="0"/>
              <a:t>Policy network</a:t>
            </a:r>
            <a:r>
              <a:rPr lang="zh-CN" altLang="en-US" dirty="0"/>
              <a:t>）与价值网络（</a:t>
            </a:r>
            <a:r>
              <a:rPr lang="en-US" altLang="zh-CN" dirty="0"/>
              <a:t>Value network</a:t>
            </a:r>
            <a:r>
              <a:rPr lang="zh-CN" altLang="en-US" dirty="0"/>
              <a:t>）。策略网络选择下棋步法，即给定当前的局面，预测下一步如何走棋；价值网络则评估当前局面，即给定当前局面，估计是白方胜还是黑方胜。</a:t>
            </a:r>
          </a:p>
          <a:p>
            <a:r>
              <a:rPr lang="en-US" altLang="zh-CN" dirty="0"/>
              <a:t>AlphaGo</a:t>
            </a:r>
            <a:r>
              <a:rPr lang="zh-CN" altLang="en-US" dirty="0"/>
              <a:t>首先从专业棋手的三千万手棋，通过监督学习的方式，训练深度卷积神经网络，学习人类围棋高手下棋的方式，这个策略网络称为“监督学习策略网络”；接着，</a:t>
            </a:r>
            <a:r>
              <a:rPr lang="en-US" altLang="zh-CN" dirty="0"/>
              <a:t>AlphaGo</a:t>
            </a:r>
            <a:r>
              <a:rPr lang="zh-CN" altLang="en-US" dirty="0"/>
              <a:t>让两个训练好的监督学习策略网络对弈，从而训练一个更强的策略网络，称为“强化学习策略网络”。</a:t>
            </a:r>
            <a:r>
              <a:rPr lang="en-US" altLang="zh-CN" dirty="0"/>
              <a:t>AlphaGo</a:t>
            </a:r>
            <a:r>
              <a:rPr lang="zh-CN" altLang="en-US" dirty="0"/>
              <a:t>再利用强化学习策略网络对弈的数据作为输入，通过深度卷积神经网络训练价值网络。在对弈过程中，</a:t>
            </a:r>
            <a:r>
              <a:rPr lang="en-US" altLang="zh-CN" dirty="0"/>
              <a:t>AlphaGo</a:t>
            </a:r>
            <a:r>
              <a:rPr lang="zh-CN" altLang="en-US" dirty="0"/>
              <a:t>采用蒙特卡洛模拟方法，针对当前局面，根据策略网络的建议，有限制地向前模拟展开行为树，并用估值网络对每种走法的胜率进行估计，在展开足够的搜索后选择最优的下一手棋。</a:t>
            </a:r>
          </a:p>
          <a:p>
            <a:r>
              <a:rPr lang="zh-CN" altLang="en-US" dirty="0"/>
              <a:t>因此，</a:t>
            </a:r>
            <a:r>
              <a:rPr lang="en-US" altLang="zh-CN" dirty="0"/>
              <a:t>AlphaGo</a:t>
            </a:r>
            <a:r>
              <a:rPr lang="zh-CN" altLang="en-US" dirty="0"/>
              <a:t>本质上是在蒙特卡洛树搜索框架下，整合了深度学习和强化学习技术并将线下深度学习与在线高效搜索相结合，从而获取围棋问题的有效解法。虽然，</a:t>
            </a:r>
            <a:r>
              <a:rPr lang="en-US" altLang="zh-CN" dirty="0"/>
              <a:t>AlphaGo</a:t>
            </a:r>
            <a:r>
              <a:rPr lang="zh-CN" altLang="en-US" dirty="0"/>
              <a:t>只解决了计算机围棋的问题，但它在算法上比深蓝具有通用性，其思想可以被应用在多个领域，比如</a:t>
            </a:r>
            <a:r>
              <a:rPr lang="en-US" altLang="zh-CN" dirty="0"/>
              <a:t>DeepMind</a:t>
            </a:r>
            <a:r>
              <a:rPr lang="zh-CN" altLang="en-US" dirty="0"/>
              <a:t>最新的研究是让</a:t>
            </a:r>
            <a:r>
              <a:rPr lang="en-US" altLang="zh-CN" dirty="0"/>
              <a:t>AI</a:t>
            </a:r>
            <a:r>
              <a:rPr lang="zh-CN" altLang="en-US" dirty="0"/>
              <a:t>能和人类玩家一起玩星际争霸这类电子游戏，而这类电子游戏是属于不完全信息博弈，因此比围棋</a:t>
            </a:r>
            <a:r>
              <a:rPr lang="en-US" altLang="zh-CN" dirty="0"/>
              <a:t>AI</a:t>
            </a:r>
            <a:r>
              <a:rPr lang="zh-CN" altLang="en-US" dirty="0"/>
              <a:t>更具挑战。</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74</a:t>
            </a:fld>
            <a:endParaRPr lang="zh-CN" altLang="en-US"/>
          </a:p>
        </p:txBody>
      </p:sp>
    </p:spTree>
    <p:extLst>
      <p:ext uri="{BB962C8B-B14F-4D97-AF65-F5344CB8AC3E}">
        <p14:creationId xmlns:p14="http://schemas.microsoft.com/office/powerpoint/2010/main" val="129008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形象地展示出人们在此前两次人工智能热潮中，从被人工智能在某些领域的惊艳表现震撼，到逐渐认识到当时的人工智能还有各种局限，以至于产生巨大心理落差的有趣过程。</a:t>
            </a:r>
            <a:endParaRPr lang="en-US" altLang="zh-CN" dirty="0"/>
          </a:p>
          <a:p>
            <a:endParaRPr lang="en-US" altLang="zh-CN" dirty="0"/>
          </a:p>
          <a:p>
            <a:r>
              <a:rPr lang="zh-CN" altLang="en-US" dirty="0"/>
              <a:t>从跳棋到象棋，直到围棋，人工智能不断地挑战人类。</a:t>
            </a:r>
            <a:endParaRPr lang="en-US" altLang="zh-CN" dirty="0"/>
          </a:p>
          <a:p>
            <a:r>
              <a:rPr lang="zh-CN" altLang="en-US" dirty="0"/>
              <a:t>每当人类被击败，难免唏嘘和感慨，甚至惊呼机器战胜了人类，人类要毁灭了。后来又发现并不是这样，于是又大呼上当。</a:t>
            </a:r>
            <a:endParaRPr lang="en-US" altLang="zh-CN" dirty="0"/>
          </a:p>
          <a:p>
            <a:r>
              <a:rPr lang="zh-CN" altLang="en-US" dirty="0"/>
              <a:t>我们现在又一次处在这个状态下。有人又说天呐，机器战胜人类了，人类要毁灭了，也有人说骗子，这又是一轮泡沫而已。</a:t>
            </a:r>
            <a:endParaRPr lang="en-US" altLang="zh-CN" dirty="0"/>
          </a:p>
          <a:p>
            <a:endParaRPr lang="en-US" altLang="zh-CN" dirty="0"/>
          </a:p>
          <a:p>
            <a:r>
              <a:rPr lang="zh-CN" altLang="en-US" dirty="0"/>
              <a:t>还有一种说法，人工智能每过 </a:t>
            </a:r>
            <a:r>
              <a:rPr lang="en-US" altLang="zh-CN" dirty="0"/>
              <a:t>20 </a:t>
            </a:r>
            <a:r>
              <a:rPr lang="zh-CN" altLang="en-US" dirty="0"/>
              <a:t>年就要经历一次寒冬，上一次寒冬是 </a:t>
            </a:r>
            <a:r>
              <a:rPr lang="en-US" altLang="zh-CN" dirty="0"/>
              <a:t>90 </a:t>
            </a:r>
            <a:r>
              <a:rPr lang="zh-CN" altLang="en-US" dirty="0"/>
              <a:t>年代，到现在正好 </a:t>
            </a:r>
            <a:r>
              <a:rPr lang="en-US" altLang="zh-CN" dirty="0"/>
              <a:t>20 </a:t>
            </a:r>
            <a:r>
              <a:rPr lang="zh-CN" altLang="en-US" dirty="0"/>
              <a:t>年了。</a:t>
            </a:r>
            <a:endParaRPr lang="en-US" altLang="zh-CN" dirty="0"/>
          </a:p>
          <a:p>
            <a:r>
              <a:rPr lang="zh-CN" altLang="en-US" dirty="0"/>
              <a:t>那么人工智能真的又是寒冬将至了吗？</a:t>
            </a:r>
            <a:endParaRPr lang="en-US" altLang="zh-CN" dirty="0"/>
          </a:p>
          <a:p>
            <a:r>
              <a:rPr lang="zh-CN" altLang="en-US" dirty="0"/>
              <a:t>深度学习的鼻祖辛顿教授说，人工智能不会再有寒冬了，因为它已经在你的手机里了，人脸识别、指纹识别、淘宝、百度翻译、搜索引擎、微信头条、智能助理等等。可</a:t>
            </a:r>
            <a:endParaRPr lang="en-US" altLang="zh-CN" dirty="0"/>
          </a:p>
          <a:p>
            <a:r>
              <a:rPr lang="zh-CN" altLang="en-US" dirty="0"/>
              <a:t>以说人工智能现在已经深入到我们生活中的每一个角落中，无所不在了，而且将来它还会改变更多。</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80</a:t>
            </a:fld>
            <a:endParaRPr lang="zh-CN" altLang="en-US"/>
          </a:p>
        </p:txBody>
      </p:sp>
    </p:spTree>
    <p:extLst>
      <p:ext uri="{BB962C8B-B14F-4D97-AF65-F5344CB8AC3E}">
        <p14:creationId xmlns:p14="http://schemas.microsoft.com/office/powerpoint/2010/main" val="13043973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如上图的曲线所示，一种新科技的研发过程通常是这样的：初创公司接受第一轮风投，开发出第一代产品，虽然不成熟，但足以吸引一批早期接受者</a:t>
            </a:r>
            <a:r>
              <a:rPr lang="en-US" altLang="zh-CN" dirty="0"/>
              <a:t>——</a:t>
            </a:r>
            <a:r>
              <a:rPr lang="zh-CN" altLang="en-US" dirty="0"/>
              <a:t>粉丝。在早期阶段，产品的优点被粉丝放大，大众媒体跟风炒作，将该技术推向一个充满泡沫的膨胀期。随着盲目的追捧者激增，跟风研发、生产的初创公司越来越多，产品的不足被无限放大，负面报道开始出现，供过于求的市场竞争中，大批跟风入局的初创公司不是被兼并，就是走向倒闭，只有少数拥有核心竞争力的坚持了过来。跌入低谷后，第二轮、第三轮风投资金注入大浪淘沙后仅存的中坚企业，新一代技术和产品也随之问世，整个技术曲线步入稳步攀升的平台期和成熟期，潜在用户的接受程度也从</a:t>
            </a:r>
            <a:r>
              <a:rPr lang="en-US" altLang="zh-CN" dirty="0"/>
              <a:t>5%</a:t>
            </a:r>
            <a:r>
              <a:rPr lang="zh-CN" altLang="en-US" dirty="0"/>
              <a:t>以下逐渐提升到</a:t>
            </a:r>
            <a:r>
              <a:rPr lang="en-US" altLang="zh-CN" dirty="0"/>
              <a:t>20%</a:t>
            </a:r>
            <a:r>
              <a:rPr lang="zh-CN" altLang="en-US" dirty="0"/>
              <a:t>到</a:t>
            </a:r>
            <a:r>
              <a:rPr lang="en-US" altLang="zh-CN" dirty="0"/>
              <a:t>30%</a:t>
            </a:r>
            <a:r>
              <a:rPr lang="zh-CN" altLang="en-US" dirty="0"/>
              <a:t>，初创企业和风投资本开始迎来高额回报。</a:t>
            </a:r>
          </a:p>
          <a:p>
            <a:r>
              <a:rPr lang="zh-CN" altLang="en-US" dirty="0"/>
              <a:t>这条曲线概括了绝大多数高新技术的发展历程。更重要的是，每年高德纳公司都会根据当年度所有流行技术的发展、成熟状况，制作出一张当年各流行技术在高德纳曲线上的发展位置图示，标示出每种前沿技术是处在萌芽期、泡沫期、低谷期还是成熟期，以及每种未达成熟期的技术还需要几年才会真正成熟起来。技术人员、投资者经常根据高德纳曲线来判断时代潮流，选择投资方向。</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81</a:t>
            </a:fld>
            <a:endParaRPr lang="zh-CN" altLang="en-US"/>
          </a:p>
        </p:txBody>
      </p:sp>
    </p:spTree>
    <p:extLst>
      <p:ext uri="{BB962C8B-B14F-4D97-AF65-F5344CB8AC3E}">
        <p14:creationId xmlns:p14="http://schemas.microsoft.com/office/powerpoint/2010/main" val="8471492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http://www.qdaily.com/articles/40505.html </a:t>
            </a:r>
          </a:p>
          <a:p>
            <a:r>
              <a:rPr lang="zh-CN" altLang="en-US" b="1" dirty="0"/>
              <a:t>作者简介：</a:t>
            </a:r>
          </a:p>
          <a:p>
            <a:r>
              <a:rPr lang="zh-CN" altLang="en-US" dirty="0"/>
              <a:t>李开复：创新工场董事长、首席执行官兼人工智能工程院院长。李开复博士于 </a:t>
            </a:r>
            <a:r>
              <a:rPr lang="en-US" altLang="zh-CN" dirty="0"/>
              <a:t>2009 </a:t>
            </a:r>
            <a:r>
              <a:rPr lang="zh-CN" altLang="en-US" dirty="0"/>
              <a:t>年创立创新工场，曾任谷歌全球副总裁兼大中华区总裁、微软全球副总裁、苹果交互式多媒体部门副总裁。</a:t>
            </a:r>
          </a:p>
          <a:p>
            <a:r>
              <a:rPr lang="en-US" altLang="zh-CN" dirty="0"/>
              <a:t>1998 </a:t>
            </a:r>
            <a:r>
              <a:rPr lang="zh-CN" altLang="en-US" dirty="0"/>
              <a:t>年，李开复创办微软中国研究院（后更名为微软亚洲研究院），在极短时间内创建了一个国际一流的计算机研究院，曾被</a:t>
            </a:r>
            <a:r>
              <a:rPr lang="en-US" altLang="zh-CN" dirty="0"/>
              <a:t>《</a:t>
            </a:r>
            <a:r>
              <a:rPr lang="zh-CN" altLang="en-US" dirty="0"/>
              <a:t>麻省理工技术评论</a:t>
            </a:r>
            <a:r>
              <a:rPr lang="en-US" altLang="zh-CN" dirty="0"/>
              <a:t>》</a:t>
            </a:r>
            <a:r>
              <a:rPr lang="zh-CN" altLang="en-US" dirty="0"/>
              <a:t>评为“最火的计算机实验室”。</a:t>
            </a:r>
            <a:r>
              <a:rPr lang="en-US" altLang="zh-CN" dirty="0"/>
              <a:t>1988 </a:t>
            </a:r>
            <a:r>
              <a:rPr lang="zh-CN" altLang="en-US" dirty="0"/>
              <a:t>年，李开复获卡内基梅隆大学计算机学博士学位，他的博士论文题目是 “非特定人连续语音识别系统”。同年，</a:t>
            </a:r>
            <a:r>
              <a:rPr lang="en-US" altLang="zh-CN" dirty="0"/>
              <a:t>《</a:t>
            </a:r>
            <a:r>
              <a:rPr lang="zh-CN" altLang="en-US" dirty="0"/>
              <a:t>商业周刊</a:t>
            </a:r>
            <a:r>
              <a:rPr lang="en-US" altLang="zh-CN" dirty="0"/>
              <a:t>》</a:t>
            </a:r>
            <a:r>
              <a:rPr lang="zh-CN" altLang="en-US" dirty="0"/>
              <a:t>授予该系统“科学创新奖”。他开发的“奥赛罗”人机对弈系统，在 </a:t>
            </a:r>
            <a:r>
              <a:rPr lang="en-US" altLang="zh-CN" dirty="0"/>
              <a:t>1988 </a:t>
            </a:r>
            <a:r>
              <a:rPr lang="zh-CN" altLang="en-US" dirty="0"/>
              <a:t>年击败了得过世界团体比赛冠军的选手。</a:t>
            </a:r>
          </a:p>
          <a:p>
            <a:r>
              <a:rPr lang="zh-CN" altLang="en-US" dirty="0"/>
              <a:t>王咏刚：创新工场技术副总裁兼人工智能工程院副院长。他毕业于北京大学，毕业后长期从事金融行业软件研发，任方正奥德公司技术总监。 </a:t>
            </a:r>
            <a:r>
              <a:rPr lang="en-US" altLang="zh-CN" dirty="0"/>
              <a:t>2006 - 2016 </a:t>
            </a:r>
            <a:r>
              <a:rPr lang="zh-CN" altLang="en-US" dirty="0"/>
              <a:t>在谷歌公司任 </a:t>
            </a:r>
            <a:r>
              <a:rPr lang="en-US" altLang="zh-CN" dirty="0"/>
              <a:t>Staff Engineer </a:t>
            </a:r>
            <a:r>
              <a:rPr lang="zh-CN" altLang="en-US" dirty="0"/>
              <a:t>、资深技术经理等职，参与或负责研发的项目包括桌面搜索、谷歌拼音输入法、产品搜索、知识图谱、谷歌首页涂鸦（</a:t>
            </a:r>
            <a:r>
              <a:rPr lang="en-US" altLang="zh-CN" dirty="0"/>
              <a:t>Doodles</a:t>
            </a:r>
            <a:r>
              <a:rPr lang="zh-CN" altLang="en-US" dirty="0"/>
              <a:t>）等。</a:t>
            </a:r>
          </a:p>
          <a:p>
            <a:r>
              <a:rPr lang="zh-CN" altLang="en-US" b="1" dirty="0"/>
              <a:t>书籍摘录：</a:t>
            </a:r>
          </a:p>
          <a:p>
            <a:r>
              <a:rPr lang="zh-CN" altLang="en-US" b="1" dirty="0"/>
              <a:t>第三次 </a:t>
            </a:r>
            <a:r>
              <a:rPr lang="en-US" altLang="zh-CN" b="1" dirty="0"/>
              <a:t>AI </a:t>
            </a:r>
            <a:r>
              <a:rPr lang="zh-CN" altLang="en-US" b="1" dirty="0"/>
              <a:t>热潮：有何不同？</a:t>
            </a:r>
            <a:endParaRPr lang="zh-CN" altLang="en-US" dirty="0"/>
          </a:p>
          <a:p>
            <a:r>
              <a:rPr lang="en-US" altLang="zh-CN" dirty="0"/>
              <a:t>2016 </a:t>
            </a:r>
            <a:r>
              <a:rPr lang="zh-CN" altLang="en-US" dirty="0"/>
              <a:t>年 </a:t>
            </a:r>
            <a:r>
              <a:rPr lang="en-US" altLang="zh-CN" dirty="0"/>
              <a:t>3 </a:t>
            </a:r>
            <a:r>
              <a:rPr lang="zh-CN" altLang="en-US" dirty="0"/>
              <a:t>月，似乎人人都在谈人工智能。</a:t>
            </a:r>
          </a:p>
          <a:p>
            <a:r>
              <a:rPr lang="en-US" altLang="zh-CN" dirty="0"/>
              <a:t>AlphaGo </a:t>
            </a:r>
            <a:r>
              <a:rPr lang="zh-CN" altLang="en-US" dirty="0"/>
              <a:t>与李世石的一盘棋将普通人一下子带入科技最前沿。围棋人机大战刚刚尘埃落定，“人类是不是要被机器毁灭了”之类的话题就超出了科幻迷的圈子，在普通人中流行开来。每天，我都能在各种场合听见人们谈论人工智能，哪怕是在街头的咖啡馆里，也能听到“深度学习”这样的专业字眼儿；大大小小的人工智能“论坛”或“年会”如雨后春笋般在北京、上海、广州、深圳、杭州等地涌现出来，学术界的人工智能大师们在各种会议、商业活动和科普活动中奔波忙碌，马不停蹄；一边是专业的科研机构、高科技公司在谈论人工智能，另一边，银行、保险、能源、家电等传统行业厂商也都忙不迭地把“ </a:t>
            </a:r>
            <a:r>
              <a:rPr lang="en-US" altLang="zh-CN" dirty="0"/>
              <a:t>AI ”</a:t>
            </a:r>
            <a:r>
              <a:rPr lang="zh-CN" altLang="en-US" dirty="0"/>
              <a:t>或“ </a:t>
            </a:r>
            <a:r>
              <a:rPr lang="en-US" altLang="zh-CN" dirty="0"/>
              <a:t>AI+ ”</a:t>
            </a:r>
            <a:r>
              <a:rPr lang="zh-CN" altLang="en-US" dirty="0"/>
              <a:t>的标签贴在自己身上；创投领域就更是热火朝天，包括创新工场在内，每家高科技投资机构都盯紧了人工智能领域的初创公司</a:t>
            </a:r>
            <a:r>
              <a:rPr lang="en-US" altLang="zh-CN" dirty="0"/>
              <a:t>——</a:t>
            </a:r>
            <a:r>
              <a:rPr lang="zh-CN" altLang="en-US" dirty="0"/>
              <a:t>这种火热场面，和整个投资圈在 </a:t>
            </a:r>
            <a:r>
              <a:rPr lang="en-US" altLang="zh-CN" dirty="0"/>
              <a:t>2016 </a:t>
            </a:r>
            <a:r>
              <a:rPr lang="zh-CN" altLang="en-US" dirty="0"/>
              <a:t>年遇冷的大背景迥然不同。</a:t>
            </a:r>
          </a:p>
          <a:p>
            <a:r>
              <a:rPr lang="zh-CN" altLang="en-US" dirty="0"/>
              <a:t>可大家千万不要忘了，这并不是人机对弈第一次激起公众的热情。 </a:t>
            </a:r>
            <a:r>
              <a:rPr lang="en-US" altLang="zh-CN" dirty="0"/>
              <a:t>1997 </a:t>
            </a:r>
            <a:r>
              <a:rPr lang="zh-CN" altLang="en-US" dirty="0"/>
              <a:t>年 </a:t>
            </a:r>
            <a:r>
              <a:rPr lang="en-US" altLang="zh-CN" dirty="0"/>
              <a:t>IBM </a:t>
            </a:r>
            <a:r>
              <a:rPr lang="zh-CN" altLang="en-US" dirty="0"/>
              <a:t>的深蓝战胜卡斯帕罗夫的那一天，全世界科技爱好者奔走相告的场景丝毫不比今天人们对 </a:t>
            </a:r>
            <a:r>
              <a:rPr lang="en-US" altLang="zh-CN" dirty="0"/>
              <a:t>AlphaGo </a:t>
            </a:r>
            <a:r>
              <a:rPr lang="zh-CN" altLang="en-US" dirty="0"/>
              <a:t>的追捧逊色多少。再往前看， </a:t>
            </a:r>
            <a:r>
              <a:rPr lang="en-US" altLang="zh-CN" dirty="0"/>
              <a:t>1962 </a:t>
            </a:r>
            <a:r>
              <a:rPr lang="zh-CN" altLang="en-US" dirty="0"/>
              <a:t>年， </a:t>
            </a:r>
            <a:r>
              <a:rPr lang="en-US" altLang="zh-CN" dirty="0"/>
              <a:t>IBM </a:t>
            </a:r>
            <a:r>
              <a:rPr lang="zh-CN" altLang="en-US" dirty="0"/>
              <a:t>的阿瑟</a:t>
            </a:r>
            <a:r>
              <a:rPr lang="en-US" altLang="zh-CN" dirty="0"/>
              <a:t>·</a:t>
            </a:r>
            <a:r>
              <a:rPr lang="zh-CN" altLang="en-US" dirty="0"/>
              <a:t>萨缪尔开发的西洋跳棋程序就战胜过一位盲人跳棋高手，那时，报纸也在追捧人工智能，公众也一样对智能机器的未来充满了好奇。</a:t>
            </a:r>
          </a:p>
          <a:p>
            <a:r>
              <a:rPr lang="zh-CN" altLang="en-US" dirty="0"/>
              <a:t>从 </a:t>
            </a:r>
            <a:r>
              <a:rPr lang="en-US" altLang="zh-CN" dirty="0"/>
              <a:t>20 </a:t>
            </a:r>
            <a:r>
              <a:rPr lang="zh-CN" altLang="en-US" dirty="0"/>
              <a:t>世纪 </a:t>
            </a:r>
            <a:r>
              <a:rPr lang="en-US" altLang="zh-CN" dirty="0"/>
              <a:t>60 </a:t>
            </a:r>
            <a:r>
              <a:rPr lang="zh-CN" altLang="en-US" dirty="0"/>
              <a:t>年代到 </a:t>
            </a:r>
            <a:r>
              <a:rPr lang="en-US" altLang="zh-CN" dirty="0"/>
              <a:t>90 </a:t>
            </a:r>
            <a:r>
              <a:rPr lang="zh-CN" altLang="en-US" dirty="0"/>
              <a:t>年代再到今天，从西洋跳棋到国际象棋再到围棋，三盘棋，三次人工智能在公众中引发的热潮</a:t>
            </a:r>
            <a:r>
              <a:rPr lang="en-US" altLang="zh-CN" dirty="0"/>
              <a:t>——</a:t>
            </a:r>
            <a:r>
              <a:rPr lang="zh-CN" altLang="en-US" dirty="0"/>
              <a:t>为什么处在风口浪尖的偏偏都是人机对弈？为什么会下棋的计算机程序如此风光？</a:t>
            </a:r>
          </a:p>
          <a:p>
            <a:r>
              <a:rPr lang="zh-CN" altLang="en-US" dirty="0"/>
              <a:t>来自：</a:t>
            </a:r>
            <a:r>
              <a:rPr lang="en-US" altLang="zh-CN" dirty="0" err="1">
                <a:hlinkClick r:id="rId3"/>
              </a:rPr>
              <a:t>flickr</a:t>
            </a:r>
            <a:r>
              <a:rPr lang="zh-CN" altLang="en-US" dirty="0"/>
              <a:t> </a:t>
            </a:r>
          </a:p>
          <a:p>
            <a:r>
              <a:rPr lang="zh-CN" altLang="en-US" dirty="0"/>
              <a:t>纵观人工智能发展史，人机对弈只是人工智能在公众心目中的地位起起落落的一个缩影。对于人工智能的技术研发者而言，选择人机对弈作为算法的突破口，这一方面是因为棋类游戏代表着一大类典型的、有清晰定义和规则、容易评估效果的智能问题；另一方面也是因为具备一定复杂性的棋类游戏通常都会被公众视为人类智慧的代表，一旦突破了人机对弈算法，也就意味着突破了公众对人工智能这项新技术的接受门槛。</a:t>
            </a:r>
          </a:p>
          <a:p>
            <a:r>
              <a:rPr lang="zh-CN" altLang="en-US" dirty="0"/>
              <a:t>的确，每次人机大战以及计算机胜出的结果，都在公众视野中激起万千波澜。可反过来想一想，人类对计算机在棋类项目上胜出的心理承受力又是何等脆弱和可笑。跳棋程序甫一成熟，公众惊呼“智能机器威胁论”，可没过几年，习惯了计算机会下简单棋类的公众又转而挑衅地说：“下个跳棋有什么了不起，有本事去下复杂无比的国际象棋试试？” </a:t>
            </a:r>
            <a:r>
              <a:rPr lang="en-US" altLang="zh-CN" dirty="0"/>
              <a:t>IBM </a:t>
            </a:r>
            <a:r>
              <a:rPr lang="zh-CN" altLang="en-US" dirty="0"/>
              <a:t>的深蓝刚刚战胜卡斯帕罗夫的时候，全世界关心科技发展的公众都在为人类的未来命运担忧，可没过几年，国际象棋和中国象棋程序就变成了再普通不过的计算机应用，在大多数人心目中，“下个象棋算什么智能？有本事去下奥妙无穷的围棋试试？”</a:t>
            </a:r>
          </a:p>
          <a:p>
            <a:r>
              <a:rPr lang="zh-CN" altLang="en-US" dirty="0"/>
              <a:t>网上流传着一幅有关“人工智能发展成熟度曲线”的漫画，形象地展示出人们在此前两次人工智能热潮中，从被人工智能在某些领域的惊艳表现震撼，到逐渐认识到当时的人工智能还有各种局限，以至于产生巨大心理落差的有趣过程。</a:t>
            </a:r>
          </a:p>
          <a:p>
            <a:r>
              <a:rPr lang="zh-CN" altLang="en-US" dirty="0"/>
              <a:t>网上流传的漫画：人工智能发展成熟度曲线</a:t>
            </a:r>
          </a:p>
          <a:p>
            <a:r>
              <a:rPr lang="zh-CN" altLang="en-US" dirty="0"/>
              <a:t>与其说这是人类自身的心理落差，不如说这是计算机是否具有智能的判定标准在不断被拔高。从会下跳棋就算智能，到会下象棋才算智能，再到会下围棋才算智能</a:t>
            </a:r>
            <a:r>
              <a:rPr lang="en-US" altLang="zh-CN" dirty="0"/>
              <a:t>……</a:t>
            </a:r>
            <a:r>
              <a:rPr lang="zh-CN" altLang="en-US" dirty="0"/>
              <a:t>到底有没有客观的评价尺度？到底要给计算机设定怎样的门槛，才能正式发给它一张“人类智慧”的鉴定证书？今天我们管 </a:t>
            </a:r>
            <a:r>
              <a:rPr lang="en-US" altLang="zh-CN" dirty="0"/>
              <a:t>AlphaGo </a:t>
            </a:r>
            <a:r>
              <a:rPr lang="zh-CN" altLang="en-US" dirty="0"/>
              <a:t>叫人工智能了， </a:t>
            </a:r>
            <a:r>
              <a:rPr lang="en-US" altLang="zh-CN" dirty="0"/>
              <a:t>3 </a:t>
            </a:r>
            <a:r>
              <a:rPr lang="zh-CN" altLang="en-US" dirty="0"/>
              <a:t>年之后呢？ </a:t>
            </a:r>
            <a:r>
              <a:rPr lang="en-US" altLang="zh-CN" dirty="0"/>
              <a:t>5 </a:t>
            </a:r>
            <a:r>
              <a:rPr lang="zh-CN" altLang="en-US" dirty="0"/>
              <a:t>年之后呢？</a:t>
            </a:r>
          </a:p>
          <a:p>
            <a:r>
              <a:rPr lang="en-US" altLang="zh-CN" dirty="0"/>
              <a:t>AlphaGo </a:t>
            </a:r>
            <a:r>
              <a:rPr lang="zh-CN" altLang="en-US" dirty="0"/>
              <a:t>之前，人们至少喊过两次“人类要被机器毁灭了！” </a:t>
            </a:r>
            <a:r>
              <a:rPr lang="en-US" altLang="zh-CN" dirty="0"/>
              <a:t>20 </a:t>
            </a:r>
            <a:r>
              <a:rPr lang="zh-CN" altLang="en-US" dirty="0"/>
              <a:t>世纪 </a:t>
            </a:r>
            <a:r>
              <a:rPr lang="en-US" altLang="zh-CN" dirty="0"/>
              <a:t>60 </a:t>
            </a:r>
            <a:r>
              <a:rPr lang="zh-CN" altLang="en-US" dirty="0"/>
              <a:t>年代前后算一次， </a:t>
            </a:r>
            <a:r>
              <a:rPr lang="en-US" altLang="zh-CN" dirty="0"/>
              <a:t>20 </a:t>
            </a:r>
            <a:r>
              <a:rPr lang="zh-CN" altLang="en-US" dirty="0"/>
              <a:t>世纪 </a:t>
            </a:r>
            <a:r>
              <a:rPr lang="en-US" altLang="zh-CN" dirty="0"/>
              <a:t>80 </a:t>
            </a:r>
            <a:r>
              <a:rPr lang="zh-CN" altLang="en-US" dirty="0"/>
              <a:t>年代到 </a:t>
            </a:r>
            <a:r>
              <a:rPr lang="en-US" altLang="zh-CN" dirty="0"/>
              <a:t>90 </a:t>
            </a:r>
            <a:r>
              <a:rPr lang="zh-CN" altLang="en-US" dirty="0"/>
              <a:t>年代前后也算一次。前两次人工智能热潮，每一次都释放过人类关于未来的瑰丽想象力，每一次都让许多人热血沸腾。但很不幸，两次热潮在分别经历了十数年的喧嚣后，无一例外地迅速跌入低谷，并在漫长的寒冬中蛰伏起来。</a:t>
            </a:r>
          </a:p>
          <a:p>
            <a:r>
              <a:rPr lang="en-US" altLang="zh-CN" dirty="0"/>
              <a:t>1998 </a:t>
            </a:r>
            <a:r>
              <a:rPr lang="zh-CN" altLang="en-US" dirty="0"/>
              <a:t>年，我来到北京创立微软亚洲研究院的时候，正值当时人工智能的热潮开始消退，人们对热潮中随处可见的盲目情绪心有余悸，很多人甚至不愿再用“人工智能”这个词来指代相关的研发领域。在学术圈子里，一度有很多人觉得，凡是叫“人工智能”的，都是那些被过分夸大，其实并不管用的技术。结果，我们为微软亚洲研究院设定科研方向的时候，就经常主动回避“人工智能”这个字眼儿，而是选用“机器视觉”“自然语言理解”“语音识别”“知识挖掘”之类侧重具体应用领域的术语。 </a:t>
            </a:r>
          </a:p>
          <a:p>
            <a:r>
              <a:rPr lang="zh-CN" altLang="en-US" dirty="0"/>
              <a:t>仅仅因为人工智能的表现与普通人的期望存在差距，我们这些研究人工智能的人就羞于提及“人工智能”，这真是一件尴尬的事儿。</a:t>
            </a:r>
          </a:p>
          <a:p>
            <a:r>
              <a:rPr lang="zh-CN" altLang="en-US" dirty="0"/>
              <a:t>那么，今天这次人工智能热潮会如何发展呢？第三次人工智能热潮有何本质上的不同？几年后的我们是否还会像前两次那样，不但忘掉了曾经的兴奋，还愤愤地说人工智能都是骗子？学术界、投资界、商业界乃至普通大众还会像此前两次那样在热闹了一阵子之后就归于沉寂，甚至跌入冰点吗？</a:t>
            </a:r>
          </a:p>
          <a:p>
            <a:r>
              <a:rPr lang="zh-CN" altLang="en-US" dirty="0"/>
              <a:t>李开复，来自：由出版社提供 </a:t>
            </a:r>
          </a:p>
          <a:p>
            <a:r>
              <a:rPr lang="zh-CN" altLang="en-US" b="1" dirty="0"/>
              <a:t>用高德纳技术成熟度曲线看</a:t>
            </a:r>
            <a:r>
              <a:rPr lang="en-US" altLang="zh-CN" b="1" dirty="0"/>
              <a:t>AI</a:t>
            </a:r>
            <a:r>
              <a:rPr lang="zh-CN" altLang="en-US" b="1" dirty="0"/>
              <a:t>发展史</a:t>
            </a:r>
            <a:endParaRPr lang="zh-CN" altLang="en-US" dirty="0"/>
          </a:p>
          <a:p>
            <a:r>
              <a:rPr lang="zh-CN" altLang="en-US" dirty="0"/>
              <a:t>和前面那张搞笑的“人工智能发展成熟度曲线”不同，学术界、产业界和投资界在谈到技术高潮与低谷时，经常会引用高德纳咨询公司（</a:t>
            </a:r>
            <a:r>
              <a:rPr lang="en-US" altLang="zh-CN" dirty="0"/>
              <a:t>Gartner</a:t>
            </a:r>
            <a:r>
              <a:rPr lang="zh-CN" altLang="en-US" dirty="0"/>
              <a:t>）推荐的技术成熟度曲线。</a:t>
            </a:r>
          </a:p>
          <a:p>
            <a:r>
              <a:rPr lang="zh-CN" altLang="en-US" dirty="0"/>
              <a:t>这条曲线显示出，几乎每一项新兴且成功的技术，在真正成熟之前，都要经历先扬后抑的过程，并在波折起伏中通过积累和迭代，最终走向真正的繁荣、稳定和有序发展。</a:t>
            </a:r>
          </a:p>
          <a:p>
            <a:r>
              <a:rPr lang="zh-CN" altLang="en-US" dirty="0"/>
              <a:t>高德纳咨询公司（</a:t>
            </a:r>
            <a:r>
              <a:rPr lang="en-US" altLang="zh-CN" dirty="0"/>
              <a:t>Gartner</a:t>
            </a:r>
            <a:r>
              <a:rPr lang="zh-CN" altLang="en-US" dirty="0"/>
              <a:t>）技术成熟度曲线（</a:t>
            </a:r>
            <a:r>
              <a:rPr lang="en-US" altLang="zh-CN" dirty="0"/>
              <a:t>CC BY-SA 3.0</a:t>
            </a:r>
            <a:r>
              <a:rPr lang="zh-CN" altLang="en-US" dirty="0"/>
              <a:t>，</a:t>
            </a:r>
            <a:r>
              <a:rPr lang="en-US" altLang="zh-CN" dirty="0"/>
              <a:t>Wikipedia</a:t>
            </a:r>
            <a:r>
              <a:rPr lang="zh-CN" altLang="en-US" dirty="0"/>
              <a:t>） </a:t>
            </a:r>
          </a:p>
          <a:p>
            <a:r>
              <a:rPr lang="zh-CN" altLang="en-US" dirty="0"/>
              <a:t>如上图的曲线所示，一种新科技的研发过程通常是这样的：初创公司接受第一轮风投，开发出第一代产品，虽然不成熟，但足以吸引一批早期接受者</a:t>
            </a:r>
            <a:r>
              <a:rPr lang="en-US" altLang="zh-CN" dirty="0"/>
              <a:t>——</a:t>
            </a:r>
            <a:r>
              <a:rPr lang="zh-CN" altLang="en-US" dirty="0"/>
              <a:t>粉丝。在早期阶段，产品的优点被粉丝放大，大众媒体跟风炒作，将该技术推向一个充满泡沫的膨胀期。随着盲目的追捧者激增，跟风研发、生产的初创公司越来越多，产品的不足被无限放大，负面报道开始出现，供过于求的市场竞争中，大批跟风入局的初创公司不是被兼并，就是走向倒闭，只有少数拥有核心竞争力的坚持了过来。跌入低谷后，第二轮、第三轮风投资金注入大浪淘沙后仅存的中坚企业，新一代技术和产品也随之问世，整个技术曲线步入稳步攀升的平台期和成熟期，潜在用户的接受程度也从</a:t>
            </a:r>
            <a:r>
              <a:rPr lang="en-US" altLang="zh-CN" dirty="0"/>
              <a:t>5%</a:t>
            </a:r>
            <a:r>
              <a:rPr lang="zh-CN" altLang="en-US" dirty="0"/>
              <a:t>以下逐渐提升到</a:t>
            </a:r>
            <a:r>
              <a:rPr lang="en-US" altLang="zh-CN" dirty="0"/>
              <a:t>20%</a:t>
            </a:r>
            <a:r>
              <a:rPr lang="zh-CN" altLang="en-US" dirty="0"/>
              <a:t>到</a:t>
            </a:r>
            <a:r>
              <a:rPr lang="en-US" altLang="zh-CN" dirty="0"/>
              <a:t>30%</a:t>
            </a:r>
            <a:r>
              <a:rPr lang="zh-CN" altLang="en-US" dirty="0"/>
              <a:t>，初创企业和风投资本开始迎来高额回报。</a:t>
            </a:r>
          </a:p>
          <a:p>
            <a:r>
              <a:rPr lang="zh-CN" altLang="en-US" dirty="0"/>
              <a:t>这条曲线概括了绝大多数高新技术的发展历程。更重要的是，每年高德纳公司都会根据当年度所有流行技术的发展、成熟状况，制作出一张当年各流行技术在高德纳曲线上的发展位置图示，标示出每种前沿技术是处在萌芽期、泡沫期、低谷期还是成熟期，以及每种未达成熟期的技术还需要几年才会真正成熟起来。技术人员、投资者经常根据高德纳曲线来判断时代潮流，选择投资方向。</a:t>
            </a:r>
          </a:p>
          <a:p>
            <a:r>
              <a:rPr lang="zh-CN" altLang="en-US" dirty="0"/>
              <a:t>将高德纳技术成熟度曲线对应到人工智能波折起伏的发展历程中，其实不难看到，人工智能此前两次表现出的热潮，更多应该被理解为一项新兴技术在萌芽期的躁动以及在泡沫期的过分膨胀。</a:t>
            </a:r>
          </a:p>
          <a:p>
            <a:r>
              <a:rPr lang="zh-CN" altLang="en-US" dirty="0"/>
              <a:t>王咏刚，来自：由出版社提供 </a:t>
            </a:r>
          </a:p>
          <a:p>
            <a:r>
              <a:rPr lang="en-US" altLang="zh-CN" dirty="0"/>
              <a:t>20 </a:t>
            </a:r>
            <a:r>
              <a:rPr lang="zh-CN" altLang="en-US" dirty="0"/>
              <a:t>世纪 </a:t>
            </a:r>
            <a:r>
              <a:rPr lang="en-US" altLang="zh-CN" dirty="0"/>
              <a:t>50 </a:t>
            </a:r>
            <a:r>
              <a:rPr lang="zh-CN" altLang="en-US" dirty="0"/>
              <a:t>年代到 </a:t>
            </a:r>
            <a:r>
              <a:rPr lang="en-US" altLang="zh-CN" dirty="0"/>
              <a:t>60 </a:t>
            </a:r>
            <a:r>
              <a:rPr lang="zh-CN" altLang="en-US" dirty="0"/>
              <a:t>年代，伴随着通用电子计算机的诞生，人工智能悄然在大学实验室里崭露头角。以艾伦</a:t>
            </a:r>
            <a:r>
              <a:rPr lang="en-US" altLang="zh-CN" dirty="0"/>
              <a:t>·</a:t>
            </a:r>
            <a:r>
              <a:rPr lang="zh-CN" altLang="en-US" dirty="0"/>
              <a:t>图灵（</a:t>
            </a:r>
            <a:r>
              <a:rPr lang="en-US" altLang="zh-CN" dirty="0"/>
              <a:t>Alan Turing</a:t>
            </a:r>
            <a:r>
              <a:rPr lang="zh-CN" altLang="en-US" dirty="0"/>
              <a:t>）提出图灵测试为标志，数学证明系统、知识推理系统、专家系统等里程碑式的技术和应用一下子在研究者中掀起了第一拨人工智能热潮。但那个年代，无论是计算机的运算速度还是相关的程序设计与算法理论，都远不足以支撑人工智能的发展需要。例如，计算机科学和人工智能的先驱艾伦</a:t>
            </a:r>
            <a:r>
              <a:rPr lang="en-US" altLang="zh-CN" dirty="0"/>
              <a:t>·</a:t>
            </a:r>
            <a:r>
              <a:rPr lang="zh-CN" altLang="en-US" dirty="0"/>
              <a:t>图灵就曾在 </a:t>
            </a:r>
            <a:r>
              <a:rPr lang="en-US" altLang="zh-CN" dirty="0"/>
              <a:t>1951 </a:t>
            </a:r>
            <a:r>
              <a:rPr lang="zh-CN" altLang="en-US" dirty="0"/>
              <a:t>年发表过一份写在纸上的象棋程序，可惜当年的计算机难以实现这样复杂的运算。这就像探险家发现新大陆一样，第一次踏足新大陆和真正让新大陆蓬勃发展起来是根本不同的两件事。于是，从 </a:t>
            </a:r>
            <a:r>
              <a:rPr lang="en-US" altLang="zh-CN" dirty="0"/>
              <a:t>20 </a:t>
            </a:r>
            <a:r>
              <a:rPr lang="zh-CN" altLang="en-US" dirty="0"/>
              <a:t>世纪 </a:t>
            </a:r>
            <a:r>
              <a:rPr lang="en-US" altLang="zh-CN" dirty="0"/>
              <a:t>60 </a:t>
            </a:r>
            <a:r>
              <a:rPr lang="zh-CN" altLang="en-US" dirty="0"/>
              <a:t>年代末开始，无论是专业研究者还是普通公众，大家对人工智能的热情迅速消退。</a:t>
            </a:r>
          </a:p>
          <a:p>
            <a:r>
              <a:rPr lang="en-US" altLang="zh-CN" dirty="0"/>
              <a:t>20 </a:t>
            </a:r>
            <a:r>
              <a:rPr lang="zh-CN" altLang="en-US" dirty="0"/>
              <a:t>世纪 </a:t>
            </a:r>
            <a:r>
              <a:rPr lang="en-US" altLang="zh-CN" dirty="0"/>
              <a:t>80 </a:t>
            </a:r>
            <a:r>
              <a:rPr lang="zh-CN" altLang="en-US" dirty="0"/>
              <a:t>年代到 </a:t>
            </a:r>
            <a:r>
              <a:rPr lang="en-US" altLang="zh-CN" dirty="0"/>
              <a:t>90 </a:t>
            </a:r>
            <a:r>
              <a:rPr lang="zh-CN" altLang="en-US" dirty="0"/>
              <a:t>年代，也就是我在卡内基</a:t>
            </a:r>
            <a:r>
              <a:rPr lang="en-US" altLang="zh-CN" dirty="0"/>
              <a:t>-</a:t>
            </a:r>
            <a:r>
              <a:rPr lang="zh-CN" altLang="en-US" dirty="0"/>
              <a:t>梅隆大学发明非特定人连续语音识别技术并将其用于苹果计算机系统的时代</a:t>
            </a:r>
            <a:r>
              <a:rPr lang="en-US" altLang="zh-CN" dirty="0"/>
              <a:t>——</a:t>
            </a:r>
            <a:r>
              <a:rPr lang="zh-CN" altLang="en-US" dirty="0"/>
              <a:t>那的确是人工智能研究者和产品开发者的一个黄金时代。传统的基于符号主义学派的技术被我和其他同时代研究者抛弃在一边，基于统计模型的技术悄然兴起，并在语音识别、机器翻译等领域取得了不俗的进展，人工神经网络也在模式识别等应用领域开始有所建树，再加上 </a:t>
            </a:r>
            <a:r>
              <a:rPr lang="en-US" altLang="zh-CN" dirty="0"/>
              <a:t>1997 </a:t>
            </a:r>
            <a:r>
              <a:rPr lang="zh-CN" altLang="en-US" dirty="0"/>
              <a:t>年深蓝计算机战胜人类棋王卡斯帕罗夫，普通人的积极性一度高涨起来。</a:t>
            </a:r>
          </a:p>
          <a:p>
            <a:r>
              <a:rPr lang="zh-CN" altLang="en-US" dirty="0"/>
              <a:t>但是，那个时代的技术进步还不够好，不足以超过人类对智能机器的心理预期。拿语音识别来说，统计模型虽然让语音识别技术前进了一大步，但还没有好到可以让普通人接受的程度，测试环境稍稍变化就会造成识别效果大幅下降。那时，我在苹果公司开发的语音识别应用就更多被用于演示和宣传，实用价值十分有限。从整体上看，那一拨人工智能热潮仍然笼罩着浓厚的学术研究和科学实验色彩，虽然激发了大众的热情，但更像是跌入谷底前的泡沫期，远没有达到与商业模式、大众需求接轨并稳步发展的地步。</a:t>
            </a:r>
          </a:p>
          <a:p>
            <a:r>
              <a:rPr lang="en-US" altLang="zh-CN" dirty="0"/>
              <a:t>2010 </a:t>
            </a:r>
            <a:r>
              <a:rPr lang="zh-CN" altLang="en-US" dirty="0"/>
              <a:t>年前后，准确地说，是从 </a:t>
            </a:r>
            <a:r>
              <a:rPr lang="en-US" altLang="zh-CN" dirty="0"/>
              <a:t>2006 </a:t>
            </a:r>
            <a:r>
              <a:rPr lang="zh-CN" altLang="en-US" dirty="0"/>
              <a:t>年开始，随着深度学习技术的成熟，加上计算机运算速度的大幅增长，当然，还有互联网时代积累起来的海量数据财富，人工智能开始了一段与以往大为不同的复兴之路。</a:t>
            </a:r>
          </a:p>
          <a:p>
            <a:r>
              <a:rPr lang="zh-CN" altLang="en-US" dirty="0"/>
              <a:t>例如， </a:t>
            </a:r>
            <a:r>
              <a:rPr lang="en-US" altLang="zh-CN" dirty="0"/>
              <a:t>2012 </a:t>
            </a:r>
            <a:r>
              <a:rPr lang="zh-CN" altLang="en-US" dirty="0"/>
              <a:t>年到 </a:t>
            </a:r>
            <a:r>
              <a:rPr lang="en-US" altLang="zh-CN" dirty="0"/>
              <a:t>2015 </a:t>
            </a:r>
            <a:r>
              <a:rPr lang="zh-CN" altLang="en-US" dirty="0"/>
              <a:t>年，在代表计算机智能图像识别最前沿发展水平的 </a:t>
            </a:r>
            <a:r>
              <a:rPr lang="en-US" altLang="zh-CN" dirty="0"/>
              <a:t>ImageNet </a:t>
            </a:r>
            <a:r>
              <a:rPr lang="zh-CN" altLang="en-US" dirty="0"/>
              <a:t>竞赛（</a:t>
            </a:r>
            <a:r>
              <a:rPr lang="en-US" altLang="zh-CN" dirty="0"/>
              <a:t>ILSVRC</a:t>
            </a:r>
            <a:r>
              <a:rPr lang="zh-CN" altLang="en-US" dirty="0"/>
              <a:t>）中，参赛的人工智能算法在识别准确率上突飞猛进。 </a:t>
            </a:r>
            <a:r>
              <a:rPr lang="en-US" altLang="zh-CN" dirty="0"/>
              <a:t>2014 </a:t>
            </a:r>
            <a:r>
              <a:rPr lang="zh-CN" altLang="en-US" dirty="0"/>
              <a:t>年，在识别图片中的人、动物、车辆或其他常见对象时，基于深度学习的计算机程序超过了普通人类的肉眼识别准确率。</a:t>
            </a:r>
          </a:p>
          <a:p>
            <a:r>
              <a:rPr lang="en-US" altLang="zh-CN" dirty="0"/>
              <a:t>ImageNet</a:t>
            </a:r>
            <a:r>
              <a:rPr lang="zh-CN" altLang="en-US" dirty="0"/>
              <a:t>图像分类比赛历年来识别错误率的变化趋势 </a:t>
            </a:r>
          </a:p>
          <a:p>
            <a:r>
              <a:rPr lang="zh-CN" altLang="en-US" dirty="0"/>
              <a:t>人们在 </a:t>
            </a:r>
            <a:r>
              <a:rPr lang="en-US" altLang="zh-CN" dirty="0"/>
              <a:t>ImageNet </a:t>
            </a:r>
            <a:r>
              <a:rPr lang="zh-CN" altLang="en-US" dirty="0"/>
              <a:t>竞赛（</a:t>
            </a:r>
            <a:r>
              <a:rPr lang="en-US" altLang="zh-CN" dirty="0"/>
              <a:t>ILSVRC</a:t>
            </a:r>
            <a:r>
              <a:rPr lang="zh-CN" altLang="en-US" dirty="0"/>
              <a:t>）中取得的非凡成就是人工智能发展史上一个了不起的里程碑，也是当今这一拨人工智能热潮由萌芽到兴起的关键节点。随着机器视觉领域的突破，深度学习迅速开始在语音识别、数据挖掘、自然语言处理等不同领域攻城略地，甚至开始将以前被人们视为科幻的自动驾驶技术带入现实。此外，基于深度学习的科研成果还被推向了各个主流商业应用领域，如银行、保险、交通运输、医疗、教育、市场营销等，第一次实现了人工智能技术与产业链条的有机结合。</a:t>
            </a:r>
          </a:p>
          <a:p>
            <a:r>
              <a:rPr lang="zh-CN" altLang="en-US" b="1" dirty="0"/>
              <a:t>今天的人工智能是“有用”的人工智能</a:t>
            </a:r>
            <a:endParaRPr lang="zh-CN" altLang="en-US" dirty="0"/>
          </a:p>
          <a:p>
            <a:r>
              <a:rPr lang="zh-CN" altLang="en-US" dirty="0"/>
              <a:t>我觉得，和前两次 </a:t>
            </a:r>
            <a:r>
              <a:rPr lang="en-US" altLang="zh-CN" dirty="0"/>
              <a:t>AI </a:t>
            </a:r>
            <a:r>
              <a:rPr lang="zh-CN" altLang="en-US" dirty="0"/>
              <a:t>热潮相比，这一次人工智能复兴的最大特点，就是</a:t>
            </a:r>
            <a:r>
              <a:rPr lang="en-US" altLang="zh-CN" dirty="0"/>
              <a:t>AI</a:t>
            </a:r>
            <a:r>
              <a:rPr lang="zh-CN" altLang="en-US" dirty="0"/>
              <a:t>在多个相关领域表现出可以被普通人认可的性能或效率，并因此被成熟的商业模式接受，开始在产业界发挥出真正的价值。</a:t>
            </a:r>
          </a:p>
          <a:p>
            <a:r>
              <a:rPr lang="zh-CN" altLang="en-US" dirty="0"/>
              <a:t>还是拿图像识别来说，在人工智能发展早期，如果一个计算机程序宣称可以识别出图片中的人脸，但它的识别准确率只有五成左右，那普通人只会将这个程序看作一个玩具，绝不会认为它拥有智慧。随着技术进步，当人脸识别算法的识别准确率提高到 </a:t>
            </a:r>
            <a:r>
              <a:rPr lang="en-US" altLang="zh-CN" dirty="0"/>
              <a:t>80%</a:t>
            </a:r>
            <a:r>
              <a:rPr lang="zh-CN" altLang="en-US" dirty="0"/>
              <a:t>甚至接近 </a:t>
            </a:r>
            <a:r>
              <a:rPr lang="en-US" altLang="zh-CN" dirty="0"/>
              <a:t>90%</a:t>
            </a:r>
            <a:r>
              <a:rPr lang="zh-CN" altLang="en-US" dirty="0"/>
              <a:t>的时候，研究者们当然知道，取得这样的进步十分不易，但这一结果其实还是很难被普通人接受，因为每五个人脸就认错一个，这明显无法在实际生活中使用</a:t>
            </a:r>
            <a:r>
              <a:rPr lang="en-US" altLang="zh-CN" dirty="0"/>
              <a:t>——</a:t>
            </a:r>
            <a:r>
              <a:rPr lang="zh-CN" altLang="en-US" dirty="0"/>
              <a:t>人们也许会说这个程序挺聪明，但绝对不会认为这个程序已经聪明到可以替代人类的眼睛。只有计算机在人脸识别上的准确率非常接近甚至超过普通人的水平，安防系统才会用计算机来取代人类保安完成身份甄别工作。也就是说，对于人脸识别这个应用，接近或超过普通人的水平才是我们关心的“绝对阈值”。</a:t>
            </a:r>
          </a:p>
          <a:p>
            <a:r>
              <a:rPr lang="zh-CN" altLang="en-US" dirty="0"/>
              <a:t>所以，我们说“人工智能来了”，其实是说，人工智能或深度学习真的可以解决实际问题了。在机器视觉、语音识别、数据挖掘、自动驾驶等应用场景，人工智能接连突破了人们可以接受的心理阈值，并第一次在产业层面“落地”，发挥并创造出真正的价值。</a:t>
            </a:r>
          </a:p>
          <a:p>
            <a:r>
              <a:rPr lang="zh-CN" altLang="en-US" dirty="0"/>
              <a:t>人工智能之所以有今天的成就，深度学习技术居功至伟。谷歌最杰出的工程师杰夫</a:t>
            </a:r>
            <a:r>
              <a:rPr lang="en-US" altLang="zh-CN" dirty="0"/>
              <a:t>·</a:t>
            </a:r>
            <a:r>
              <a:rPr lang="zh-CN" altLang="en-US" dirty="0"/>
              <a:t>迪恩说：“我认为在过去 </a:t>
            </a:r>
            <a:r>
              <a:rPr lang="en-US" altLang="zh-CN" dirty="0"/>
              <a:t>5 </a:t>
            </a:r>
            <a:r>
              <a:rPr lang="zh-CN" altLang="en-US" dirty="0"/>
              <a:t>年，最重大的突破应该是对于深度学习的使用。这项技术目前已经成功地被应用到许许多多的场景中，从语音识别到图像识别，再到语言理解。而且有意思的是，目前我们还没有看到有什么是深度学习做不了的。希望在未来我们能看到更多更有影响力的技 术。”</a:t>
            </a:r>
          </a:p>
          <a:p>
            <a:r>
              <a:rPr lang="zh-CN" altLang="en-US" dirty="0"/>
              <a:t>电影</a:t>
            </a:r>
            <a:r>
              <a:rPr lang="en-US" altLang="zh-CN" dirty="0"/>
              <a:t>《</a:t>
            </a:r>
            <a:r>
              <a:rPr lang="zh-CN" altLang="en-US" dirty="0"/>
              <a:t>人工智能</a:t>
            </a:r>
            <a:r>
              <a:rPr lang="en-US" altLang="zh-CN" dirty="0"/>
              <a:t>》</a:t>
            </a:r>
            <a:r>
              <a:rPr lang="zh-CN" altLang="en-US" dirty="0"/>
              <a:t>海报，来自：豆瓣</a:t>
            </a:r>
          </a:p>
          <a:p>
            <a:r>
              <a:rPr lang="zh-CN" altLang="en-US" dirty="0"/>
              <a:t>所以，关于第三次人工智能热潮，我的看法是：  </a:t>
            </a:r>
            <a:br>
              <a:rPr lang="zh-CN" altLang="en-US" dirty="0"/>
            </a:br>
            <a:endParaRPr lang="zh-CN" altLang="en-US" dirty="0"/>
          </a:p>
          <a:p>
            <a:r>
              <a:rPr lang="zh-CN" altLang="en-US" dirty="0"/>
              <a:t>前两次人工智能热潮是学术研究主导的，而这次人工智能热潮是现实商业需求主导的。</a:t>
            </a:r>
          </a:p>
          <a:p>
            <a:r>
              <a:rPr lang="zh-CN" altLang="en-US" dirty="0"/>
              <a:t>前两次人工智能热潮多是市场宣传层面的，而这次人工智能热潮是商业模式层面的。</a:t>
            </a:r>
          </a:p>
          <a:p>
            <a:r>
              <a:rPr lang="zh-CN" altLang="en-US" dirty="0"/>
              <a:t>前两次人工智能热潮多是学术界在劝说、游说政府和投资人投钱，而这次人工智能热潮多是投资人主动向热点领域的学术项目和创业项目投钱。</a:t>
            </a:r>
          </a:p>
          <a:p>
            <a:r>
              <a:rPr lang="zh-CN" altLang="en-US" dirty="0"/>
              <a:t>前两次人工智能热潮更多是提出问题，而这次人工智能热潮更多是解决问题。</a:t>
            </a:r>
          </a:p>
          <a:p>
            <a:r>
              <a:rPr lang="zh-CN" altLang="en-US" dirty="0"/>
              <a:t>到底本次人工智能热潮是不是处于技术成熟度曲线的成熟上升期，到底能不能保持长期持续增长的势头，是不是会像此前的人工智能热潮那样，有跌入低谷的风险？我想，经过上面的分析，大家应该会有自己的判断。</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82</a:t>
            </a:fld>
            <a:endParaRPr lang="zh-CN" altLang="en-US"/>
          </a:p>
        </p:txBody>
      </p:sp>
    </p:spTree>
    <p:extLst>
      <p:ext uri="{BB962C8B-B14F-4D97-AF65-F5344CB8AC3E}">
        <p14:creationId xmlns:p14="http://schemas.microsoft.com/office/powerpoint/2010/main" val="3118301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无监督的深度学习</a:t>
            </a:r>
            <a:endParaRPr lang="zh-CN" altLang="en-US" dirty="0"/>
          </a:p>
          <a:p>
            <a:r>
              <a:rPr lang="zh-CN" altLang="en-US" dirty="0"/>
              <a:t>目前，深度学习在复杂特征空间上泛化能力依赖于带有标签信息的大规模数据样本，因此无监督的深度学习技术将是未来深度学习发展的重要方向。就如深度学习三巨头之一的</a:t>
            </a:r>
            <a:r>
              <a:rPr lang="en-US" altLang="zh-CN" dirty="0"/>
              <a:t>Yann </a:t>
            </a:r>
            <a:r>
              <a:rPr lang="en-US" altLang="zh-CN" dirty="0" err="1"/>
              <a:t>LeCun</a:t>
            </a:r>
            <a:r>
              <a:rPr lang="zh-CN" altLang="en-US" dirty="0"/>
              <a:t>的观点：</a:t>
            </a:r>
            <a:r>
              <a:rPr lang="en-US" altLang="zh-CN" dirty="0"/>
              <a:t>AI</a:t>
            </a:r>
            <a:r>
              <a:rPr lang="zh-CN" altLang="en-US" dirty="0"/>
              <a:t>最大的局限是没有人类的常识，而无监督学习是突破</a:t>
            </a:r>
            <a:r>
              <a:rPr lang="en-US" altLang="zh-CN" dirty="0"/>
              <a:t>AI</a:t>
            </a:r>
            <a:r>
              <a:rPr lang="zh-CN" altLang="en-US" dirty="0"/>
              <a:t>局限的关键。</a:t>
            </a:r>
          </a:p>
          <a:p>
            <a:r>
              <a:rPr lang="zh-CN" altLang="en-US" b="1" dirty="0"/>
              <a:t>迁移学习</a:t>
            </a:r>
            <a:endParaRPr lang="zh-CN" altLang="en-US" dirty="0"/>
          </a:p>
          <a:p>
            <a:r>
              <a:rPr lang="zh-CN" altLang="en-US" dirty="0"/>
              <a:t>所谓迁移学习，就是能让现有的模型算法稍加调整即可应用于一个新的领域或功能的机器学习技术。迁移学习的目标是用已有的知识来解决目标领域中仅有少量有标签样本数据，甚至没有数据的学习问题，让机器赋予人类举一反三的智慧。前百度首席科学家吴恩达认为，迁移学习将引领下一波人工智能技术商业化的浪潮。</a:t>
            </a:r>
          </a:p>
          <a:p>
            <a:r>
              <a:rPr lang="zh-CN" altLang="en-US" b="1" dirty="0"/>
              <a:t>深度强化学习</a:t>
            </a:r>
            <a:endParaRPr lang="zh-CN" altLang="en-US" dirty="0"/>
          </a:p>
          <a:p>
            <a:r>
              <a:rPr lang="zh-CN" altLang="en-US" dirty="0"/>
              <a:t>人工智能领域，感知、规划、推理、决策的能力是衡量智能的指标，深度学习使得</a:t>
            </a:r>
            <a:r>
              <a:rPr lang="en-US" altLang="zh-CN" dirty="0"/>
              <a:t>AI</a:t>
            </a:r>
            <a:r>
              <a:rPr lang="zh-CN" altLang="en-US" dirty="0"/>
              <a:t>的感知能力（视觉、听觉等）得到了巨大的提升，但通过与环境交互，并作出最优的决策是目前深度学习所不能解决的问题。强化学习则可不断与环境交互，以试错的学习方式获得最优决策。因此，将深度学习与强化学习有机融合的“深度强化学习”可以让智能体既具有感知能力，又具有理性行动能力。该技术是</a:t>
            </a:r>
            <a:r>
              <a:rPr lang="en-US" altLang="zh-CN" dirty="0"/>
              <a:t>DeepMind</a:t>
            </a:r>
            <a:r>
              <a:rPr lang="zh-CN" altLang="en-US" dirty="0"/>
              <a:t>公司近年来重点研究和应用的核心技术。</a:t>
            </a:r>
          </a:p>
          <a:p>
            <a:r>
              <a:rPr lang="zh-CN" altLang="en-US" b="1" dirty="0"/>
              <a:t>贝叶斯深度学习</a:t>
            </a:r>
            <a:endParaRPr lang="zh-CN" altLang="en-US" dirty="0"/>
          </a:p>
          <a:p>
            <a:r>
              <a:rPr lang="zh-CN" altLang="en-US" dirty="0"/>
              <a:t>贝叶斯学习指的是具有在小样本数据上学习与推理的能力。因此，将深度学习与贝叶斯学习结合起来的“贝叶斯深度学习”可以使智能体既具有小样本学习和推理能力，又有深度学习非常强大的拟合能力，即让智能体既有感知能力又具备推理能力。</a:t>
            </a:r>
          </a:p>
          <a:p>
            <a:r>
              <a:rPr lang="zh-CN" altLang="en-US" b="1" dirty="0">
                <a:effectLst/>
              </a:rPr>
              <a:t>若能将深度学习、贝叶斯学习和强化学习有机融合，让</a:t>
            </a:r>
            <a:r>
              <a:rPr lang="en-US" altLang="zh-CN" b="1" dirty="0">
                <a:effectLst/>
              </a:rPr>
              <a:t>AI</a:t>
            </a:r>
            <a:r>
              <a:rPr lang="zh-CN" altLang="en-US" b="1" dirty="0">
                <a:effectLst/>
              </a:rPr>
              <a:t>具备感知、推理、决策和理性行动能力，将是实现强人工智能的可能途径。</a:t>
            </a:r>
            <a:endParaRPr lang="en-US" altLang="zh-CN" b="1" dirty="0">
              <a:effectLst/>
            </a:endParaRPr>
          </a:p>
          <a:p>
            <a:r>
              <a:rPr lang="zh-CN" altLang="en-US" b="1" dirty="0">
                <a:effectLst/>
              </a:rPr>
              <a:t>此外，人工智能的某些应用还需要解决其安全性、鲁棒性（</a:t>
            </a:r>
            <a:r>
              <a:rPr lang="en-US" altLang="zh-CN" b="1" dirty="0">
                <a:effectLst/>
              </a:rPr>
              <a:t>robust</a:t>
            </a:r>
            <a:r>
              <a:rPr lang="zh-CN" altLang="en-US" b="1" dirty="0">
                <a:effectLst/>
              </a:rPr>
              <a:t>）和人机交互问题，比如自动驾驶</a:t>
            </a:r>
            <a:r>
              <a:rPr lang="en-US" altLang="zh-CN" b="1" dirty="0">
                <a:effectLst/>
              </a:rPr>
              <a:t>AI</a:t>
            </a:r>
            <a:r>
              <a:rPr lang="zh-CN" altLang="en-US" b="1" dirty="0">
                <a:effectLst/>
              </a:rPr>
              <a:t>、自动手术</a:t>
            </a:r>
            <a:r>
              <a:rPr lang="en-US" altLang="zh-CN" b="1" dirty="0">
                <a:effectLst/>
              </a:rPr>
              <a:t>AI</a:t>
            </a:r>
            <a:r>
              <a:rPr lang="zh-CN" altLang="en-US" b="1" dirty="0">
                <a:effectLst/>
              </a:rPr>
              <a:t>、基于</a:t>
            </a:r>
            <a:r>
              <a:rPr lang="en-US" altLang="zh-CN" b="1" dirty="0">
                <a:effectLst/>
              </a:rPr>
              <a:t>AI</a:t>
            </a:r>
            <a:r>
              <a:rPr lang="zh-CN" altLang="en-US" b="1" dirty="0">
                <a:effectLst/>
              </a:rPr>
              <a:t>的对冲基金等场景。</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83</a:t>
            </a:fld>
            <a:endParaRPr lang="zh-CN" altLang="en-US"/>
          </a:p>
        </p:txBody>
      </p:sp>
    </p:spTree>
    <p:extLst>
      <p:ext uri="{BB962C8B-B14F-4D97-AF65-F5344CB8AC3E}">
        <p14:creationId xmlns:p14="http://schemas.microsoft.com/office/powerpoint/2010/main" val="416209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84</a:t>
            </a:fld>
            <a:endParaRPr lang="zh-CN" altLang="en-US"/>
          </a:p>
        </p:txBody>
      </p:sp>
    </p:spTree>
    <p:extLst>
      <p:ext uri="{BB962C8B-B14F-4D97-AF65-F5344CB8AC3E}">
        <p14:creationId xmlns:p14="http://schemas.microsoft.com/office/powerpoint/2010/main" val="1206410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人工智能作为一个专业名词是在 </a:t>
            </a:r>
            <a:r>
              <a:rPr lang="en-US" altLang="zh-CN" dirty="0"/>
              <a:t>1956 </a:t>
            </a:r>
            <a:r>
              <a:rPr lang="zh-CN" altLang="en-US" dirty="0"/>
              <a:t>年首次出现的。</a:t>
            </a:r>
            <a:endParaRPr lang="en-US" altLang="zh-CN" dirty="0"/>
          </a:p>
          <a:p>
            <a:r>
              <a:rPr lang="zh-CN" altLang="en-US" dirty="0"/>
              <a:t>人类对人造机械智能的想象与思考渊远流长。</a:t>
            </a:r>
            <a:endParaRPr lang="en-US" altLang="zh-CN" dirty="0"/>
          </a:p>
          <a:p>
            <a:r>
              <a:rPr lang="zh-CN" altLang="en-US" dirty="0"/>
              <a:t>最早的被称作机器人的东西居然是 </a:t>
            </a:r>
            <a:r>
              <a:rPr lang="en-US" altLang="zh-CN" dirty="0"/>
              <a:t>1499 </a:t>
            </a:r>
            <a:r>
              <a:rPr lang="zh-CN" altLang="en-US" dirty="0"/>
              <a:t>年由画家达芬奇设计的自动狮子，中国古代也有鲁班的飞鸟三日不坠、诸葛亮的木牛流马的记载。</a:t>
            </a:r>
            <a:endParaRPr lang="en-US" altLang="zh-CN" dirty="0"/>
          </a:p>
          <a:p>
            <a:r>
              <a:rPr lang="zh-CN" altLang="en-US" dirty="0"/>
              <a:t>人类对人工智能和机器人的幻想和探索一直持续到了 </a:t>
            </a:r>
            <a:r>
              <a:rPr lang="en-US" altLang="zh-CN" dirty="0"/>
              <a:t>20 </a:t>
            </a:r>
            <a:r>
              <a:rPr lang="zh-CN" altLang="en-US" dirty="0"/>
              <a:t>世纪 </a:t>
            </a:r>
            <a:r>
              <a:rPr lang="en-US" altLang="zh-CN" dirty="0"/>
              <a:t>40 </a:t>
            </a:r>
            <a:r>
              <a:rPr lang="zh-CN" altLang="en-US" dirty="0"/>
              <a:t>年代。</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8</a:t>
            </a:fld>
            <a:endParaRPr lang="zh-CN" altLang="en-US"/>
          </a:p>
        </p:txBody>
      </p:sp>
    </p:spTree>
    <p:extLst>
      <p:ext uri="{BB962C8B-B14F-4D97-AF65-F5344CB8AC3E}">
        <p14:creationId xmlns:p14="http://schemas.microsoft.com/office/powerpoint/2010/main" val="1306468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我们的生活中已经充满了弱人工智能，只是我们大部分人没有意识到：从手机上的计算器到无人驾驶汽车，从地图软件导航到垃圾邮件（短信）过滤，从谷歌翻译到社交</a:t>
            </a:r>
            <a:r>
              <a:rPr lang="en-US" altLang="zh-CN" dirty="0">
                <a:ea typeface="新細明體" pitchFamily="18" charset="-120"/>
              </a:rPr>
              <a:t>/</a:t>
            </a:r>
            <a:r>
              <a:rPr lang="zh-CN" altLang="en-US" dirty="0"/>
              <a:t>购物网站的好友</a:t>
            </a:r>
            <a:r>
              <a:rPr lang="en-US" altLang="zh-CN" dirty="0">
                <a:ea typeface="新細明體" pitchFamily="18" charset="-120"/>
              </a:rPr>
              <a:t>/</a:t>
            </a:r>
            <a:r>
              <a:rPr lang="zh-CN" altLang="en-US" dirty="0"/>
              <a:t>商品推荐，都是人工智能在特定领域的应用。</a:t>
            </a:r>
            <a:endParaRPr lang="en-US" altLang="zh-CN" dirty="0"/>
          </a:p>
          <a:p>
            <a:pPr eaLnBrk="1" hangingPunct="1">
              <a:spcBef>
                <a:spcPct val="0"/>
              </a:spcBef>
            </a:pPr>
            <a:r>
              <a:rPr lang="zh-CN" altLang="en-US" dirty="0"/>
              <a:t>弱人工智能是擅长于单个方面的人工智能。比如有能战胜象棋世界冠军的人工智能，但是它只会下象棋，你要问它怎样更好地在硬盘上储存数据，它就不知道怎么回答你了。</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86</a:t>
            </a:fld>
            <a:endParaRPr lang="zh-CN" altLang="en-US"/>
          </a:p>
        </p:txBody>
      </p:sp>
    </p:spTree>
    <p:extLst>
      <p:ext uri="{BB962C8B-B14F-4D97-AF65-F5344CB8AC3E}">
        <p14:creationId xmlns:p14="http://schemas.microsoft.com/office/powerpoint/2010/main" val="2428070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强人工智能 </a:t>
            </a:r>
            <a:r>
              <a:rPr lang="en-US" altLang="zh-CN" dirty="0"/>
              <a:t>( Artificial General Intelligence , AGI)</a:t>
            </a: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87</a:t>
            </a:fld>
            <a:endParaRPr lang="zh-CN" altLang="en-US"/>
          </a:p>
        </p:txBody>
      </p:sp>
    </p:spTree>
    <p:extLst>
      <p:ext uri="{BB962C8B-B14F-4D97-AF65-F5344CB8AC3E}">
        <p14:creationId xmlns:p14="http://schemas.microsoft.com/office/powerpoint/2010/main" val="4266576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b="1" dirty="0">
                <a:solidFill>
                  <a:srgbClr val="485766"/>
                </a:solidFill>
                <a:latin typeface="微软雅黑" panose="020B0503020204020204" pitchFamily="34" charset="-122"/>
                <a:ea typeface="微软雅黑" panose="020B0503020204020204" pitchFamily="34" charset="-122"/>
              </a:rPr>
              <a:t>超人工智能可以用纳米技术直接搭建出肉来，而这些搭建出来的肉和真肉在分子结构上会是完全相同的</a:t>
            </a:r>
            <a:r>
              <a:rPr lang="en-US" altLang="en-US" b="1" dirty="0">
                <a:solidFill>
                  <a:srgbClr val="485766"/>
                </a:solidFill>
                <a:latin typeface="微软雅黑" panose="020B0503020204020204" pitchFamily="34" charset="-122"/>
                <a:ea typeface="微软雅黑" panose="020B0503020204020204" pitchFamily="34" charset="-122"/>
              </a:rPr>
              <a:t>——</a:t>
            </a:r>
            <a:r>
              <a:rPr lang="zh-CN" altLang="en-US" b="1" dirty="0">
                <a:solidFill>
                  <a:srgbClr val="485766"/>
                </a:solidFill>
                <a:latin typeface="微软雅黑" panose="020B0503020204020204" pitchFamily="34" charset="-122"/>
                <a:ea typeface="微软雅黑" panose="020B0503020204020204" pitchFamily="34" charset="-122"/>
              </a:rPr>
              <a:t>换句话说，就是真肉。</a:t>
            </a:r>
            <a:endParaRPr lang="en-US" altLang="zh-CN" b="1" dirty="0">
              <a:solidFill>
                <a:srgbClr val="485766"/>
              </a:solidFill>
              <a:latin typeface="微软雅黑" panose="020B0503020204020204" pitchFamily="34" charset="-122"/>
              <a:ea typeface="微软雅黑" panose="020B0503020204020204" pitchFamily="34" charset="-122"/>
            </a:endParaRPr>
          </a:p>
          <a:p>
            <a:pPr eaLnBrk="1" hangingPunct="1">
              <a:spcBef>
                <a:spcPct val="0"/>
              </a:spcBef>
            </a:pPr>
            <a:r>
              <a:rPr lang="zh-CN" altLang="en-US" dirty="0"/>
              <a:t>费曼曾经写道：</a:t>
            </a:r>
          </a:p>
          <a:p>
            <a:pPr eaLnBrk="1" hangingPunct="1">
              <a:spcBef>
                <a:spcPct val="0"/>
              </a:spcBef>
            </a:pPr>
            <a:r>
              <a:rPr lang="en-US" altLang="zh-CN" dirty="0">
                <a:ea typeface="新細明體" pitchFamily="18" charset="-120"/>
              </a:rPr>
              <a:t>“</a:t>
            </a:r>
            <a:r>
              <a:rPr lang="zh-CN" altLang="en-US" dirty="0"/>
              <a:t>在所有的生物科学中，没有任何证据说明死亡是必需的。如果你说你想造永动机，那我们对于物理学的研究已经让我们有足够的理论来说明这是不可能的。但是在生物领域我们还没发现任何证据证明死亡是不可避免的。也就是说死亡不一定是不可避免的，生物学家早晚会发现造成我们死亡的原因是什么，而死亡这个糟糕的</a:t>
            </a:r>
            <a:r>
              <a:rPr lang="en-US" altLang="zh-CN" dirty="0">
                <a:ea typeface="新細明體" pitchFamily="18" charset="-120"/>
              </a:rPr>
              <a:t>‘</a:t>
            </a:r>
            <a:r>
              <a:rPr lang="zh-CN" altLang="en-US" dirty="0"/>
              <a:t>病</a:t>
            </a:r>
            <a:r>
              <a:rPr lang="en-US" altLang="zh-CN" dirty="0">
                <a:ea typeface="新細明體" pitchFamily="18" charset="-120"/>
              </a:rPr>
              <a:t>’</a:t>
            </a:r>
            <a:r>
              <a:rPr lang="zh-CN" altLang="en-US" dirty="0"/>
              <a:t>就会被治好，而人类的身体也将不再只是个暂时的容器。</a:t>
            </a:r>
            <a:r>
              <a:rPr lang="en-US" altLang="zh-CN" dirty="0">
                <a:ea typeface="新細明體" pitchFamily="18" charset="-120"/>
              </a:rPr>
              <a:t>”</a:t>
            </a:r>
          </a:p>
          <a:p>
            <a:pPr eaLnBrk="1" hangingPunct="1">
              <a:spcBef>
                <a:spcPct val="0"/>
              </a:spcBef>
            </a:pPr>
            <a:r>
              <a:rPr lang="zh-CN" altLang="en-US" dirty="0"/>
              <a:t>一些我们觉得困难的事情</a:t>
            </a:r>
            <a:r>
              <a:rPr lang="en-US" altLang="zh-CN" dirty="0">
                <a:ea typeface="新細明體" pitchFamily="18" charset="-120"/>
              </a:rPr>
              <a:t>——</a:t>
            </a:r>
            <a:r>
              <a:rPr lang="zh-CN" altLang="en-US" dirty="0"/>
              <a:t>微积分、金融市场策略、翻译等，对于电脑来说都太简单了</a:t>
            </a:r>
          </a:p>
          <a:p>
            <a:pPr eaLnBrk="1" hangingPunct="1">
              <a:spcBef>
                <a:spcPct val="0"/>
              </a:spcBef>
            </a:pPr>
            <a:r>
              <a:rPr lang="zh-CN" altLang="en-US" dirty="0"/>
              <a:t>我们觉得容易的事情</a:t>
            </a:r>
            <a:r>
              <a:rPr lang="en-US" altLang="zh-CN" dirty="0">
                <a:ea typeface="新細明體" pitchFamily="18" charset="-120"/>
              </a:rPr>
              <a:t>——</a:t>
            </a:r>
            <a:r>
              <a:rPr lang="zh-CN" altLang="en-US" dirty="0"/>
              <a:t>视觉、动态、移动、直觉</a:t>
            </a:r>
            <a:r>
              <a:rPr lang="en-US" altLang="zh-CN" dirty="0">
                <a:ea typeface="新細明體" pitchFamily="18" charset="-120"/>
              </a:rPr>
              <a:t>——</a:t>
            </a:r>
            <a:r>
              <a:rPr lang="zh-CN" altLang="en-US" dirty="0"/>
              <a:t>对电脑来说太</a:t>
            </a:r>
            <a:r>
              <a:rPr lang="en-US" altLang="zh-CN" dirty="0">
                <a:ea typeface="新細明體" pitchFamily="18" charset="-120"/>
              </a:rPr>
              <a:t>TM</a:t>
            </a:r>
            <a:r>
              <a:rPr lang="zh-CN" altLang="en-US" dirty="0"/>
              <a:t>的难了。</a:t>
            </a:r>
          </a:p>
          <a:p>
            <a:pPr eaLnBrk="1" hangingPunct="1">
              <a:spcBef>
                <a:spcPct val="0"/>
              </a:spcBef>
            </a:pPr>
            <a:r>
              <a:rPr lang="zh-CN" altLang="en-US" dirty="0"/>
              <a:t>用计算机科学家</a:t>
            </a:r>
            <a:r>
              <a:rPr lang="en-US" altLang="zh-CN" dirty="0">
                <a:ea typeface="新細明體" pitchFamily="18" charset="-120"/>
              </a:rPr>
              <a:t>Donald Knuth</a:t>
            </a:r>
            <a:r>
              <a:rPr lang="zh-CN" altLang="en-US" dirty="0"/>
              <a:t>的说法，</a:t>
            </a:r>
            <a:r>
              <a:rPr lang="en-US" altLang="zh-CN" dirty="0">
                <a:ea typeface="新細明體" pitchFamily="18" charset="-120"/>
              </a:rPr>
              <a:t>“</a:t>
            </a:r>
            <a:r>
              <a:rPr lang="zh-CN" altLang="en-US" dirty="0"/>
              <a:t>人工智能已经在几乎所有需要思考的领域超过了人类，但是在那些人类和其它动物不需要思考就能完成的事情上，还差得很远。</a:t>
            </a:r>
            <a:r>
              <a:rPr lang="en-US" altLang="zh-CN" dirty="0">
                <a:ea typeface="新細明體" pitchFamily="18" charset="-120"/>
              </a:rPr>
              <a:t>”</a:t>
            </a:r>
            <a:endParaRPr lang="zh-CN" altLang="en-US" dirty="0"/>
          </a:p>
          <a:p>
            <a:pPr eaLnBrk="1" hangingPunct="1"/>
            <a:r>
              <a:rPr lang="zh-CN" altLang="en-US" sz="1200" dirty="0">
                <a:latin typeface="微软雅黑" panose="020B0503020204020204" pitchFamily="34" charset="-122"/>
                <a:ea typeface="微软雅黑" panose="020B0503020204020204" pitchFamily="34" charset="-122"/>
              </a:rPr>
              <a:t>造一个能在瞬间算出十位数乘法的计算机</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非常简单</a:t>
            </a:r>
          </a:p>
          <a:p>
            <a:pPr eaLnBrk="1" hangingPunct="1"/>
            <a:r>
              <a:rPr lang="zh-CN" altLang="en-US" sz="1200" dirty="0">
                <a:latin typeface="微软雅黑" panose="020B0503020204020204" pitchFamily="34" charset="-122"/>
                <a:ea typeface="微软雅黑" panose="020B0503020204020204" pitchFamily="34" charset="-122"/>
              </a:rPr>
              <a:t>造一个能分辨出一个动物是猫还是狗的计算机</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极端困难</a:t>
            </a:r>
          </a:p>
          <a:p>
            <a:pPr eaLnBrk="1" hangingPunct="1"/>
            <a:r>
              <a:rPr lang="zh-CN" altLang="en-US" sz="1200" dirty="0">
                <a:latin typeface="微软雅黑" panose="020B0503020204020204" pitchFamily="34" charset="-122"/>
                <a:ea typeface="微软雅黑" panose="020B0503020204020204" pitchFamily="34" charset="-122"/>
              </a:rPr>
              <a:t>造一个能战胜世界象棋冠军的电脑</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早就成功了</a:t>
            </a:r>
          </a:p>
          <a:p>
            <a:pPr eaLnBrk="1" hangingPunct="1"/>
            <a:r>
              <a:rPr lang="zh-CN" altLang="en-US" sz="1200" dirty="0">
                <a:latin typeface="微软雅黑" panose="020B0503020204020204" pitchFamily="34" charset="-122"/>
                <a:ea typeface="微软雅黑" panose="020B0503020204020204" pitchFamily="34" charset="-122"/>
              </a:rPr>
              <a:t>造一个能够读懂六岁小朋友的图片书中的文字，并且了解那些词汇意思的电脑</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谷歌花了</a:t>
            </a:r>
            <a:r>
              <a:rPr lang="zh-CN" altLang="en-US" sz="1200" b="1" dirty="0">
                <a:solidFill>
                  <a:schemeClr val="tx2"/>
                </a:solidFill>
                <a:latin typeface="微软雅黑" panose="020B0503020204020204" pitchFamily="34" charset="-122"/>
                <a:ea typeface="微软雅黑" panose="020B0503020204020204" pitchFamily="34" charset="-122"/>
              </a:rPr>
              <a:t>几十亿美元</a:t>
            </a:r>
            <a:r>
              <a:rPr lang="zh-CN" altLang="en-US" sz="1200" dirty="0">
                <a:latin typeface="微软雅黑" panose="020B0503020204020204" pitchFamily="34" charset="-122"/>
                <a:ea typeface="微软雅黑" panose="020B0503020204020204" pitchFamily="34" charset="-122"/>
              </a:rPr>
              <a:t>在做，还没做出来</a:t>
            </a:r>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88</a:t>
            </a:fld>
            <a:endParaRPr lang="zh-CN" altLang="en-US"/>
          </a:p>
        </p:txBody>
      </p:sp>
    </p:spTree>
    <p:extLst>
      <p:ext uri="{BB962C8B-B14F-4D97-AF65-F5344CB8AC3E}">
        <p14:creationId xmlns:p14="http://schemas.microsoft.com/office/powerpoint/2010/main" val="29173793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牛津哲学家，知名人工智能思想家</a:t>
            </a:r>
            <a:r>
              <a:rPr lang="en-US" altLang="zh-CN">
                <a:ea typeface="新細明體" pitchFamily="18" charset="-120"/>
              </a:rPr>
              <a:t>Nick Bostrom</a:t>
            </a:r>
            <a:r>
              <a:rPr lang="zh-CN" altLang="en-US"/>
              <a:t>把超级智能定义为</a:t>
            </a:r>
            <a:r>
              <a:rPr lang="en-US" altLang="zh-CN">
                <a:ea typeface="新細明體" pitchFamily="18" charset="-120"/>
              </a:rPr>
              <a:t>“</a:t>
            </a:r>
            <a:r>
              <a:rPr lang="zh-CN" altLang="en-US"/>
              <a:t>在几乎所有领域都比最聪明的人类大脑都聪明很多，包括科学创新、通识和社交技能。</a:t>
            </a:r>
            <a:r>
              <a:rPr lang="en-US" altLang="zh-CN">
                <a:ea typeface="新細明體" pitchFamily="18" charset="-120"/>
              </a:rPr>
              <a:t>”</a:t>
            </a:r>
            <a:r>
              <a:rPr lang="zh-CN" altLang="en-US"/>
              <a:t>超人工智能可以是各方面都比人类强一点，也可以是各方面都比人类强万亿倍的。</a:t>
            </a:r>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itchFamily="18" charset="-120"/>
              </a:defRPr>
            </a:lvl1pPr>
            <a:lvl2pPr marL="742950" indent="-285750">
              <a:spcBef>
                <a:spcPct val="30000"/>
              </a:spcBef>
              <a:defRPr sz="1200">
                <a:solidFill>
                  <a:schemeClr val="tx1"/>
                </a:solidFill>
                <a:latin typeface="Calibri" panose="020F0502020204030204" pitchFamily="34" charset="0"/>
                <a:ea typeface="新細明體" pitchFamily="18" charset="-120"/>
              </a:defRPr>
            </a:lvl2pPr>
            <a:lvl3pPr marL="1143000" indent="-228600">
              <a:spcBef>
                <a:spcPct val="30000"/>
              </a:spcBef>
              <a:defRPr sz="1200">
                <a:solidFill>
                  <a:schemeClr val="tx1"/>
                </a:solidFill>
                <a:latin typeface="Calibri" panose="020F0502020204030204" pitchFamily="34" charset="0"/>
                <a:ea typeface="新細明體" pitchFamily="18" charset="-120"/>
              </a:defRPr>
            </a:lvl3pPr>
            <a:lvl4pPr marL="1600200" indent="-228600">
              <a:spcBef>
                <a:spcPct val="30000"/>
              </a:spcBef>
              <a:defRPr sz="1200">
                <a:solidFill>
                  <a:schemeClr val="tx1"/>
                </a:solidFill>
                <a:latin typeface="Calibri" panose="020F0502020204030204" pitchFamily="34" charset="0"/>
                <a:ea typeface="新細明體" pitchFamily="18" charset="-120"/>
              </a:defRPr>
            </a:lvl4pPr>
            <a:lvl5pPr marL="2057400" indent="-228600">
              <a:spcBef>
                <a:spcPct val="30000"/>
              </a:spcBef>
              <a:defRPr sz="1200">
                <a:solidFill>
                  <a:schemeClr val="tx1"/>
                </a:solidFill>
                <a:latin typeface="Calibri" panose="020F0502020204030204" pitchFamily="34" charset="0"/>
                <a:ea typeface="新細明體"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9pPr>
          </a:lstStyle>
          <a:p>
            <a:pPr>
              <a:spcBef>
                <a:spcPct val="0"/>
              </a:spcBef>
            </a:pPr>
            <a:fld id="{269ABEF8-71E1-4B4D-96CB-16B530D1132D}" type="slidenum">
              <a:rPr lang="zh-HK" altLang="en-US" smtClean="0"/>
              <a:pPr>
                <a:spcBef>
                  <a:spcPct val="0"/>
                </a:spcBef>
              </a:pPr>
              <a:t>90</a:t>
            </a:fld>
            <a:endParaRPr lang="en-US" altLang="zh-HK"/>
          </a:p>
        </p:txBody>
      </p:sp>
    </p:spTree>
    <p:extLst>
      <p:ext uri="{BB962C8B-B14F-4D97-AF65-F5344CB8AC3E}">
        <p14:creationId xmlns:p14="http://schemas.microsoft.com/office/powerpoint/2010/main" val="14341659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solidFill>
                  <a:srgbClr val="485766"/>
                </a:solidFill>
                <a:latin typeface="微软雅黑" panose="020B0503020204020204" pitchFamily="34" charset="-122"/>
                <a:ea typeface="微软雅黑" panose="020B0503020204020204" pitchFamily="34" charset="-122"/>
              </a:rPr>
              <a:t>超人工智能可以用纳米技术直接搭建出肉来，而这些搭建出来的肉和真肉在分子结构上会是完全相同的</a:t>
            </a:r>
            <a:r>
              <a:rPr lang="en-US" altLang="en-US" b="1" dirty="0">
                <a:solidFill>
                  <a:srgbClr val="485766"/>
                </a:solidFill>
                <a:latin typeface="微软雅黑" panose="020B0503020204020204" pitchFamily="34" charset="-122"/>
                <a:ea typeface="微软雅黑" panose="020B0503020204020204" pitchFamily="34" charset="-122"/>
              </a:rPr>
              <a:t>——</a:t>
            </a:r>
            <a:r>
              <a:rPr lang="zh-CN" altLang="en-US" b="1" dirty="0">
                <a:solidFill>
                  <a:srgbClr val="485766"/>
                </a:solidFill>
                <a:latin typeface="微软雅黑" panose="020B0503020204020204" pitchFamily="34" charset="-122"/>
                <a:ea typeface="微软雅黑" panose="020B0503020204020204" pitchFamily="34" charset="-122"/>
              </a:rPr>
              <a:t>换句话说，就是真肉。</a:t>
            </a:r>
            <a:endParaRPr lang="en-US" altLang="zh-CN" b="1" dirty="0">
              <a:solidFill>
                <a:srgbClr val="485766"/>
              </a:solidFill>
              <a:latin typeface="微软雅黑" panose="020B0503020204020204" pitchFamily="34" charset="-122"/>
              <a:ea typeface="微软雅黑" panose="020B0503020204020204" pitchFamily="34" charset="-122"/>
            </a:endParaRPr>
          </a:p>
          <a:p>
            <a:pPr eaLnBrk="1" hangingPunct="1">
              <a:spcBef>
                <a:spcPct val="0"/>
              </a:spcBef>
            </a:pPr>
            <a:r>
              <a:rPr lang="zh-CN" altLang="en-US" dirty="0"/>
              <a:t>费曼曾经写道：</a:t>
            </a:r>
          </a:p>
          <a:p>
            <a:pPr eaLnBrk="1" hangingPunct="1">
              <a:spcBef>
                <a:spcPct val="0"/>
              </a:spcBef>
            </a:pPr>
            <a:r>
              <a:rPr lang="en-US" altLang="zh-CN" dirty="0">
                <a:ea typeface="新細明體" pitchFamily="18" charset="-120"/>
              </a:rPr>
              <a:t>“</a:t>
            </a:r>
            <a:r>
              <a:rPr lang="zh-CN" altLang="en-US" dirty="0"/>
              <a:t>在所有的生物科学中，没有任何证据说明死亡是必需的。如果你说你想造永动机，那我们对于物理学的研究已经让我们有足够的理论来说明这是不可能的。但是在生物领域我们还没发现任何证据证明死亡是不可避免的。也就是说死亡不一定是不可避免的，生物学家早晚会发现造成我们死亡的原因是什么，而死亡这个糟糕的</a:t>
            </a:r>
            <a:r>
              <a:rPr lang="en-US" altLang="zh-CN" dirty="0">
                <a:ea typeface="新細明體" pitchFamily="18" charset="-120"/>
              </a:rPr>
              <a:t>‘</a:t>
            </a:r>
            <a:r>
              <a:rPr lang="zh-CN" altLang="en-US" dirty="0"/>
              <a:t>病</a:t>
            </a:r>
            <a:r>
              <a:rPr lang="en-US" altLang="zh-CN" dirty="0">
                <a:ea typeface="新細明體" pitchFamily="18" charset="-120"/>
              </a:rPr>
              <a:t>’</a:t>
            </a:r>
            <a:r>
              <a:rPr lang="zh-CN" altLang="en-US" dirty="0"/>
              <a:t>就会被治好，而人类的身体也将不再只是个暂时的容器。</a:t>
            </a:r>
            <a:r>
              <a:rPr lang="en-US" altLang="zh-CN" dirty="0">
                <a:ea typeface="新細明體" pitchFamily="18" charset="-120"/>
              </a:rPr>
              <a:t>”</a:t>
            </a:r>
            <a:endParaRPr lang="zh-CN" altLang="en-US" dirty="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itchFamily="18" charset="-120"/>
              </a:defRPr>
            </a:lvl1pPr>
            <a:lvl2pPr marL="742950" indent="-285750">
              <a:spcBef>
                <a:spcPct val="30000"/>
              </a:spcBef>
              <a:defRPr sz="1200">
                <a:solidFill>
                  <a:schemeClr val="tx1"/>
                </a:solidFill>
                <a:latin typeface="Calibri" panose="020F0502020204030204" pitchFamily="34" charset="0"/>
                <a:ea typeface="新細明體" pitchFamily="18" charset="-120"/>
              </a:defRPr>
            </a:lvl2pPr>
            <a:lvl3pPr marL="1143000" indent="-228600">
              <a:spcBef>
                <a:spcPct val="30000"/>
              </a:spcBef>
              <a:defRPr sz="1200">
                <a:solidFill>
                  <a:schemeClr val="tx1"/>
                </a:solidFill>
                <a:latin typeface="Calibri" panose="020F0502020204030204" pitchFamily="34" charset="0"/>
                <a:ea typeface="新細明體" pitchFamily="18" charset="-120"/>
              </a:defRPr>
            </a:lvl3pPr>
            <a:lvl4pPr marL="1600200" indent="-228600">
              <a:spcBef>
                <a:spcPct val="30000"/>
              </a:spcBef>
              <a:defRPr sz="1200">
                <a:solidFill>
                  <a:schemeClr val="tx1"/>
                </a:solidFill>
                <a:latin typeface="Calibri" panose="020F0502020204030204" pitchFamily="34" charset="0"/>
                <a:ea typeface="新細明體" pitchFamily="18" charset="-120"/>
              </a:defRPr>
            </a:lvl4pPr>
            <a:lvl5pPr marL="2057400" indent="-228600">
              <a:spcBef>
                <a:spcPct val="30000"/>
              </a:spcBef>
              <a:defRPr sz="1200">
                <a:solidFill>
                  <a:schemeClr val="tx1"/>
                </a:solidFill>
                <a:latin typeface="Calibri" panose="020F0502020204030204" pitchFamily="34" charset="0"/>
                <a:ea typeface="新細明體"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9pPr>
          </a:lstStyle>
          <a:p>
            <a:pPr>
              <a:spcBef>
                <a:spcPct val="0"/>
              </a:spcBef>
            </a:pPr>
            <a:fld id="{5AD7A4B4-0C0F-4C63-A0F1-62D106760DC1}" type="slidenum">
              <a:rPr lang="zh-HK" altLang="en-US" smtClean="0"/>
              <a:pPr>
                <a:spcBef>
                  <a:spcPct val="0"/>
                </a:spcBef>
              </a:pPr>
              <a:t>91</a:t>
            </a:fld>
            <a:endParaRPr lang="en-US" altLang="zh-HK"/>
          </a:p>
        </p:txBody>
      </p:sp>
    </p:spTree>
    <p:extLst>
      <p:ext uri="{BB962C8B-B14F-4D97-AF65-F5344CB8AC3E}">
        <p14:creationId xmlns:p14="http://schemas.microsoft.com/office/powerpoint/2010/main" val="3252168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2011</a:t>
            </a:r>
            <a:r>
              <a:rPr lang="zh-CN" altLang="en-US" dirty="0">
                <a:effectLst/>
              </a:rPr>
              <a:t>年，</a:t>
            </a:r>
            <a:r>
              <a:rPr lang="en-US" altLang="zh-CN" dirty="0">
                <a:effectLst/>
              </a:rPr>
              <a:t>IBM</a:t>
            </a:r>
            <a:r>
              <a:rPr lang="zh-CN" altLang="en-US" dirty="0">
                <a:effectLst/>
              </a:rPr>
              <a:t>的沃森人工智能在著名的智力竞赛节目“</a:t>
            </a:r>
            <a:r>
              <a:rPr lang="en-US" altLang="zh-CN" dirty="0">
                <a:effectLst/>
              </a:rPr>
              <a:t>Jeopardy”</a:t>
            </a:r>
            <a:r>
              <a:rPr lang="zh-CN" altLang="en-US" dirty="0">
                <a:effectLst/>
              </a:rPr>
              <a:t>中击败了对手布拉德</a:t>
            </a:r>
            <a:r>
              <a:rPr lang="en-US" altLang="zh-CN" dirty="0">
                <a:effectLst/>
              </a:rPr>
              <a:t>·</a:t>
            </a:r>
            <a:r>
              <a:rPr lang="zh-CN" altLang="en-US" dirty="0">
                <a:effectLst/>
              </a:rPr>
              <a:t>拉特和肯</a:t>
            </a:r>
            <a:r>
              <a:rPr lang="en-US" altLang="zh-CN" dirty="0">
                <a:effectLst/>
              </a:rPr>
              <a:t>·</a:t>
            </a:r>
            <a:r>
              <a:rPr lang="zh-CN" altLang="en-US" dirty="0">
                <a:effectLst/>
              </a:rPr>
              <a:t>詹宁斯，成功赢取了</a:t>
            </a:r>
            <a:r>
              <a:rPr lang="en-US" altLang="zh-CN" dirty="0">
                <a:effectLst/>
              </a:rPr>
              <a:t>100</a:t>
            </a:r>
            <a:r>
              <a:rPr lang="zh-CN" altLang="en-US" dirty="0">
                <a:effectLst/>
              </a:rPr>
              <a:t>万美元的大奖。比赛结束后，肯</a:t>
            </a:r>
            <a:r>
              <a:rPr lang="en-US" altLang="zh-CN" dirty="0">
                <a:effectLst/>
              </a:rPr>
              <a:t>·</a:t>
            </a:r>
            <a:r>
              <a:rPr lang="zh-CN" altLang="en-US" dirty="0">
                <a:effectLst/>
              </a:rPr>
              <a:t>詹尼斯打趣道：“欢迎我们的新机器人霸主。</a:t>
            </a:r>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97</a:t>
            </a:fld>
            <a:endParaRPr lang="zh-CN" altLang="en-US"/>
          </a:p>
        </p:txBody>
      </p:sp>
    </p:spTree>
    <p:extLst>
      <p:ext uri="{BB962C8B-B14F-4D97-AF65-F5344CB8AC3E}">
        <p14:creationId xmlns:p14="http://schemas.microsoft.com/office/powerpoint/2010/main" val="990559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识别</a:t>
            </a:r>
            <a:r>
              <a:rPr lang="en-US" altLang="zh-CN" dirty="0"/>
              <a:t>:</a:t>
            </a:r>
            <a:r>
              <a:rPr lang="zh-CN" altLang="en-US" dirty="0"/>
              <a:t>被雪覆盖的高山</a:t>
            </a:r>
            <a:r>
              <a:rPr lang="en-US" altLang="zh-CN" dirty="0"/>
              <a:t>,</a:t>
            </a:r>
            <a:r>
              <a:rPr lang="zh-CN" altLang="en-US" dirty="0"/>
              <a:t>置信度</a:t>
            </a:r>
            <a:r>
              <a:rPr lang="en-US" altLang="zh-CN" dirty="0"/>
              <a:t>88%,</a:t>
            </a:r>
            <a:r>
              <a:rPr lang="zh-CN" altLang="en-US" dirty="0"/>
              <a:t>有</a:t>
            </a:r>
            <a:r>
              <a:rPr lang="en-US" altLang="zh-CN" dirty="0"/>
              <a:t>99%</a:t>
            </a:r>
            <a:r>
              <a:rPr lang="zh-CN" altLang="en-US" dirty="0"/>
              <a:t>可能是雪</a:t>
            </a:r>
            <a:r>
              <a:rPr lang="en-US" altLang="zh-CN" dirty="0"/>
              <a:t>,</a:t>
            </a:r>
            <a:r>
              <a:rPr lang="zh-CN" altLang="en-US" dirty="0"/>
              <a:t>标签</a:t>
            </a:r>
            <a:r>
              <a:rPr lang="en-US" altLang="zh-CN" dirty="0"/>
              <a:t>(tag):</a:t>
            </a:r>
            <a:r>
              <a:rPr lang="zh-CN" altLang="en-US" dirty="0"/>
              <a:t>室外</a:t>
            </a:r>
            <a:r>
              <a:rPr lang="en-US" altLang="zh-CN" dirty="0"/>
              <a:t>\</a:t>
            </a:r>
            <a:r>
              <a:rPr lang="zh-CN" altLang="en-US" dirty="0"/>
              <a:t>天空</a:t>
            </a:r>
            <a:r>
              <a:rPr lang="en-US" altLang="zh-CN" dirty="0"/>
              <a:t>\</a:t>
            </a:r>
            <a:r>
              <a:rPr lang="zh-CN" altLang="en-US" dirty="0"/>
              <a:t>高山</a:t>
            </a:r>
            <a:r>
              <a:rPr lang="en-US" altLang="zh-CN" dirty="0"/>
              <a:t>….</a:t>
            </a:r>
          </a:p>
          <a:p>
            <a:r>
              <a:rPr lang="en-US" altLang="zh-CN" dirty="0"/>
              <a:t>2- </a:t>
            </a:r>
            <a:r>
              <a:rPr lang="zh-CN" altLang="en-US" dirty="0"/>
              <a:t>物体检测</a:t>
            </a:r>
            <a:r>
              <a:rPr lang="en-US" altLang="zh-CN" dirty="0"/>
              <a:t>:</a:t>
            </a:r>
            <a:r>
              <a:rPr lang="zh-CN" altLang="en-US" dirty="0"/>
              <a:t>车</a:t>
            </a:r>
            <a:r>
              <a:rPr lang="en-US" altLang="zh-CN" dirty="0"/>
              <a:t>\</a:t>
            </a:r>
            <a:r>
              <a:rPr lang="zh-CN" altLang="en-US" dirty="0">
                <a:solidFill>
                  <a:srgbClr val="FF0000"/>
                </a:solidFill>
              </a:rPr>
              <a:t>人 </a:t>
            </a:r>
            <a:r>
              <a:rPr lang="zh-CN" altLang="en-US" dirty="0"/>
              <a:t>在 自行车 上</a:t>
            </a:r>
            <a:endParaRPr lang="en-US" altLang="zh-CN" dirty="0"/>
          </a:p>
          <a:p>
            <a:r>
              <a:rPr lang="en-US" altLang="zh-CN" dirty="0"/>
              <a:t>3- </a:t>
            </a:r>
            <a:r>
              <a:rPr lang="zh-CN" altLang="en-US" dirty="0"/>
              <a:t>内容分析</a:t>
            </a:r>
            <a:r>
              <a:rPr lang="en-US" altLang="zh-CN" dirty="0"/>
              <a:t>: </a:t>
            </a:r>
            <a:r>
              <a:rPr lang="zh-CN" altLang="en-US" dirty="0"/>
              <a:t>图中的信息</a:t>
            </a:r>
            <a:r>
              <a:rPr lang="en-US" altLang="zh-CN" dirty="0"/>
              <a:t>(</a:t>
            </a:r>
            <a:r>
              <a:rPr lang="zh-CN" altLang="en-US" dirty="0"/>
              <a:t>物品间相互关系</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103</a:t>
            </a:fld>
            <a:endParaRPr lang="zh-CN" altLang="en-US"/>
          </a:p>
        </p:txBody>
      </p:sp>
    </p:spTree>
    <p:extLst>
      <p:ext uri="{BB962C8B-B14F-4D97-AF65-F5344CB8AC3E}">
        <p14:creationId xmlns:p14="http://schemas.microsoft.com/office/powerpoint/2010/main" val="6592871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人脸识别</a:t>
            </a:r>
            <a:r>
              <a:rPr lang="en-US" altLang="zh-CN" dirty="0"/>
              <a:t>,</a:t>
            </a:r>
            <a:r>
              <a:rPr lang="zh-CN" altLang="en-US" dirty="0"/>
              <a:t>识别人的脸的位置</a:t>
            </a:r>
            <a:r>
              <a:rPr lang="en-US" altLang="zh-CN" dirty="0"/>
              <a:t>\</a:t>
            </a:r>
            <a:r>
              <a:rPr lang="zh-CN" altLang="en-US" dirty="0"/>
              <a:t>识别是不是同一个人</a:t>
            </a:r>
            <a:endParaRPr lang="en-US" altLang="zh-CN" dirty="0"/>
          </a:p>
          <a:p>
            <a:r>
              <a:rPr lang="en-US" altLang="zh-CN" dirty="0"/>
              <a:t>2- </a:t>
            </a:r>
            <a:r>
              <a:rPr lang="zh-CN" altLang="en-US" dirty="0"/>
              <a:t>情绪识别</a:t>
            </a:r>
            <a:r>
              <a:rPr lang="en-US" altLang="zh-CN" dirty="0"/>
              <a:t>,</a:t>
            </a:r>
            <a:r>
              <a:rPr lang="zh-CN" altLang="en-US" dirty="0"/>
              <a:t>难过</a:t>
            </a:r>
            <a:r>
              <a:rPr lang="en-US" altLang="zh-CN" dirty="0"/>
              <a:t>\</a:t>
            </a:r>
            <a:r>
              <a:rPr lang="zh-CN" altLang="en-US" dirty="0"/>
              <a:t>恐惧</a:t>
            </a:r>
            <a:r>
              <a:rPr lang="en-US" altLang="zh-CN" dirty="0"/>
              <a:t>\</a:t>
            </a:r>
            <a:r>
              <a:rPr lang="zh-CN" altLang="en-US" dirty="0"/>
              <a:t>高兴</a:t>
            </a:r>
            <a:r>
              <a:rPr lang="en-US" altLang="zh-CN" dirty="0"/>
              <a:t>…</a:t>
            </a:r>
          </a:p>
          <a:p>
            <a:r>
              <a:rPr lang="en-US" altLang="zh-CN" dirty="0"/>
              <a:t>3- </a:t>
            </a:r>
            <a:r>
              <a:rPr lang="zh-CN" altLang="en-US" dirty="0"/>
              <a:t>人脸属性</a:t>
            </a:r>
            <a:r>
              <a:rPr lang="en-US" altLang="zh-CN" dirty="0"/>
              <a:t>,</a:t>
            </a:r>
            <a:r>
              <a:rPr lang="zh-CN" altLang="en-US" dirty="0"/>
              <a:t>年龄</a:t>
            </a:r>
            <a:r>
              <a:rPr lang="en-US" altLang="zh-CN" dirty="0"/>
              <a:t>\</a:t>
            </a:r>
            <a:r>
              <a:rPr lang="zh-CN" altLang="en-US" dirty="0"/>
              <a:t>颜值</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104</a:t>
            </a:fld>
            <a:endParaRPr lang="zh-CN" altLang="en-US"/>
          </a:p>
        </p:txBody>
      </p:sp>
    </p:spTree>
    <p:extLst>
      <p:ext uri="{BB962C8B-B14F-4D97-AF65-F5344CB8AC3E}">
        <p14:creationId xmlns:p14="http://schemas.microsoft.com/office/powerpoint/2010/main" val="23917541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105</a:t>
            </a:fld>
            <a:endParaRPr lang="zh-CN" altLang="en-US"/>
          </a:p>
        </p:txBody>
      </p:sp>
    </p:spTree>
    <p:extLst>
      <p:ext uri="{BB962C8B-B14F-4D97-AF65-F5344CB8AC3E}">
        <p14:creationId xmlns:p14="http://schemas.microsoft.com/office/powerpoint/2010/main" val="3814236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可以体验</a:t>
            </a:r>
            <a:r>
              <a:rPr lang="en-US" altLang="zh-CN" dirty="0"/>
              <a:t>(</a:t>
            </a:r>
            <a:r>
              <a:rPr lang="zh-CN" altLang="en-US" dirty="0"/>
              <a:t>建议</a:t>
            </a:r>
            <a:r>
              <a:rPr lang="en-US" altLang="zh-CN" dirty="0"/>
              <a:t>Edge)</a:t>
            </a:r>
            <a:r>
              <a:rPr lang="zh-CN" altLang="en-US" dirty="0"/>
              <a:t>一下</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108</a:t>
            </a:fld>
            <a:endParaRPr lang="zh-CN" altLang="en-US"/>
          </a:p>
        </p:txBody>
      </p:sp>
    </p:spTree>
    <p:extLst>
      <p:ext uri="{BB962C8B-B14F-4D97-AF65-F5344CB8AC3E}">
        <p14:creationId xmlns:p14="http://schemas.microsoft.com/office/powerpoint/2010/main" val="2758045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1936 </a:t>
            </a:r>
            <a:r>
              <a:rPr lang="zh-CN" altLang="en-US" dirty="0"/>
              <a:t>年，英国数学家和密码学家阿兰图灵发表了一篇论文，论可计算数及其在判定问题上的应用，是可计算性领域中的里程碑式的论文，提出了图灵机的概念模型。</a:t>
            </a:r>
            <a:endParaRPr lang="en-US" altLang="zh-CN" dirty="0"/>
          </a:p>
          <a:p>
            <a:r>
              <a:rPr lang="zh-CN" altLang="en-US" dirty="0"/>
              <a:t>图灵机：</a:t>
            </a:r>
            <a:endParaRPr lang="en-US" altLang="zh-CN" dirty="0"/>
          </a:p>
          <a:p>
            <a:r>
              <a:rPr lang="en-US" altLang="zh-CN" dirty="0"/>
              <a:t>    </a:t>
            </a:r>
            <a:r>
              <a:rPr lang="zh-CN" altLang="en-US" dirty="0"/>
              <a:t>图灵机是一个抽象的机器，它有一条无线长的纸袋，被分成了一个的小方格，有一个机器头在纸袋上来回移动。</a:t>
            </a:r>
            <a:endParaRPr lang="en-US" altLang="zh-CN" dirty="0"/>
          </a:p>
          <a:p>
            <a:r>
              <a:rPr lang="zh-CN" altLang="en-US" dirty="0"/>
              <a:t>    机器头内有一组内部状态，还有一些固定的程序（读、写）。</a:t>
            </a:r>
            <a:endParaRPr lang="en-US" altLang="zh-CN" dirty="0"/>
          </a:p>
          <a:p>
            <a:r>
              <a:rPr lang="zh-CN" altLang="en-US" dirty="0"/>
              <a:t>    在每个时刻，机器头都要从当前指代上读出一个方格的信息，</a:t>
            </a:r>
            <a:endParaRPr lang="en-US" altLang="zh-CN" dirty="0"/>
          </a:p>
          <a:p>
            <a:r>
              <a:rPr lang="en-US" altLang="zh-CN" dirty="0"/>
              <a:t>    </a:t>
            </a:r>
            <a:r>
              <a:rPr lang="zh-CN" altLang="en-US" dirty="0"/>
              <a:t>然后结合自己的内部状态查找程序表，根据程序输出信息到指代的方格上，并转换自己的内部状态，然后继续移动。</a:t>
            </a:r>
            <a:endParaRPr lang="en-US" altLang="zh-CN" dirty="0"/>
          </a:p>
          <a:p>
            <a:r>
              <a:rPr lang="zh-CN" altLang="en-US" dirty="0"/>
              <a:t>图灵机非常的直观易于理解，而且很容易通过机械或者电子技术来实现。</a:t>
            </a:r>
            <a:endParaRPr lang="en-US" altLang="zh-CN" dirty="0"/>
          </a:p>
          <a:p>
            <a:r>
              <a:rPr lang="zh-CN" altLang="en-US" dirty="0"/>
              <a:t>今天所有的计算机模型都是基于图灵机的。图灵机的价值在于它虽然结构简单，但却可以描述任何人类能够完成的逻辑推理和计算过程。</a:t>
            </a:r>
            <a:endParaRPr lang="en-US" altLang="zh-CN" dirty="0"/>
          </a:p>
          <a:p>
            <a:r>
              <a:rPr lang="zh-CN" altLang="en-US" b="1" dirty="0"/>
              <a:t>只要一个问题是可判定的</a:t>
            </a:r>
            <a:r>
              <a:rPr lang="zh-CN" altLang="en-US" dirty="0"/>
              <a:t>，它的计算过程可以被符号和算法表达出来，就可以使用图灵机来完成计算。</a:t>
            </a:r>
            <a:endParaRPr lang="en-US" altLang="zh-CN" dirty="0"/>
          </a:p>
          <a:p>
            <a:endParaRPr lang="en-US" altLang="zh-CN" dirty="0"/>
          </a:p>
          <a:p>
            <a:r>
              <a:rPr lang="zh-CN" altLang="en-US" dirty="0"/>
              <a:t>图灵完备：</a:t>
            </a:r>
            <a:endParaRPr lang="en-US" altLang="zh-CN" dirty="0"/>
          </a:p>
          <a:p>
            <a:r>
              <a:rPr lang="zh-CN" altLang="en-US" dirty="0"/>
              <a:t>    图灵机的价值被人们发现之后，迅速成为了计算机解决如何计算问题的基础，</a:t>
            </a:r>
            <a:endParaRPr lang="en-US" altLang="zh-CN" dirty="0"/>
          </a:p>
          <a:p>
            <a:r>
              <a:rPr lang="en-US" altLang="zh-CN" dirty="0"/>
              <a:t>    </a:t>
            </a:r>
            <a:r>
              <a:rPr lang="zh-CN" altLang="en-US" dirty="0"/>
              <a:t>在计算理论上也成为了可计算性的对标物。</a:t>
            </a:r>
            <a:endParaRPr lang="en-US" altLang="zh-CN" dirty="0"/>
          </a:p>
          <a:p>
            <a:r>
              <a:rPr lang="en-US" altLang="zh-CN" dirty="0"/>
              <a:t>    </a:t>
            </a:r>
            <a:r>
              <a:rPr lang="zh-CN" altLang="en-US" dirty="0"/>
              <a:t>每当出现一个新的计算模型时，人们就会判定它是否能够解决所有在算法上可计算的问题。</a:t>
            </a:r>
            <a:endParaRPr lang="en-US" altLang="zh-CN" dirty="0"/>
          </a:p>
          <a:p>
            <a:r>
              <a:rPr lang="en-US" altLang="zh-CN" dirty="0"/>
              <a:t>    </a:t>
            </a:r>
            <a:r>
              <a:rPr lang="zh-CN" altLang="en-US" dirty="0"/>
              <a:t>如果是的话，它就被认为</a:t>
            </a:r>
            <a:r>
              <a:rPr lang="zh-CN" altLang="en-US" b="1" dirty="0"/>
              <a:t>是图灵等价或者图灵完备的</a:t>
            </a:r>
            <a:r>
              <a:rPr lang="zh-CN" altLang="en-US" dirty="0"/>
              <a:t>。</a:t>
            </a:r>
            <a:endParaRPr lang="en-US" altLang="zh-CN" dirty="0"/>
          </a:p>
          <a:p>
            <a:endParaRPr lang="en-US" altLang="zh-CN" dirty="0"/>
          </a:p>
          <a:p>
            <a:r>
              <a:rPr lang="zh-CN" altLang="en-US" dirty="0"/>
              <a:t>称某种程序设计语言是图灵完备的，意思就是说所有可计算的算法都能够使用这种语言来实现。</a:t>
            </a:r>
            <a:endParaRPr lang="en-US" altLang="zh-CN"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9</a:t>
            </a:fld>
            <a:endParaRPr lang="zh-CN" altLang="en-US"/>
          </a:p>
        </p:txBody>
      </p:sp>
    </p:spTree>
    <p:extLst>
      <p:ext uri="{BB962C8B-B14F-4D97-AF65-F5344CB8AC3E}">
        <p14:creationId xmlns:p14="http://schemas.microsoft.com/office/powerpoint/2010/main" val="10026143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模拟人和其他人</a:t>
            </a:r>
            <a:r>
              <a:rPr lang="en-US" altLang="zh-CN" dirty="0"/>
              <a:t>(</a:t>
            </a:r>
            <a:r>
              <a:rPr lang="zh-CN" altLang="en-US" dirty="0"/>
              <a:t>不清楚与之对话是机器</a:t>
            </a:r>
            <a:r>
              <a:rPr lang="en-US" altLang="zh-CN" dirty="0"/>
              <a:t>)</a:t>
            </a:r>
            <a:r>
              <a:rPr lang="zh-CN" altLang="en-US" dirty="0"/>
              <a:t>对话</a:t>
            </a:r>
            <a:endParaRPr lang="en-US" altLang="zh-CN" dirty="0"/>
          </a:p>
          <a:p>
            <a:r>
              <a:rPr lang="zh-CN" altLang="en-US" dirty="0"/>
              <a:t>小冰</a:t>
            </a:r>
            <a:r>
              <a:rPr lang="en-US" altLang="zh-CN" dirty="0"/>
              <a:t>\</a:t>
            </a:r>
            <a:r>
              <a:rPr lang="zh-CN" altLang="en-US" dirty="0"/>
              <a:t>小爱</a:t>
            </a:r>
          </a:p>
          <a:p>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109</a:t>
            </a:fld>
            <a:endParaRPr lang="zh-CN" altLang="en-US"/>
          </a:p>
        </p:txBody>
      </p:sp>
    </p:spTree>
    <p:extLst>
      <p:ext uri="{BB962C8B-B14F-4D97-AF65-F5344CB8AC3E}">
        <p14:creationId xmlns:p14="http://schemas.microsoft.com/office/powerpoint/2010/main" val="40849742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预约理发服务</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110</a:t>
            </a:fld>
            <a:endParaRPr lang="zh-CN" altLang="en-US"/>
          </a:p>
        </p:txBody>
      </p:sp>
    </p:spTree>
    <p:extLst>
      <p:ext uri="{BB962C8B-B14F-4D97-AF65-F5344CB8AC3E}">
        <p14:creationId xmlns:p14="http://schemas.microsoft.com/office/powerpoint/2010/main" val="4056828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体验</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111</a:t>
            </a:fld>
            <a:endParaRPr lang="zh-CN" altLang="en-US"/>
          </a:p>
        </p:txBody>
      </p:sp>
    </p:spTree>
    <p:extLst>
      <p:ext uri="{BB962C8B-B14F-4D97-AF65-F5344CB8AC3E}">
        <p14:creationId xmlns:p14="http://schemas.microsoft.com/office/powerpoint/2010/main" val="25957671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2015&amp;16 </a:t>
            </a:r>
            <a:r>
              <a:rPr lang="zh-CN" altLang="en-US" dirty="0"/>
              <a:t>非常火爆</a:t>
            </a:r>
            <a:r>
              <a:rPr lang="en-US" altLang="zh-CN" dirty="0"/>
              <a:t>, </a:t>
            </a:r>
            <a:r>
              <a:rPr lang="zh-CN" altLang="en-US" dirty="0"/>
              <a:t>背后是 </a:t>
            </a:r>
            <a:r>
              <a:rPr lang="en-US" altLang="zh-CN" dirty="0"/>
              <a:t>AI </a:t>
            </a:r>
            <a:r>
              <a:rPr lang="zh-CN" altLang="en-US" dirty="0"/>
              <a:t>技术的支持</a:t>
            </a:r>
            <a:r>
              <a:rPr lang="en-US" altLang="zh-CN" dirty="0"/>
              <a:t>, </a:t>
            </a:r>
            <a:r>
              <a:rPr lang="zh-CN" altLang="en-US" dirty="0"/>
              <a:t>是新的人机交互</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112</a:t>
            </a:fld>
            <a:endParaRPr lang="zh-CN" altLang="en-US"/>
          </a:p>
        </p:txBody>
      </p:sp>
    </p:spTree>
    <p:extLst>
      <p:ext uri="{BB962C8B-B14F-4D97-AF65-F5344CB8AC3E}">
        <p14:creationId xmlns:p14="http://schemas.microsoft.com/office/powerpoint/2010/main" val="26408686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商场</a:t>
            </a:r>
            <a:r>
              <a:rPr lang="en-US" altLang="zh-CN" dirty="0"/>
              <a:t>\</a:t>
            </a:r>
            <a:r>
              <a:rPr lang="zh-CN" altLang="en-US" dirty="0"/>
              <a:t>饭店 机器人</a:t>
            </a:r>
            <a:endParaRPr lang="en-US" altLang="zh-CN" dirty="0"/>
          </a:p>
          <a:p>
            <a:r>
              <a:rPr lang="zh-CN" altLang="en-US" dirty="0"/>
              <a:t>扫地机器人</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114</a:t>
            </a:fld>
            <a:endParaRPr lang="zh-CN" altLang="en-US"/>
          </a:p>
        </p:txBody>
      </p:sp>
    </p:spTree>
    <p:extLst>
      <p:ext uri="{BB962C8B-B14F-4D97-AF65-F5344CB8AC3E}">
        <p14:creationId xmlns:p14="http://schemas.microsoft.com/office/powerpoint/2010/main" val="12316612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稚晖君机械臂 </a:t>
            </a:r>
            <a:r>
              <a:rPr lang="en-US" altLang="zh-CN" dirty="0">
                <a:hlinkClick r:id="rId3"/>
              </a:rPr>
              <a:t>Dummy </a:t>
            </a:r>
            <a:r>
              <a:rPr lang="zh-CN" altLang="en-US" dirty="0">
                <a:hlinkClick r:id="rId3"/>
              </a:rPr>
              <a:t>将亮相华为 </a:t>
            </a:r>
            <a:r>
              <a:rPr lang="en-US" altLang="zh-CN" dirty="0">
                <a:hlinkClick r:id="rId3"/>
              </a:rPr>
              <a:t>HDC 2021 </a:t>
            </a:r>
            <a:r>
              <a:rPr lang="zh-CN" altLang="en-US" dirty="0">
                <a:hlinkClick r:id="rId3"/>
              </a:rPr>
              <a:t>鸿蒙技术展岛区 </a:t>
            </a:r>
            <a:r>
              <a:rPr lang="en-US" altLang="zh-CN" dirty="0">
                <a:hlinkClick r:id="rId3"/>
              </a:rPr>
              <a:t>-ZAKER</a:t>
            </a:r>
            <a:r>
              <a:rPr lang="zh-CN" altLang="en-US" dirty="0">
                <a:hlinkClick r:id="rId3"/>
              </a:rPr>
              <a:t>新闻 </a:t>
            </a:r>
            <a:r>
              <a:rPr lang="en-US" altLang="zh-CN" dirty="0">
                <a:hlinkClick r:id="rId3"/>
              </a:rPr>
              <a:t>(myzaker.com)</a:t>
            </a:r>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115</a:t>
            </a:fld>
            <a:endParaRPr lang="zh-CN" altLang="en-US"/>
          </a:p>
        </p:txBody>
      </p:sp>
    </p:spTree>
    <p:extLst>
      <p:ext uri="{BB962C8B-B14F-4D97-AF65-F5344CB8AC3E}">
        <p14:creationId xmlns:p14="http://schemas.microsoft.com/office/powerpoint/2010/main" val="31634311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波士顿动力</a:t>
            </a:r>
            <a:r>
              <a:rPr lang="en-US" altLang="zh-CN" dirty="0"/>
              <a:t>:</a:t>
            </a:r>
            <a:r>
              <a:rPr lang="zh-CN" altLang="en-US" dirty="0"/>
              <a:t>波士顿大狗</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116</a:t>
            </a:fld>
            <a:endParaRPr lang="zh-CN" altLang="en-US"/>
          </a:p>
        </p:txBody>
      </p:sp>
    </p:spTree>
    <p:extLst>
      <p:ext uri="{BB962C8B-B14F-4D97-AF65-F5344CB8AC3E}">
        <p14:creationId xmlns:p14="http://schemas.microsoft.com/office/powerpoint/2010/main" val="40714222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Boston </a:t>
            </a:r>
            <a:r>
              <a:rPr lang="zh-CN" altLang="en-US" dirty="0"/>
              <a:t>两种人形机器人</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117</a:t>
            </a:fld>
            <a:endParaRPr lang="zh-CN" altLang="en-US"/>
          </a:p>
        </p:txBody>
      </p:sp>
    </p:spTree>
    <p:extLst>
      <p:ext uri="{BB962C8B-B14F-4D97-AF65-F5344CB8AC3E}">
        <p14:creationId xmlns:p14="http://schemas.microsoft.com/office/powerpoint/2010/main" val="23005909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仓库内</a:t>
            </a:r>
            <a:r>
              <a:rPr lang="en-US" altLang="zh-CN" dirty="0"/>
              <a:t>\</a:t>
            </a:r>
            <a:r>
              <a:rPr lang="zh-CN" altLang="en-US" dirty="0"/>
              <a:t>仓库</a:t>
            </a:r>
            <a:r>
              <a:rPr lang="en-US" altLang="zh-CN" dirty="0"/>
              <a:t>=</a:t>
            </a:r>
            <a:r>
              <a:rPr lang="zh-CN" altLang="en-US" dirty="0"/>
              <a:t>出货口</a:t>
            </a:r>
            <a:r>
              <a:rPr lang="en-US" altLang="zh-CN" dirty="0"/>
              <a:t>=&gt;</a:t>
            </a:r>
            <a:r>
              <a:rPr lang="zh-CN" altLang="en-US" dirty="0"/>
              <a:t>货车</a:t>
            </a:r>
            <a:r>
              <a:rPr lang="en-US" altLang="zh-CN" dirty="0"/>
              <a:t>\</a:t>
            </a:r>
            <a:r>
              <a:rPr lang="zh-CN" altLang="en-US" dirty="0"/>
              <a:t>一体化货架</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118</a:t>
            </a:fld>
            <a:endParaRPr lang="zh-CN" altLang="en-US"/>
          </a:p>
        </p:txBody>
      </p:sp>
    </p:spTree>
    <p:extLst>
      <p:ext uri="{BB962C8B-B14F-4D97-AF65-F5344CB8AC3E}">
        <p14:creationId xmlns:p14="http://schemas.microsoft.com/office/powerpoint/2010/main" val="8436963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机械臂</a:t>
            </a:r>
            <a:r>
              <a:rPr lang="en-US" altLang="zh-CN" dirty="0"/>
              <a:t>\</a:t>
            </a:r>
            <a:r>
              <a:rPr lang="zh-CN" altLang="en-US" dirty="0"/>
              <a:t>零部件</a:t>
            </a:r>
            <a:r>
              <a:rPr lang="en-US" altLang="zh-CN" dirty="0"/>
              <a:t>\</a:t>
            </a:r>
            <a:r>
              <a:rPr lang="zh-CN" altLang="en-US" dirty="0"/>
              <a:t>流水线</a:t>
            </a:r>
            <a:endParaRPr lang="en-US" altLang="zh-CN" dirty="0"/>
          </a:p>
          <a:p>
            <a:r>
              <a:rPr lang="zh-CN" altLang="en-US" dirty="0"/>
              <a:t>智慧工厂比自动化更进一步</a:t>
            </a:r>
            <a:r>
              <a:rPr lang="en-US" altLang="zh-CN" dirty="0"/>
              <a:t>,</a:t>
            </a:r>
            <a:r>
              <a:rPr lang="zh-CN" altLang="en-US" dirty="0"/>
              <a:t>流水线可以根据生产的不同的产品自动调整产品</a:t>
            </a:r>
            <a:r>
              <a:rPr lang="en-US" altLang="zh-CN" dirty="0"/>
              <a:t>\</a:t>
            </a:r>
            <a:r>
              <a:rPr lang="zh-CN" altLang="en-US" dirty="0"/>
              <a:t>进度</a:t>
            </a:r>
            <a:r>
              <a:rPr lang="en-US" altLang="zh-CN" dirty="0"/>
              <a:t>\</a:t>
            </a:r>
            <a:r>
              <a:rPr lang="zh-CN" altLang="en-US" dirty="0"/>
              <a:t>工具等</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120</a:t>
            </a:fld>
            <a:endParaRPr lang="zh-CN" altLang="en-US"/>
          </a:p>
        </p:txBody>
      </p:sp>
    </p:spTree>
    <p:extLst>
      <p:ext uri="{BB962C8B-B14F-4D97-AF65-F5344CB8AC3E}">
        <p14:creationId xmlns:p14="http://schemas.microsoft.com/office/powerpoint/2010/main" val="327320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二战期间，各国对于计算能力和通信能力的迫切需求，信息科学和电子计算机开始出现。通用可编程的计算机技术理论已经成熟，而且有了初步的工业化成果。</a:t>
            </a:r>
            <a:endParaRPr lang="en-US" altLang="zh-CN" dirty="0"/>
          </a:p>
          <a:p>
            <a:r>
              <a:rPr lang="en-US" altLang="zh-CN" dirty="0"/>
              <a:t>1945 </a:t>
            </a:r>
            <a:r>
              <a:rPr lang="zh-CN" altLang="en-US" dirty="0"/>
              <a:t>年，冯贝塔菲发表了系统论的总结性著作。 </a:t>
            </a:r>
            <a:endParaRPr lang="en-US" altLang="zh-CN" dirty="0"/>
          </a:p>
          <a:p>
            <a:r>
              <a:rPr lang="en-US" altLang="zh-CN" dirty="0"/>
              <a:t>1946 </a:t>
            </a:r>
            <a:r>
              <a:rPr lang="zh-CN" altLang="en-US" dirty="0"/>
              <a:t>年，世界上第一台通用计算机电子数值积分计算机 </a:t>
            </a:r>
            <a:r>
              <a:rPr lang="en-US" altLang="zh-CN" dirty="0"/>
              <a:t>ENIAC</a:t>
            </a:r>
            <a:r>
              <a:rPr lang="zh-CN" altLang="en-US" dirty="0"/>
              <a:t>在美国宾夕法尼亚大学诞生，实际应用于陆军火炮弹道和火力计算工作。</a:t>
            </a:r>
            <a:endParaRPr lang="en-US" altLang="zh-CN" dirty="0"/>
          </a:p>
          <a:p>
            <a:r>
              <a:rPr lang="en-US" altLang="zh-CN" dirty="0"/>
              <a:t>1948</a:t>
            </a:r>
            <a:r>
              <a:rPr lang="zh-CN" altLang="en-US" dirty="0"/>
              <a:t>年，维纳和香农分别发表了两篇极具开创性的著作，创立了控制论和信息论。</a:t>
            </a:r>
            <a:endParaRPr lang="en-US" altLang="zh-CN" dirty="0"/>
          </a:p>
          <a:p>
            <a:endParaRPr lang="en-US" altLang="zh-CN" dirty="0"/>
          </a:p>
          <a:p>
            <a:r>
              <a:rPr lang="zh-CN" altLang="en-US" dirty="0"/>
              <a:t>整个信息科学完成了极大的突破。</a:t>
            </a:r>
            <a:endParaRPr lang="en-US" altLang="zh-CN" dirty="0"/>
          </a:p>
          <a:p>
            <a:r>
              <a:rPr lang="zh-CN" altLang="en-US" dirty="0"/>
              <a:t>至今，信息科学和信息技术产业得到了迅速的发展，在计算机、通信、互联网等方面发展也为人工智能的飞速发展奠定了基础。</a:t>
            </a:r>
            <a:endParaRPr lang="en-US" altLang="zh-CN" dirty="0"/>
          </a:p>
          <a:p>
            <a:endParaRPr lang="en-US" altLang="zh-CN" dirty="0"/>
          </a:p>
          <a:p>
            <a:r>
              <a:rPr lang="zh-CN" altLang="en-US" dirty="0"/>
              <a:t>同时，开始了对机器智能的探索。</a:t>
            </a:r>
            <a:endParaRPr lang="en-US" altLang="zh-CN" dirty="0"/>
          </a:p>
          <a:p>
            <a:r>
              <a:rPr lang="zh-CN" altLang="en-US" dirty="0"/>
              <a:t>提出问题：</a:t>
            </a:r>
            <a:endParaRPr lang="en-US" altLang="zh-CN" dirty="0"/>
          </a:p>
          <a:p>
            <a:r>
              <a:rPr lang="zh-CN" altLang="en-US" dirty="0"/>
              <a:t>    </a:t>
            </a:r>
            <a:r>
              <a:rPr lang="en-US" altLang="zh-CN" dirty="0"/>
              <a:t>1.</a:t>
            </a:r>
            <a:r>
              <a:rPr lang="zh-CN" altLang="en-US" dirty="0"/>
              <a:t> 图灵机这样一个并不复杂的计算模型，可以抽象出人类逻辑和计算能力，而逻辑和计算又是人类最具代表性的智能表现之一。</a:t>
            </a:r>
            <a:endParaRPr lang="en-US" altLang="zh-CN" dirty="0"/>
          </a:p>
          <a:p>
            <a:r>
              <a:rPr lang="en-US" altLang="zh-CN" dirty="0"/>
              <a:t>        </a:t>
            </a:r>
            <a:r>
              <a:rPr lang="zh-CN" altLang="en-US" dirty="0"/>
              <a:t>那思考能力（智能）是否也可以通过一个模型来描述出来，并且被机器所实现呢？</a:t>
            </a:r>
            <a:endParaRPr lang="en-US" altLang="zh-CN" dirty="0"/>
          </a:p>
          <a:p>
            <a:r>
              <a:rPr lang="en-US" altLang="zh-CN" dirty="0"/>
              <a:t>    2. </a:t>
            </a:r>
            <a:r>
              <a:rPr lang="zh-CN" altLang="en-US" dirty="0"/>
              <a:t>图灵机是否可以扩展为概括所有智能活动的模型？</a:t>
            </a:r>
            <a:endParaRPr lang="en-US" altLang="zh-CN" dirty="0"/>
          </a:p>
          <a:p>
            <a:r>
              <a:rPr lang="en-US" altLang="zh-CN" dirty="0"/>
              <a:t>        </a:t>
            </a:r>
            <a:r>
              <a:rPr lang="zh-CN" altLang="en-US" dirty="0"/>
              <a:t>如果图灵机不足以成为这种模型的话，是否有其他的模型可以胜任成为人造智能的基石呢？</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10</a:t>
            </a:fld>
            <a:endParaRPr lang="zh-CN" altLang="en-US"/>
          </a:p>
        </p:txBody>
      </p:sp>
    </p:spTree>
    <p:extLst>
      <p:ext uri="{BB962C8B-B14F-4D97-AF65-F5344CB8AC3E}">
        <p14:creationId xmlns:p14="http://schemas.microsoft.com/office/powerpoint/2010/main" val="5002118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Ms</a:t>
            </a:r>
            <a:r>
              <a:rPr lang="zh-CN" altLang="en-US" dirty="0"/>
              <a:t>在</a:t>
            </a:r>
            <a:r>
              <a:rPr lang="en-US" altLang="zh-CN" dirty="0"/>
              <a:t>2011</a:t>
            </a:r>
            <a:r>
              <a:rPr lang="zh-CN" altLang="en-US" dirty="0"/>
              <a:t>年未来工业生产制造的愿景</a:t>
            </a:r>
            <a:endParaRPr lang="en-US" altLang="zh-CN" dirty="0"/>
          </a:p>
          <a:p>
            <a:r>
              <a:rPr lang="zh-CN" altLang="en-US" dirty="0"/>
              <a:t>中天</a:t>
            </a:r>
            <a:r>
              <a:rPr lang="en-US" altLang="zh-CN" dirty="0"/>
              <a:t>\</a:t>
            </a:r>
            <a:r>
              <a:rPr lang="zh-CN" altLang="en-US" dirty="0"/>
              <a:t>华为</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121</a:t>
            </a:fld>
            <a:endParaRPr lang="zh-CN" altLang="en-US"/>
          </a:p>
        </p:txBody>
      </p:sp>
    </p:spTree>
    <p:extLst>
      <p:ext uri="{BB962C8B-B14F-4D97-AF65-F5344CB8AC3E}">
        <p14:creationId xmlns:p14="http://schemas.microsoft.com/office/powerpoint/2010/main" val="3690831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智能着色</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122</a:t>
            </a:fld>
            <a:endParaRPr lang="zh-CN" altLang="en-US"/>
          </a:p>
        </p:txBody>
      </p:sp>
    </p:spTree>
    <p:extLst>
      <p:ext uri="{BB962C8B-B14F-4D97-AF65-F5344CB8AC3E}">
        <p14:creationId xmlns:p14="http://schemas.microsoft.com/office/powerpoint/2010/main" val="30843984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PS + Sensei</a:t>
            </a:r>
          </a:p>
          <a:p>
            <a:r>
              <a:rPr lang="zh-CN" altLang="en-US" dirty="0"/>
              <a:t>两个框</a:t>
            </a:r>
            <a:r>
              <a:rPr lang="en-US" altLang="zh-CN" dirty="0"/>
              <a:t>: </a:t>
            </a:r>
            <a:r>
              <a:rPr lang="zh-CN" altLang="en-US" dirty="0"/>
              <a:t>分别写</a:t>
            </a:r>
            <a:r>
              <a:rPr lang="en-US" altLang="zh-CN" dirty="0"/>
              <a:t>:</a:t>
            </a:r>
            <a:r>
              <a:rPr lang="zh-CN" altLang="en-US" dirty="0"/>
              <a:t>人</a:t>
            </a:r>
            <a:r>
              <a:rPr lang="en-US" altLang="zh-CN" dirty="0"/>
              <a:t>\</a:t>
            </a:r>
            <a:r>
              <a:rPr lang="zh-CN" altLang="en-US" dirty="0"/>
              <a:t>伞</a:t>
            </a:r>
            <a:r>
              <a:rPr lang="en-US" altLang="zh-CN" dirty="0"/>
              <a:t>, </a:t>
            </a:r>
            <a:r>
              <a:rPr lang="zh-CN" altLang="en-US" dirty="0"/>
              <a:t>会从网上自动找对应的图片放入框中</a:t>
            </a:r>
            <a:endParaRPr lang="en-US" altLang="zh-CN" dirty="0"/>
          </a:p>
          <a:p>
            <a:r>
              <a:rPr lang="zh-CN" altLang="en-US" dirty="0"/>
              <a:t>还可以自动上色</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123</a:t>
            </a:fld>
            <a:endParaRPr lang="zh-CN" altLang="en-US"/>
          </a:p>
        </p:txBody>
      </p:sp>
    </p:spTree>
    <p:extLst>
      <p:ext uri="{BB962C8B-B14F-4D97-AF65-F5344CB8AC3E}">
        <p14:creationId xmlns:p14="http://schemas.microsoft.com/office/powerpoint/2010/main" val="394121547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风险评估</a:t>
            </a:r>
            <a:r>
              <a:rPr lang="en-US" altLang="zh-CN" dirty="0"/>
              <a:t>\</a:t>
            </a:r>
            <a:r>
              <a:rPr lang="zh-CN" altLang="en-US" dirty="0"/>
              <a:t>风险画像</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126</a:t>
            </a:fld>
            <a:endParaRPr lang="zh-CN" altLang="en-US"/>
          </a:p>
        </p:txBody>
      </p:sp>
    </p:spTree>
    <p:extLst>
      <p:ext uri="{BB962C8B-B14F-4D97-AF65-F5344CB8AC3E}">
        <p14:creationId xmlns:p14="http://schemas.microsoft.com/office/powerpoint/2010/main" val="40174856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新华社机器人记者</a:t>
            </a:r>
            <a:endParaRPr lang="en-US" altLang="zh-CN" dirty="0"/>
          </a:p>
          <a:p>
            <a:r>
              <a:rPr lang="zh-CN" altLang="en-US" dirty="0"/>
              <a:t>从新闻库中提取语句组合成新闻稿</a:t>
            </a:r>
            <a:r>
              <a:rPr lang="en-US" altLang="zh-CN" dirty="0"/>
              <a:t>,</a:t>
            </a:r>
            <a:r>
              <a:rPr lang="zh-CN" altLang="en-US" dirty="0"/>
              <a:t>速度</a:t>
            </a:r>
            <a:r>
              <a:rPr lang="en-US" altLang="zh-CN" dirty="0"/>
              <a:t>&amp;</a:t>
            </a:r>
            <a:r>
              <a:rPr lang="zh-CN" altLang="en-US" dirty="0"/>
              <a:t>响应程度远超人工</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127</a:t>
            </a:fld>
            <a:endParaRPr lang="zh-CN" altLang="en-US"/>
          </a:p>
        </p:txBody>
      </p:sp>
    </p:spTree>
    <p:extLst>
      <p:ext uri="{BB962C8B-B14F-4D97-AF65-F5344CB8AC3E}">
        <p14:creationId xmlns:p14="http://schemas.microsoft.com/office/powerpoint/2010/main" val="36869842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自动驾驶</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128</a:t>
            </a:fld>
            <a:endParaRPr lang="zh-CN" altLang="en-US"/>
          </a:p>
        </p:txBody>
      </p:sp>
    </p:spTree>
    <p:extLst>
      <p:ext uri="{BB962C8B-B14F-4D97-AF65-F5344CB8AC3E}">
        <p14:creationId xmlns:p14="http://schemas.microsoft.com/office/powerpoint/2010/main" val="37419875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多层神经网络是指单计算层</a:t>
            </a:r>
            <a:r>
              <a:rPr lang="en-US" altLang="zh-CN" dirty="0"/>
              <a:t>(</a:t>
            </a:r>
            <a:r>
              <a:rPr lang="zh-CN" altLang="en-US" dirty="0"/>
              <a:t>感知器</a:t>
            </a:r>
            <a:r>
              <a:rPr lang="en-US" altLang="zh-CN" dirty="0"/>
              <a:t>)</a:t>
            </a:r>
            <a:r>
              <a:rPr lang="zh-CN" altLang="en-US" dirty="0"/>
              <a:t>只能处理线性可分问题，而大量的分类问题是线性不可分的。</a:t>
            </a:r>
            <a:endParaRPr lang="en-US" altLang="zh-CN" dirty="0"/>
          </a:p>
          <a:p>
            <a:r>
              <a:rPr lang="zh-CN" altLang="en-US" dirty="0"/>
              <a:t>克服单计算层</a:t>
            </a:r>
            <a:r>
              <a:rPr lang="en-US" altLang="zh-CN" dirty="0"/>
              <a:t>(</a:t>
            </a:r>
            <a:r>
              <a:rPr lang="zh-CN" altLang="en-US" dirty="0"/>
              <a:t>感知器这</a:t>
            </a:r>
            <a:r>
              <a:rPr lang="en-US" altLang="zh-CN" dirty="0"/>
              <a:t>)</a:t>
            </a:r>
            <a:r>
              <a:rPr lang="zh-CN" altLang="en-US" dirty="0"/>
              <a:t>一局限性的有用办法是，在输入层与输出层之间引进隐层（隐层个数能够大于或等于</a:t>
            </a:r>
            <a:r>
              <a:rPr lang="en-US" altLang="zh-CN" dirty="0"/>
              <a:t>1</a:t>
            </a:r>
            <a:r>
              <a:rPr lang="zh-CN" altLang="en-US" dirty="0"/>
              <a:t>）作为输入形式“的内部表明”　，单计算层感知器就变成多（计算）层感知器。</a:t>
            </a:r>
            <a:endParaRPr lang="en-US" altLang="zh-CN" dirty="0"/>
          </a:p>
          <a:p>
            <a:r>
              <a:rPr lang="zh-CN" altLang="en-US" dirty="0"/>
              <a:t>特别的： 通常的</a:t>
            </a:r>
            <a:r>
              <a:rPr lang="zh-CN" altLang="en-US" b="1" i="0" dirty="0"/>
              <a:t>神经网络</a:t>
            </a:r>
            <a:r>
              <a:rPr lang="zh-CN" altLang="en-US" b="1" dirty="0"/>
              <a:t>的</a:t>
            </a:r>
            <a:r>
              <a:rPr lang="zh-CN" altLang="en-US" b="1" i="1" u="sng" dirty="0"/>
              <a:t>层</a:t>
            </a:r>
            <a:r>
              <a:rPr lang="en-US" altLang="zh-CN" dirty="0"/>
              <a:t>,</a:t>
            </a:r>
            <a:r>
              <a:rPr lang="zh-CN" altLang="en-US" dirty="0"/>
              <a:t>指具有</a:t>
            </a:r>
            <a:r>
              <a:rPr lang="zh-CN" altLang="en-US" b="1" i="0" dirty="0"/>
              <a:t>计算</a:t>
            </a:r>
            <a:r>
              <a:rPr lang="zh-CN" altLang="en-US" dirty="0"/>
              <a:t>的层。因为输入层没有</a:t>
            </a:r>
            <a:r>
              <a:rPr lang="zh-CN" altLang="en-US" b="1" i="0" dirty="0"/>
              <a:t>计算，</a:t>
            </a:r>
            <a:r>
              <a:rPr lang="zh-CN" altLang="en-US" dirty="0"/>
              <a:t>因此</a:t>
            </a:r>
            <a:r>
              <a:rPr lang="en-US" altLang="zh-CN" dirty="0"/>
              <a:t>,</a:t>
            </a:r>
            <a:r>
              <a:rPr lang="zh-CN" altLang="en-US" dirty="0"/>
              <a:t>通常输入层不计入</a:t>
            </a:r>
            <a:r>
              <a:rPr lang="zh-CN" altLang="en-US" i="0" dirty="0"/>
              <a:t>神经网络</a:t>
            </a:r>
            <a:r>
              <a:rPr lang="zh-CN" altLang="en-US" dirty="0"/>
              <a:t>的层次。 </a:t>
            </a:r>
            <a:endParaRPr lang="en-US" altLang="zh-CN" dirty="0"/>
          </a:p>
          <a:p>
            <a:endParaRPr lang="en-US" altLang="zh-CN" dirty="0"/>
          </a:p>
          <a:p>
            <a:r>
              <a:rPr lang="zh-CN" altLang="en-US" dirty="0"/>
              <a:t>深度学习的概念由</a:t>
            </a:r>
            <a:r>
              <a:rPr lang="en-US" altLang="zh-CN" dirty="0"/>
              <a:t>Hinton</a:t>
            </a:r>
            <a:r>
              <a:rPr lang="zh-CN" altLang="en-US" dirty="0"/>
              <a:t>等人于</a:t>
            </a:r>
            <a:r>
              <a:rPr lang="en-US" altLang="zh-CN" dirty="0"/>
              <a:t>2006</a:t>
            </a:r>
            <a:r>
              <a:rPr lang="zh-CN" altLang="en-US" dirty="0"/>
              <a:t>年提出。基于深信度网</a:t>
            </a:r>
            <a:r>
              <a:rPr lang="en-US" altLang="zh-CN" dirty="0"/>
              <a:t>(DBN)</a:t>
            </a:r>
            <a:r>
              <a:rPr lang="zh-CN" altLang="en-US" dirty="0"/>
              <a:t>提出非监督贪心逐层训练算法，为解决深层结构相关的优化难题带来希望，随后提出多层自动编码器深层结构。</a:t>
            </a:r>
          </a:p>
          <a:p>
            <a:r>
              <a:rPr lang="zh-CN" altLang="en-US" dirty="0"/>
              <a:t>此外</a:t>
            </a:r>
            <a:r>
              <a:rPr lang="en-US" altLang="zh-CN" dirty="0" err="1"/>
              <a:t>Lecun</a:t>
            </a:r>
            <a:r>
              <a:rPr lang="zh-CN" altLang="en-US" dirty="0"/>
              <a:t>等人提出的卷积神经网络是第一个真正多层结构学习算法，它利用空间相对关系减少参数数目以提高训练性能。</a:t>
            </a:r>
          </a:p>
          <a:p>
            <a:r>
              <a:rPr lang="zh-CN" altLang="en-US" dirty="0"/>
              <a:t>深度学习是机器学习研究中的一个新的领域，动机在于建立、模拟人脑进行分析学习的神经网络，它模仿人脑神经元的机制来解释数据，例如图像，声音和文本。 </a:t>
            </a:r>
            <a:endParaRPr lang="en-US" altLang="zh-CN" dirty="0"/>
          </a:p>
          <a:p>
            <a:endParaRPr lang="en-US" altLang="zh-CN" dirty="0"/>
          </a:p>
          <a:p>
            <a:r>
              <a:rPr lang="zh-CN" altLang="en-US" dirty="0"/>
              <a:t>深度学习是一种机器学习方式，指的是采用深度模型进行学习，不是模型。多层深度神经网络是一种模型。</a:t>
            </a:r>
            <a:endParaRPr lang="en-US" altLang="zh-CN"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144</a:t>
            </a:fld>
            <a:endParaRPr lang="zh-CN" altLang="en-US"/>
          </a:p>
        </p:txBody>
      </p:sp>
    </p:spTree>
    <p:extLst>
      <p:ext uri="{BB962C8B-B14F-4D97-AF65-F5344CB8AC3E}">
        <p14:creationId xmlns:p14="http://schemas.microsoft.com/office/powerpoint/2010/main" val="21094396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其中神经网络和深度学习这两个概念之间的关系，不同的人有不同的看法。</a:t>
            </a:r>
            <a:endParaRPr lang="en-US" altLang="zh-CN" dirty="0"/>
          </a:p>
          <a:p>
            <a:r>
              <a:rPr lang="zh-CN" altLang="en-US" dirty="0"/>
              <a:t>有些人认为神经网络包含深度学习，深度学习就等同于多层的神经网络；</a:t>
            </a:r>
            <a:endParaRPr lang="en-US" altLang="zh-CN" dirty="0"/>
          </a:p>
          <a:p>
            <a:r>
              <a:rPr lang="zh-CN" altLang="en-US" dirty="0"/>
              <a:t>另一些人则认为这两个概念是交叉关系。</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145</a:t>
            </a:fld>
            <a:endParaRPr lang="zh-CN" altLang="en-US"/>
          </a:p>
        </p:txBody>
      </p:sp>
    </p:spTree>
    <p:extLst>
      <p:ext uri="{BB962C8B-B14F-4D97-AF65-F5344CB8AC3E}">
        <p14:creationId xmlns:p14="http://schemas.microsoft.com/office/powerpoint/2010/main" val="39008332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比如说，</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对于学习围棋的程序</a:t>
            </a:r>
            <a:r>
              <a:rPr lang="en-US" altLang="zh-CN" sz="1200" kern="1200" dirty="0">
                <a:solidFill>
                  <a:schemeClr val="tx1"/>
                </a:solidFill>
                <a:effectLst/>
                <a:latin typeface="+mn-lt"/>
                <a:ea typeface="+mn-ea"/>
                <a:cs typeface="+mn-cs"/>
              </a:rPr>
              <a:t>AlphaGo</a:t>
            </a:r>
            <a:r>
              <a:rPr lang="zh-CN" altLang="zh-CN" sz="1200" kern="1200" dirty="0">
                <a:solidFill>
                  <a:schemeClr val="tx1"/>
                </a:solidFill>
                <a:effectLst/>
                <a:latin typeface="+mn-lt"/>
                <a:ea typeface="+mn-ea"/>
                <a:cs typeface="+mn-cs"/>
              </a:rPr>
              <a:t>，它可以通过和自己下棋获取经验，那么它的任务</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就是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参与围棋对弈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；它的性能</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就是用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赢得比赛的百分比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来度量。</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学生的任务</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就是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上课看书写作业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；它的性能</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就是用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期末成绩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来度量</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151</a:t>
            </a:fld>
            <a:endParaRPr lang="zh-CN" altLang="en-US"/>
          </a:p>
        </p:txBody>
      </p:sp>
    </p:spTree>
    <p:extLst>
      <p:ext uri="{BB962C8B-B14F-4D97-AF65-F5344CB8AC3E}">
        <p14:creationId xmlns:p14="http://schemas.microsoft.com/office/powerpoint/2010/main" val="9544738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Fraud Detection</a:t>
            </a:r>
            <a:r>
              <a:rPr lang="zh-CN" altLang="en-US" dirty="0"/>
              <a:t>：反欺诈</a:t>
            </a:r>
            <a:endParaRPr lang="en-US" altLang="zh-CN" dirty="0"/>
          </a:p>
          <a:p>
            <a:r>
              <a:rPr lang="en-US" altLang="zh-CN" dirty="0"/>
              <a:t>Image Classification</a:t>
            </a:r>
            <a:r>
              <a:rPr lang="zh-CN" altLang="en-US" dirty="0"/>
              <a:t>：图像分类</a:t>
            </a:r>
            <a:endParaRPr lang="en-US" altLang="zh-CN" dirty="0"/>
          </a:p>
          <a:p>
            <a:r>
              <a:rPr lang="en-US" altLang="zh-CN" dirty="0"/>
              <a:t>Customer Retention</a:t>
            </a:r>
            <a:r>
              <a:rPr lang="zh-CN" altLang="en-US" dirty="0"/>
              <a:t>：客户留存</a:t>
            </a:r>
            <a:endParaRPr lang="en-US" altLang="zh-CN" dirty="0"/>
          </a:p>
          <a:p>
            <a:r>
              <a:rPr lang="en-US" altLang="zh-CN" dirty="0"/>
              <a:t>Diagnostic</a:t>
            </a:r>
            <a:r>
              <a:rPr lang="zh-CN" altLang="en-US" dirty="0"/>
              <a:t>：诊断</a:t>
            </a:r>
            <a:endParaRPr lang="en-US" altLang="zh-CN" dirty="0"/>
          </a:p>
          <a:p>
            <a:endParaRPr lang="en-US" altLang="zh-CN" dirty="0"/>
          </a:p>
          <a:p>
            <a:r>
              <a:rPr lang="en-US" altLang="zh-CN" dirty="0"/>
              <a:t>Forecasting</a:t>
            </a:r>
            <a:r>
              <a:rPr lang="zh-CN" altLang="en-US" dirty="0"/>
              <a:t>：预测</a:t>
            </a:r>
            <a:endParaRPr lang="en-US" altLang="zh-CN" dirty="0"/>
          </a:p>
          <a:p>
            <a:r>
              <a:rPr lang="en-US" altLang="zh-CN" dirty="0"/>
              <a:t>Predictions</a:t>
            </a:r>
            <a:r>
              <a:rPr lang="zh-CN" altLang="en-US" dirty="0"/>
              <a:t>：预言</a:t>
            </a:r>
            <a:endParaRPr lang="en-US" altLang="zh-CN" dirty="0"/>
          </a:p>
          <a:p>
            <a:r>
              <a:rPr lang="en-US" altLang="zh-CN" dirty="0"/>
              <a:t>Process Optimization</a:t>
            </a:r>
            <a:r>
              <a:rPr lang="zh-CN" altLang="en-US" dirty="0"/>
              <a:t>：过程优化</a:t>
            </a:r>
            <a:endParaRPr lang="en-US" altLang="zh-CN" dirty="0"/>
          </a:p>
          <a:p>
            <a:r>
              <a:rPr lang="en-US" altLang="zh-CN" dirty="0"/>
              <a:t>New Insights</a:t>
            </a:r>
            <a:r>
              <a:rPr lang="zh-CN" altLang="en-US" dirty="0"/>
              <a:t>：新的洞察</a:t>
            </a:r>
            <a:endParaRPr lang="en-US" altLang="zh-CN" dirty="0"/>
          </a:p>
          <a:p>
            <a:endParaRPr lang="en-US" altLang="zh-CN" dirty="0"/>
          </a:p>
          <a:p>
            <a:r>
              <a:rPr lang="en-US" altLang="zh-CN" dirty="0" err="1"/>
              <a:t>Fetrue</a:t>
            </a:r>
            <a:r>
              <a:rPr lang="en-US" altLang="zh-CN" dirty="0"/>
              <a:t> Elicitation</a:t>
            </a:r>
            <a:r>
              <a:rPr lang="zh-CN" altLang="en-US" dirty="0"/>
              <a:t>：特征提取</a:t>
            </a:r>
            <a:endParaRPr lang="en-US" altLang="zh-CN" dirty="0"/>
          </a:p>
          <a:p>
            <a:r>
              <a:rPr lang="en-US" altLang="zh-CN" dirty="0"/>
              <a:t>Structure Discovery</a:t>
            </a:r>
            <a:r>
              <a:rPr lang="zh-CN" altLang="en-US" dirty="0"/>
              <a:t>：结构发现</a:t>
            </a:r>
            <a:endParaRPr lang="en-US" altLang="zh-CN" dirty="0"/>
          </a:p>
          <a:p>
            <a:r>
              <a:rPr lang="en-US" altLang="zh-CN" dirty="0"/>
              <a:t>Meaningful compression</a:t>
            </a:r>
            <a:r>
              <a:rPr lang="zh-CN" altLang="en-US" dirty="0"/>
              <a:t>：有意义压缩</a:t>
            </a:r>
            <a:endParaRPr lang="en-US" altLang="zh-CN" dirty="0"/>
          </a:p>
          <a:p>
            <a:r>
              <a:rPr lang="en-US" altLang="zh-CN" dirty="0"/>
              <a:t>Big data </a:t>
            </a:r>
            <a:r>
              <a:rPr lang="en-US" altLang="zh-CN" dirty="0" err="1"/>
              <a:t>Visualisation</a:t>
            </a:r>
            <a:r>
              <a:rPr lang="zh-CN" altLang="en-US" dirty="0"/>
              <a:t>：大数据可视化</a:t>
            </a:r>
            <a:endParaRPr lang="en-US" altLang="zh-CN" dirty="0"/>
          </a:p>
          <a:p>
            <a:endParaRPr lang="en-US" altLang="zh-CN" dirty="0"/>
          </a:p>
          <a:p>
            <a:r>
              <a:rPr lang="en-US" altLang="zh-CN" dirty="0"/>
              <a:t>Recommended Systems</a:t>
            </a:r>
            <a:r>
              <a:rPr lang="zh-CN" altLang="en-US" dirty="0"/>
              <a:t>：推荐系统</a:t>
            </a:r>
            <a:endParaRPr lang="en-US" altLang="zh-CN" dirty="0"/>
          </a:p>
          <a:p>
            <a:r>
              <a:rPr lang="en-US" altLang="zh-CN" dirty="0" err="1"/>
              <a:t>Targetted</a:t>
            </a:r>
            <a:r>
              <a:rPr lang="en-US" altLang="zh-CN" dirty="0"/>
              <a:t> Marketing</a:t>
            </a:r>
            <a:r>
              <a:rPr lang="zh-CN" altLang="en-US" dirty="0"/>
              <a:t>：目标市场营销</a:t>
            </a:r>
          </a:p>
          <a:p>
            <a:r>
              <a:rPr lang="en-US" altLang="zh-CN" dirty="0"/>
              <a:t>Customer Segmentation</a:t>
            </a:r>
            <a:r>
              <a:rPr lang="zh-CN" altLang="en-US" dirty="0"/>
              <a:t>：客户划分</a:t>
            </a:r>
            <a:endParaRPr lang="en-US" altLang="zh-CN" dirty="0"/>
          </a:p>
          <a:p>
            <a:endParaRPr lang="en-US" altLang="zh-CN" dirty="0"/>
          </a:p>
          <a:p>
            <a:r>
              <a:rPr lang="en-US" altLang="zh-CN" dirty="0"/>
              <a:t>Real-Time Decisions</a:t>
            </a:r>
            <a:r>
              <a:rPr lang="zh-CN" altLang="en-US" dirty="0"/>
              <a:t>：实时决策</a:t>
            </a:r>
            <a:endParaRPr lang="en-US" altLang="zh-CN" dirty="0"/>
          </a:p>
          <a:p>
            <a:r>
              <a:rPr lang="en-US" altLang="zh-CN" dirty="0"/>
              <a:t>Game AI</a:t>
            </a:r>
            <a:r>
              <a:rPr lang="zh-CN" altLang="en-US" dirty="0"/>
              <a:t>：游戏</a:t>
            </a:r>
            <a:r>
              <a:rPr lang="en-US" altLang="zh-CN" dirty="0"/>
              <a:t>AI</a:t>
            </a:r>
          </a:p>
          <a:p>
            <a:r>
              <a:rPr lang="en-US" altLang="zh-CN" dirty="0"/>
              <a:t>Learning Tasks</a:t>
            </a:r>
            <a:r>
              <a:rPr lang="zh-CN" altLang="en-US" dirty="0"/>
              <a:t>：</a:t>
            </a:r>
            <a:endParaRPr lang="en-US" altLang="zh-CN" dirty="0"/>
          </a:p>
          <a:p>
            <a:r>
              <a:rPr lang="en-US" altLang="zh-CN" dirty="0"/>
              <a:t>Skill </a:t>
            </a:r>
            <a:r>
              <a:rPr lang="en-US" altLang="zh-CN" dirty="0" err="1"/>
              <a:t>Aquisition</a:t>
            </a:r>
            <a:r>
              <a:rPr lang="zh-CN" altLang="en-US" dirty="0"/>
              <a:t>：技能获得</a:t>
            </a:r>
            <a:endParaRPr lang="en-US" altLang="zh-CN" dirty="0"/>
          </a:p>
          <a:p>
            <a:r>
              <a:rPr lang="en-US" altLang="zh-CN" dirty="0"/>
              <a:t>Robot </a:t>
            </a:r>
            <a:r>
              <a:rPr lang="en-US" altLang="zh-CN" dirty="0" err="1"/>
              <a:t>Naviagtion</a:t>
            </a:r>
            <a:r>
              <a:rPr lang="zh-CN" altLang="en-US" dirty="0"/>
              <a:t>：机器人导航</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153</a:t>
            </a:fld>
            <a:endParaRPr lang="zh-CN" altLang="en-US"/>
          </a:p>
        </p:txBody>
      </p:sp>
    </p:spTree>
    <p:extLst>
      <p:ext uri="{BB962C8B-B14F-4D97-AF65-F5344CB8AC3E}">
        <p14:creationId xmlns:p14="http://schemas.microsoft.com/office/powerpoint/2010/main" val="1703159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开始了对机器智能的探索。</a:t>
            </a:r>
            <a:endParaRPr lang="en-US" altLang="zh-CN" dirty="0"/>
          </a:p>
          <a:p>
            <a:r>
              <a:rPr lang="zh-CN" altLang="en-US" dirty="0"/>
              <a:t>提出问题：</a:t>
            </a:r>
            <a:endParaRPr lang="en-US" altLang="zh-CN" dirty="0"/>
          </a:p>
          <a:p>
            <a:r>
              <a:rPr lang="zh-CN" altLang="en-US" dirty="0"/>
              <a:t>    </a:t>
            </a:r>
            <a:r>
              <a:rPr lang="en-US" altLang="zh-CN" dirty="0"/>
              <a:t>1.</a:t>
            </a:r>
            <a:r>
              <a:rPr lang="zh-CN" altLang="en-US" dirty="0"/>
              <a:t> 图灵机这样一个并不复杂的计算模型，可以抽象出人类逻辑和计算能力，而逻辑和计算又是人类最具代表性的智能表现之一。</a:t>
            </a:r>
            <a:endParaRPr lang="en-US" altLang="zh-CN" dirty="0"/>
          </a:p>
          <a:p>
            <a:r>
              <a:rPr lang="en-US" altLang="zh-CN" dirty="0"/>
              <a:t>        </a:t>
            </a:r>
            <a:r>
              <a:rPr lang="zh-CN" altLang="en-US" dirty="0"/>
              <a:t>那思考能力（智能）是否也可以通过一个模型来描述出来，并且被机器所实现呢？</a:t>
            </a:r>
            <a:endParaRPr lang="en-US" altLang="zh-CN" dirty="0"/>
          </a:p>
          <a:p>
            <a:r>
              <a:rPr lang="en-US" altLang="zh-CN" dirty="0"/>
              <a:t>    2. </a:t>
            </a:r>
            <a:r>
              <a:rPr lang="zh-CN" altLang="en-US" dirty="0"/>
              <a:t>图灵机是否可以扩展为概括所有智能活动的模型？</a:t>
            </a:r>
            <a:endParaRPr lang="en-US" altLang="zh-CN" dirty="0"/>
          </a:p>
          <a:p>
            <a:r>
              <a:rPr lang="en-US" altLang="zh-CN" dirty="0"/>
              <a:t>        </a:t>
            </a:r>
            <a:r>
              <a:rPr lang="zh-CN" altLang="en-US" dirty="0"/>
              <a:t>如果图灵机不足以成为这种模型的话，是否有其他的模型可以胜任成为人造智能的基石呢？</a:t>
            </a:r>
            <a:endParaRPr lang="en-US" altLang="zh-CN" dirty="0"/>
          </a:p>
          <a:p>
            <a:endParaRPr lang="en-US" altLang="zh-CN" dirty="0"/>
          </a:p>
          <a:p>
            <a:r>
              <a:rPr lang="zh-CN" altLang="en-US" dirty="0"/>
              <a:t>对于机器如何实现智能这个问题，图灵提出了两条可能的发展路线。</a:t>
            </a:r>
            <a:endParaRPr lang="en-US" altLang="zh-CN" dirty="0"/>
          </a:p>
          <a:p>
            <a:r>
              <a:rPr lang="en-US" altLang="zh-CN" dirty="0"/>
              <a:t>    </a:t>
            </a:r>
            <a:r>
              <a:rPr lang="zh-CN" altLang="en-US" dirty="0"/>
              <a:t>一种是基于建设基础能力的方法</a:t>
            </a:r>
            <a:endParaRPr lang="en-US" altLang="zh-CN" dirty="0"/>
          </a:p>
          <a:p>
            <a:r>
              <a:rPr lang="en-US" altLang="zh-CN" dirty="0"/>
              <a:t>        </a:t>
            </a:r>
            <a:r>
              <a:rPr lang="zh-CN" altLang="en-US" dirty="0"/>
              <a:t>通过编写越来越庞大完善的成程序，使机器具备越来越多的能力，比如下棋分析、股票识别图形等能力，图灵认为这是完全可以做到的。</a:t>
            </a:r>
            <a:endParaRPr lang="en-US" altLang="zh-CN" dirty="0"/>
          </a:p>
          <a:p>
            <a:r>
              <a:rPr lang="zh-CN" altLang="en-US" dirty="0"/>
              <a:t>    一种是基于思维状态来建造大脑（图灵更感兴趣）</a:t>
            </a:r>
            <a:endParaRPr lang="en-US" altLang="zh-CN" dirty="0"/>
          </a:p>
          <a:p>
            <a:r>
              <a:rPr lang="zh-CN" altLang="en-US" dirty="0"/>
              <a:t>        指导思想：</a:t>
            </a:r>
            <a:endParaRPr lang="en-US" altLang="zh-CN" dirty="0"/>
          </a:p>
          <a:p>
            <a:r>
              <a:rPr lang="zh-CN" altLang="en-US" dirty="0"/>
              <a:t>        没有什么更高等的神秘的力量在为人的大脑编程，人类大脑一定存在着某种内在的机制来产生智能。</a:t>
            </a:r>
            <a:endParaRPr lang="en-US" altLang="zh-CN" dirty="0"/>
          </a:p>
          <a:p>
            <a:r>
              <a:rPr lang="en-US" altLang="zh-CN" dirty="0"/>
              <a:t>        </a:t>
            </a:r>
            <a:r>
              <a:rPr lang="zh-CN" altLang="en-US" dirty="0"/>
              <a:t>所以一定存在着某种方法可以使机器自动的学习，就像人类大脑一样。</a:t>
            </a:r>
            <a:endParaRPr lang="en-US" altLang="zh-CN" dirty="0"/>
          </a:p>
          <a:p>
            <a:r>
              <a:rPr lang="en-US" altLang="zh-CN" dirty="0"/>
              <a:t>        </a:t>
            </a:r>
            <a:r>
              <a:rPr lang="zh-CN" altLang="en-US" dirty="0"/>
              <a:t>因此如果找到人类大脑获得智能的途径，并把它应用于机器上，就可以实现一个能够自己学习成长的机器，实现掌握任何领域技能的全面解决方案。</a:t>
            </a:r>
            <a:endParaRPr lang="en-US" altLang="zh-CN" dirty="0"/>
          </a:p>
          <a:p>
            <a:endParaRPr lang="en-US" altLang="zh-CN" dirty="0"/>
          </a:p>
          <a:p>
            <a:r>
              <a:rPr lang="zh-CN" altLang="en-US" dirty="0"/>
              <a:t>图灵和香农在贝尔实验室进行过长期的探讨，并没有解决如何定义智能、图灵机是否能够智能的承载模型这样的问题。</a:t>
            </a:r>
            <a:endParaRPr lang="en-US" altLang="zh-CN" dirty="0"/>
          </a:p>
          <a:p>
            <a:r>
              <a:rPr lang="zh-CN" altLang="en-US" dirty="0"/>
              <a:t>他们这一系列关于智能的讨论代表着这个时期的学者对于机器和智能思考的萌芽，是人工智能从科幻走向科学的第一步。 </a:t>
            </a:r>
            <a:endParaRPr lang="en-US" altLang="zh-CN" dirty="0"/>
          </a:p>
          <a:p>
            <a:endParaRPr lang="en-US" altLang="zh-CN" dirty="0"/>
          </a:p>
          <a:p>
            <a:r>
              <a:rPr lang="en-US" altLang="zh-CN" dirty="0"/>
              <a:t>1950 </a:t>
            </a:r>
            <a:r>
              <a:rPr lang="zh-CN" altLang="en-US" dirty="0"/>
              <a:t>年，图灵发表了另一篇划时代的论文，</a:t>
            </a:r>
            <a:r>
              <a:rPr lang="en-US" altLang="zh-CN" dirty="0"/>
              <a:t>《</a:t>
            </a:r>
            <a:r>
              <a:rPr lang="zh-CN" altLang="en-US" dirty="0"/>
              <a:t>计算机器和智能</a:t>
            </a:r>
            <a:r>
              <a:rPr lang="en-US" altLang="zh-CN" dirty="0"/>
              <a:t>》</a:t>
            </a:r>
            <a:r>
              <a:rPr lang="zh-CN" altLang="en-US" dirty="0"/>
              <a:t>，提出了著名的图灵测试。因为这篇论文图灵被称为人工智能之父。</a:t>
            </a:r>
            <a:endParaRPr lang="en-US" altLang="zh-CN" dirty="0"/>
          </a:p>
          <a:p>
            <a:r>
              <a:rPr lang="zh-CN" altLang="en-US" dirty="0"/>
              <a:t>在文章中并没有明确的定义何谓智能，而是首先假定智能是可以被机器所模拟的。然后对机器是否具有智能给出了一个判定的途径：</a:t>
            </a:r>
            <a:endParaRPr lang="en-US" altLang="zh-CN" dirty="0"/>
          </a:p>
          <a:p>
            <a:r>
              <a:rPr lang="en-US" altLang="zh-CN" dirty="0"/>
              <a:t>    </a:t>
            </a:r>
            <a:r>
              <a:rPr lang="zh-CN" altLang="en-US" dirty="0"/>
              <a:t>将人类和机器分开在两间房间中并进行对话。如果人类无法分辨出和它对话的到底是人类还是机器，那么就可以认为这台机器是存在智能的。</a:t>
            </a:r>
            <a:endParaRPr lang="en-US" altLang="zh-CN" dirty="0"/>
          </a:p>
          <a:p>
            <a:r>
              <a:rPr lang="zh-CN" altLang="en-US" dirty="0"/>
              <a:t>图灵测试更接近于一个思想实验，并没有规定参加测试的机器要和人对话多长时间，要骗过多少名受测者、参加测试的人的智力年龄应该在什么样的水平，机器应该模仿一个年龄多大的人等等。</a:t>
            </a:r>
            <a:endParaRPr lang="en-US" altLang="zh-CN" dirty="0"/>
          </a:p>
          <a:p>
            <a:r>
              <a:rPr lang="zh-CN" altLang="en-US" dirty="0"/>
              <a:t>图灵测试中所指的人类更多的是一个范畴，而非特定的某类人或者某个人。</a:t>
            </a:r>
            <a:endParaRPr lang="en-US" altLang="zh-CN" dirty="0"/>
          </a:p>
          <a:p>
            <a:r>
              <a:rPr lang="zh-CN" altLang="en-US" dirty="0"/>
              <a:t>迄今为止没有任何机器被公认为已经通过图灵测试。</a:t>
            </a:r>
            <a:endParaRPr lang="en-US" altLang="zh-CN" dirty="0"/>
          </a:p>
          <a:p>
            <a:endParaRPr lang="en-US" altLang="zh-CN" dirty="0"/>
          </a:p>
          <a:p>
            <a:r>
              <a:rPr lang="zh-CN" altLang="en-US" dirty="0"/>
              <a:t>因为机器在图灵测试上一次又一次的失败，人类发现机器通过这种测试是很困难的，反而创造出图灵测试最广泛的应用场景（在网络上随处可见），图形验证码。</a:t>
            </a:r>
            <a:endParaRPr lang="en-US" altLang="zh-CN" dirty="0"/>
          </a:p>
          <a:p>
            <a:pPr marL="12700" indent="0">
              <a:lnSpc>
                <a:spcPct val="100000"/>
              </a:lnSpc>
              <a:spcBef>
                <a:spcPts val="105"/>
              </a:spcBef>
              <a:buClr>
                <a:srgbClr val="DF5E2F"/>
              </a:buClr>
              <a:buFont typeface="Wingdings"/>
              <a:buNone/>
              <a:tabLst>
                <a:tab pos="355600" algn="l"/>
              </a:tabLst>
            </a:pPr>
            <a:r>
              <a:rPr lang="zh-CN" altLang="en-US" sz="1600" b="1" spc="-10" dirty="0">
                <a:latin typeface="微软雅黑"/>
                <a:cs typeface="微软雅黑"/>
              </a:rPr>
              <a:t>验证码（</a:t>
            </a:r>
            <a:r>
              <a:rPr lang="en-US" altLang="zh-CN" sz="1600" spc="-10" dirty="0">
                <a:latin typeface="微软雅黑"/>
                <a:cs typeface="微软雅黑"/>
              </a:rPr>
              <a:t>Captcha</a:t>
            </a:r>
            <a:r>
              <a:rPr lang="zh-CN" altLang="en-US" sz="1600" spc="-10" dirty="0">
                <a:latin typeface="微软雅黑"/>
                <a:cs typeface="微软雅黑"/>
              </a:rPr>
              <a:t>）</a:t>
            </a:r>
            <a:endParaRPr lang="en-US" altLang="zh-CN" sz="1600" b="0" spc="-10" dirty="0">
              <a:latin typeface="微软雅黑"/>
              <a:cs typeface="微软雅黑"/>
            </a:endParaRPr>
          </a:p>
          <a:p>
            <a:pPr marL="12700" indent="0">
              <a:lnSpc>
                <a:spcPct val="100000"/>
              </a:lnSpc>
              <a:spcBef>
                <a:spcPts val="105"/>
              </a:spcBef>
              <a:buClr>
                <a:srgbClr val="DF5E2F"/>
              </a:buClr>
              <a:buFont typeface="Wingdings"/>
              <a:buNone/>
              <a:tabLst>
                <a:tab pos="355600" algn="l"/>
              </a:tabLst>
            </a:pPr>
            <a:r>
              <a:rPr lang="en-US" altLang="zh-CN" sz="1200" b="1" dirty="0">
                <a:latin typeface="微软雅黑"/>
                <a:cs typeface="微软雅黑"/>
              </a:rPr>
              <a:t>C</a:t>
            </a:r>
            <a:r>
              <a:rPr lang="en-US" altLang="zh-CN" sz="1200" dirty="0">
                <a:latin typeface="微软雅黑"/>
                <a:cs typeface="微软雅黑"/>
              </a:rPr>
              <a:t>ompletely</a:t>
            </a:r>
            <a:r>
              <a:rPr lang="en-US" altLang="zh-CN" sz="1200" spc="-60" dirty="0">
                <a:latin typeface="微软雅黑"/>
                <a:cs typeface="微软雅黑"/>
              </a:rPr>
              <a:t> </a:t>
            </a:r>
            <a:r>
              <a:rPr lang="en-US" altLang="zh-CN" sz="1200" b="1" dirty="0">
                <a:latin typeface="微软雅黑"/>
                <a:cs typeface="微软雅黑"/>
              </a:rPr>
              <a:t>A</a:t>
            </a:r>
            <a:r>
              <a:rPr lang="en-US" altLang="zh-CN" sz="1200" dirty="0">
                <a:latin typeface="微软雅黑"/>
                <a:cs typeface="微软雅黑"/>
              </a:rPr>
              <a:t>utomated</a:t>
            </a:r>
            <a:r>
              <a:rPr lang="en-US" altLang="zh-CN" sz="1200" spc="-50" dirty="0">
                <a:latin typeface="微软雅黑"/>
                <a:cs typeface="微软雅黑"/>
              </a:rPr>
              <a:t> </a:t>
            </a:r>
            <a:r>
              <a:rPr lang="en-US" altLang="zh-CN" sz="1200" b="1" dirty="0">
                <a:latin typeface="微软雅黑"/>
                <a:cs typeface="微软雅黑"/>
              </a:rPr>
              <a:t>P</a:t>
            </a:r>
            <a:r>
              <a:rPr lang="en-US" altLang="zh-CN" sz="1200" dirty="0">
                <a:latin typeface="微软雅黑"/>
                <a:cs typeface="微软雅黑"/>
              </a:rPr>
              <a:t>ublic</a:t>
            </a:r>
            <a:r>
              <a:rPr lang="en-US" altLang="zh-CN" sz="1200" spc="-55" dirty="0">
                <a:latin typeface="微软雅黑"/>
                <a:cs typeface="微软雅黑"/>
              </a:rPr>
              <a:t> </a:t>
            </a:r>
            <a:r>
              <a:rPr lang="en-US" altLang="zh-CN" sz="1200" b="1" dirty="0">
                <a:latin typeface="微软雅黑"/>
                <a:cs typeface="微软雅黑"/>
              </a:rPr>
              <a:t>T</a:t>
            </a:r>
            <a:r>
              <a:rPr lang="en-US" altLang="zh-CN" sz="1200" dirty="0">
                <a:latin typeface="微软雅黑"/>
                <a:cs typeface="微软雅黑"/>
              </a:rPr>
              <a:t>uring</a:t>
            </a:r>
            <a:r>
              <a:rPr lang="en-US" altLang="zh-CN" sz="1200" spc="-50" dirty="0">
                <a:latin typeface="微软雅黑"/>
                <a:cs typeface="微软雅黑"/>
              </a:rPr>
              <a:t> </a:t>
            </a:r>
            <a:r>
              <a:rPr lang="en-US" altLang="zh-CN" sz="1200" dirty="0">
                <a:latin typeface="微软雅黑"/>
                <a:cs typeface="微软雅黑"/>
              </a:rPr>
              <a:t>test</a:t>
            </a:r>
            <a:r>
              <a:rPr lang="en-US" altLang="zh-CN" sz="1200" spc="-55" dirty="0">
                <a:latin typeface="微软雅黑"/>
                <a:cs typeface="微软雅黑"/>
              </a:rPr>
              <a:t> </a:t>
            </a:r>
            <a:r>
              <a:rPr lang="en-US" altLang="zh-CN" sz="1200" dirty="0">
                <a:latin typeface="微软雅黑"/>
                <a:cs typeface="微软雅黑"/>
              </a:rPr>
              <a:t>to</a:t>
            </a:r>
            <a:r>
              <a:rPr lang="en-US" altLang="zh-CN" sz="1200" spc="-55" dirty="0">
                <a:latin typeface="微软雅黑"/>
                <a:cs typeface="微软雅黑"/>
              </a:rPr>
              <a:t> </a:t>
            </a:r>
            <a:r>
              <a:rPr lang="en-US" altLang="zh-CN" sz="1200" dirty="0">
                <a:latin typeface="微软雅黑"/>
                <a:cs typeface="微软雅黑"/>
              </a:rPr>
              <a:t>tell</a:t>
            </a:r>
            <a:r>
              <a:rPr lang="en-US" altLang="zh-CN" sz="1200" spc="-55" dirty="0">
                <a:latin typeface="微软雅黑"/>
                <a:cs typeface="微软雅黑"/>
              </a:rPr>
              <a:t> </a:t>
            </a:r>
            <a:r>
              <a:rPr lang="en-US" altLang="zh-CN" sz="1200" b="1" dirty="0">
                <a:latin typeface="微软雅黑"/>
                <a:cs typeface="微软雅黑"/>
              </a:rPr>
              <a:t>C</a:t>
            </a:r>
            <a:r>
              <a:rPr lang="en-US" altLang="zh-CN" sz="1200" dirty="0">
                <a:latin typeface="微软雅黑"/>
                <a:cs typeface="微软雅黑"/>
              </a:rPr>
              <a:t>omputers</a:t>
            </a:r>
            <a:r>
              <a:rPr lang="en-US" altLang="zh-CN" sz="1200" spc="-55" dirty="0">
                <a:latin typeface="微软雅黑"/>
                <a:cs typeface="微软雅黑"/>
              </a:rPr>
              <a:t> </a:t>
            </a:r>
            <a:r>
              <a:rPr lang="en-US" altLang="zh-CN" sz="1200" dirty="0">
                <a:latin typeface="微软雅黑"/>
                <a:cs typeface="微软雅黑"/>
              </a:rPr>
              <a:t>and</a:t>
            </a:r>
            <a:r>
              <a:rPr lang="en-US" altLang="zh-CN" sz="1200" spc="-50" dirty="0">
                <a:latin typeface="微软雅黑"/>
                <a:cs typeface="微软雅黑"/>
              </a:rPr>
              <a:t> </a:t>
            </a:r>
            <a:r>
              <a:rPr lang="en-US" altLang="zh-CN" sz="1200" b="1" dirty="0">
                <a:latin typeface="微软雅黑"/>
                <a:cs typeface="微软雅黑"/>
              </a:rPr>
              <a:t>H</a:t>
            </a:r>
            <a:r>
              <a:rPr lang="en-US" altLang="zh-CN" sz="1200" dirty="0">
                <a:latin typeface="微软雅黑"/>
                <a:cs typeface="微软雅黑"/>
              </a:rPr>
              <a:t>umans</a:t>
            </a:r>
            <a:r>
              <a:rPr lang="en-US" altLang="zh-CN" sz="1200" spc="-55" dirty="0">
                <a:latin typeface="微软雅黑"/>
                <a:cs typeface="微软雅黑"/>
              </a:rPr>
              <a:t> </a:t>
            </a:r>
            <a:r>
              <a:rPr lang="en-US" altLang="zh-CN" sz="1200" b="1" spc="-10" dirty="0">
                <a:latin typeface="微软雅黑"/>
                <a:cs typeface="微软雅黑"/>
              </a:rPr>
              <a:t>A</a:t>
            </a:r>
            <a:r>
              <a:rPr lang="en-US" altLang="zh-CN" sz="1200" spc="-10" dirty="0">
                <a:latin typeface="微软雅黑"/>
                <a:cs typeface="微软雅黑"/>
              </a:rPr>
              <a:t>part</a:t>
            </a:r>
          </a:p>
          <a:p>
            <a:pPr marL="12700" indent="0">
              <a:lnSpc>
                <a:spcPct val="100000"/>
              </a:lnSpc>
              <a:spcBef>
                <a:spcPts val="105"/>
              </a:spcBef>
              <a:buClr>
                <a:srgbClr val="DF5E2F"/>
              </a:buClr>
              <a:buFont typeface="Wingdings"/>
              <a:buNone/>
              <a:tabLst>
                <a:tab pos="355600" algn="l"/>
              </a:tabLst>
            </a:pPr>
            <a:r>
              <a:rPr lang="zh-CN" altLang="en-US" sz="1200" dirty="0">
                <a:latin typeface="微软雅黑"/>
                <a:cs typeface="微软雅黑"/>
              </a:rPr>
              <a:t>通过图灵测试来完全自动地分辨出计算机和人类</a:t>
            </a:r>
            <a:endParaRPr lang="en-US" altLang="zh-CN" sz="1200" dirty="0">
              <a:latin typeface="微软雅黑"/>
              <a:cs typeface="微软雅黑"/>
            </a:endParaRPr>
          </a:p>
          <a:p>
            <a:endParaRPr lang="en-US" altLang="zh-CN" dirty="0"/>
          </a:p>
          <a:p>
            <a:r>
              <a:rPr lang="zh-CN" altLang="en-US" dirty="0"/>
              <a:t>这个才是图灵测试必须要知道的：</a:t>
            </a:r>
            <a:endParaRPr lang="en-US" altLang="zh-CN" dirty="0"/>
          </a:p>
          <a:p>
            <a:r>
              <a:rPr lang="zh-CN" altLang="en-US" sz="1200" dirty="0">
                <a:latin typeface="微软雅黑"/>
                <a:cs typeface="微软雅黑"/>
              </a:rPr>
              <a:t>图灵测试</a:t>
            </a:r>
            <a:r>
              <a:rPr lang="zh-CN" altLang="en-US" dirty="0"/>
              <a:t>所提出的目标：超过了人类自身的需要。</a:t>
            </a:r>
            <a:endParaRPr lang="en-US" altLang="zh-CN" dirty="0"/>
          </a:p>
          <a:p>
            <a:r>
              <a:rPr lang="zh-CN" altLang="en-US" dirty="0"/>
              <a:t>比如：人类制造出更好的飞机，目的肯定是为了更快更舒适的旅行，而不是为了让它飞得更像鸽子，以至于能够骗过其他的鸟类。</a:t>
            </a:r>
            <a:endParaRPr lang="en-US" altLang="zh-CN" dirty="0"/>
          </a:p>
          <a:p>
            <a:r>
              <a:rPr lang="zh-CN" altLang="en-US" dirty="0"/>
              <a:t>通过一个简单的集合关系来解释：</a:t>
            </a:r>
            <a:endParaRPr lang="en-US" altLang="zh-CN" dirty="0"/>
          </a:p>
          <a:p>
            <a:r>
              <a:rPr lang="zh-CN" altLang="en-US" dirty="0"/>
              <a:t>定义了两个集合，全部智能行为和全部人类行为，它们既有交集又互有不同。</a:t>
            </a:r>
            <a:endParaRPr lang="en-US" altLang="zh-CN" dirty="0"/>
          </a:p>
          <a:p>
            <a:r>
              <a:rPr lang="zh-CN" altLang="en-US" dirty="0"/>
              <a:t>在全部智能行为的范围集合中，有一些是人类靠自身无法做到的。比如：计算出围棋中白棋是否必胜。</a:t>
            </a:r>
            <a:endParaRPr lang="en-US" altLang="zh-CN" dirty="0"/>
          </a:p>
          <a:p>
            <a:r>
              <a:rPr lang="zh-CN" altLang="en-US" dirty="0"/>
              <a:t>在全部人类行为的范围集合种，并非所有都是需要智能的或者需要让计算机代替人类去完成的。比如：没有必要让计算机去分辨出九转大肠和鱼香肉丝哪个更好吃？</a:t>
            </a:r>
            <a:endParaRPr lang="en-US" altLang="zh-CN" dirty="0"/>
          </a:p>
          <a:p>
            <a:r>
              <a:rPr lang="en-US" altLang="zh-CN" dirty="0"/>
              <a:t>    </a:t>
            </a:r>
            <a:r>
              <a:rPr lang="zh-CN" altLang="en-US" dirty="0"/>
              <a:t>能够回答这样的问题也不会作为衡量有没有智商或者判断智商高低水平的依据。</a:t>
            </a:r>
            <a:endParaRPr lang="en-US" altLang="zh-CN" dirty="0"/>
          </a:p>
          <a:p>
            <a:r>
              <a:rPr lang="zh-CN" altLang="en-US" dirty="0"/>
              <a:t>图灵测试所判定的智能是能够模拟全部人类行为的智能，其中既包含了两个集合的交集（人类的智能行为），也包含了人类的非智能行为。</a:t>
            </a:r>
            <a:endParaRPr lang="en-US" altLang="zh-CN" dirty="0"/>
          </a:p>
          <a:p>
            <a:r>
              <a:rPr lang="zh-CN" altLang="en-US" dirty="0"/>
              <a:t>实际上，机器只要能够完成两个集合的交集部分，就应该被认为是拥有智能的。</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11</a:t>
            </a:fld>
            <a:endParaRPr lang="zh-CN" altLang="en-US"/>
          </a:p>
        </p:txBody>
      </p:sp>
    </p:spTree>
    <p:extLst>
      <p:ext uri="{BB962C8B-B14F-4D97-AF65-F5344CB8AC3E}">
        <p14:creationId xmlns:p14="http://schemas.microsoft.com/office/powerpoint/2010/main" val="20784185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1943</a:t>
            </a:r>
            <a:r>
              <a:rPr lang="zh-CN" altLang="en-US" dirty="0"/>
              <a:t>年，</a:t>
            </a:r>
            <a:r>
              <a:rPr lang="en-US" altLang="zh-CN" dirty="0"/>
              <a:t>Warren McCulloch</a:t>
            </a:r>
            <a:r>
              <a:rPr lang="zh-CN" altLang="en-US" dirty="0"/>
              <a:t>和</a:t>
            </a:r>
            <a:r>
              <a:rPr lang="en-US" altLang="zh-CN" dirty="0"/>
              <a:t>Walter Pitts</a:t>
            </a:r>
            <a:r>
              <a:rPr lang="zh-CN" altLang="en-US" dirty="0"/>
              <a:t>发表题为</a:t>
            </a:r>
            <a:r>
              <a:rPr lang="en-US" altLang="zh-CN" dirty="0"/>
              <a:t>《A Logical Calculus of the Ideas Immanent in Nervous Activity》</a:t>
            </a:r>
            <a:r>
              <a:rPr lang="zh-CN" altLang="en-US" dirty="0"/>
              <a:t>的论文，首次提出神经元的</a:t>
            </a:r>
            <a:r>
              <a:rPr lang="en-US" altLang="zh-CN" dirty="0"/>
              <a:t>M-P</a:t>
            </a:r>
            <a:r>
              <a:rPr lang="zh-CN" altLang="en-US" dirty="0"/>
              <a:t>模型。</a:t>
            </a:r>
          </a:p>
          <a:p>
            <a:r>
              <a:rPr lang="en-US" altLang="zh-CN" dirty="0"/>
              <a:t>1958</a:t>
            </a:r>
            <a:r>
              <a:rPr lang="zh-CN" altLang="en-US" dirty="0"/>
              <a:t>年，就职于</a:t>
            </a:r>
            <a:r>
              <a:rPr lang="en-US" altLang="zh-CN" dirty="0"/>
              <a:t>Cornell</a:t>
            </a:r>
            <a:r>
              <a:rPr lang="zh-CN" altLang="en-US" dirty="0"/>
              <a:t>航空实验室的</a:t>
            </a:r>
            <a:r>
              <a:rPr lang="en-US" altLang="zh-CN" dirty="0"/>
              <a:t>Frank Rosenblatt</a:t>
            </a:r>
            <a:r>
              <a:rPr lang="zh-CN" altLang="en-US" dirty="0"/>
              <a:t>发明了的一种称为感知器（</a:t>
            </a:r>
            <a:r>
              <a:rPr lang="en-US" altLang="zh-CN" dirty="0"/>
              <a:t>Perceptron</a:t>
            </a:r>
            <a:r>
              <a:rPr lang="zh-CN" altLang="en-US" dirty="0"/>
              <a:t>）的人工神经网络。它可以被视为一种最简单形式的前馈神经网络。</a:t>
            </a:r>
          </a:p>
          <a:p>
            <a:r>
              <a:rPr lang="en-US" altLang="zh-CN" dirty="0"/>
              <a:t>1969</a:t>
            </a:r>
            <a:r>
              <a:rPr lang="zh-CN" altLang="en-US" dirty="0"/>
              <a:t>年，</a:t>
            </a:r>
            <a:r>
              <a:rPr lang="en-US" altLang="zh-CN" dirty="0"/>
              <a:t>Marvin Minsky</a:t>
            </a:r>
            <a:r>
              <a:rPr lang="zh-CN" altLang="en-US" dirty="0"/>
              <a:t>和 </a:t>
            </a:r>
            <a:r>
              <a:rPr lang="en-US" altLang="zh-CN" dirty="0"/>
              <a:t>Seymour </a:t>
            </a:r>
            <a:r>
              <a:rPr lang="en-US" altLang="zh-CN" dirty="0" err="1"/>
              <a:t>Papert</a:t>
            </a:r>
            <a:r>
              <a:rPr lang="zh-CN" altLang="en-US" dirty="0"/>
              <a:t>发表</a:t>
            </a:r>
            <a:r>
              <a:rPr lang="en-US" altLang="zh-CN" dirty="0"/>
              <a:t>《</a:t>
            </a:r>
            <a:r>
              <a:rPr lang="en-US" altLang="zh-CN" dirty="0" err="1"/>
              <a:t>Perceptrons</a:t>
            </a:r>
            <a:r>
              <a:rPr lang="en-US" altLang="zh-CN" dirty="0"/>
              <a:t>: an introduction to computational geometry》</a:t>
            </a:r>
            <a:r>
              <a:rPr lang="zh-CN" altLang="en-US" dirty="0"/>
              <a:t>一书，从数学的角度证明了单层神经网络的局限性，指出神经网络甚至在面对简单的“异或”逻辑问题时也显得无能为力。因为这篇文章，神经网络的研究陷入了很长一段时间的低迷期，史称“</a:t>
            </a:r>
            <a:r>
              <a:rPr lang="en-US" altLang="zh-CN" dirty="0"/>
              <a:t>Minsky</a:t>
            </a:r>
            <a:r>
              <a:rPr lang="zh-CN" altLang="en-US" dirty="0"/>
              <a:t>造成的神经网络冰河事件”。</a:t>
            </a:r>
          </a:p>
          <a:p>
            <a:r>
              <a:rPr lang="en-US" altLang="zh-CN" dirty="0"/>
              <a:t>1974 </a:t>
            </a:r>
            <a:r>
              <a:rPr lang="zh-CN" altLang="en-US" dirty="0"/>
              <a:t>年，</a:t>
            </a:r>
            <a:r>
              <a:rPr lang="en-US" altLang="zh-CN" dirty="0"/>
              <a:t>Paul </a:t>
            </a:r>
            <a:r>
              <a:rPr lang="en-US" altLang="zh-CN" dirty="0" err="1"/>
              <a:t>Werbos</a:t>
            </a:r>
            <a:r>
              <a:rPr lang="zh-CN" altLang="en-US" dirty="0"/>
              <a:t>在哈佛大学攻读博士学位期间，就在其博士论文中发明了影响深远的著名</a:t>
            </a:r>
            <a:r>
              <a:rPr lang="en-US" altLang="zh-CN" dirty="0"/>
              <a:t>BP</a:t>
            </a:r>
            <a:r>
              <a:rPr lang="zh-CN" altLang="en-US" dirty="0"/>
              <a:t>神经网络学习算法，但没有引起重视。</a:t>
            </a:r>
          </a:p>
          <a:p>
            <a:r>
              <a:rPr lang="en-US" altLang="zh-CN" dirty="0"/>
              <a:t>1986</a:t>
            </a:r>
            <a:r>
              <a:rPr lang="zh-CN" altLang="en-US" dirty="0"/>
              <a:t>年，</a:t>
            </a:r>
            <a:r>
              <a:rPr lang="en-US" altLang="zh-CN" dirty="0"/>
              <a:t>David E. Rumelhart, Geoffrey E. Hinton</a:t>
            </a:r>
            <a:r>
              <a:rPr lang="zh-CN" altLang="en-US" dirty="0"/>
              <a:t>和 </a:t>
            </a:r>
            <a:r>
              <a:rPr lang="en-US" altLang="zh-CN" dirty="0"/>
              <a:t>Ronald J. Williams</a:t>
            </a:r>
            <a:r>
              <a:rPr lang="zh-CN" altLang="en-US" dirty="0"/>
              <a:t>发表文章</a:t>
            </a:r>
            <a:r>
              <a:rPr lang="en-US" altLang="zh-CN" dirty="0"/>
              <a:t>《Learning representations by back-propagating errors》</a:t>
            </a:r>
            <a:r>
              <a:rPr lang="zh-CN" altLang="en-US" dirty="0"/>
              <a:t>，重新报道这一方法，</a:t>
            </a:r>
            <a:r>
              <a:rPr lang="en-US" altLang="zh-CN" dirty="0"/>
              <a:t>BP</a:t>
            </a:r>
            <a:r>
              <a:rPr lang="zh-CN" altLang="en-US" dirty="0"/>
              <a:t>神经网络学习算法才受到重视。</a:t>
            </a: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160</a:t>
            </a:fld>
            <a:endParaRPr lang="zh-CN" altLang="en-US"/>
          </a:p>
        </p:txBody>
      </p:sp>
    </p:spTree>
    <p:extLst>
      <p:ext uri="{BB962C8B-B14F-4D97-AF65-F5344CB8AC3E}">
        <p14:creationId xmlns:p14="http://schemas.microsoft.com/office/powerpoint/2010/main" val="28172713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麦克洛克和皮茨完成他们的计算实验时，实际上，他们完成了一个操作性非常强的机械论精神模型。 后人就用二人名称的首字母称呼这个模型一</a:t>
            </a:r>
            <a:r>
              <a:rPr lang="en-US" altLang="zh-CN" dirty="0"/>
              <a:t>MP </a:t>
            </a:r>
            <a:r>
              <a:rPr lang="zh-CN" altLang="en-US" dirty="0"/>
              <a:t>神经元模型。</a:t>
            </a:r>
            <a:endParaRPr lang="en-US" altLang="zh-CN" dirty="0"/>
          </a:p>
          <a:p>
            <a:endParaRPr lang="en-US" altLang="zh-CN" dirty="0"/>
          </a:p>
          <a:p>
            <a:r>
              <a:rPr lang="zh-CN" altLang="en-US" dirty="0"/>
              <a:t>得益于</a:t>
            </a:r>
            <a:r>
              <a:rPr lang="en-US" altLang="zh-CN" dirty="0"/>
              <a:t>19</a:t>
            </a:r>
            <a:r>
              <a:rPr lang="zh-CN" altLang="en-US" dirty="0"/>
              <a:t>世纪下半叶的研究，科学家们已经知道神经系统是由叫做</a:t>
            </a:r>
            <a:r>
              <a:rPr lang="zh-CN" altLang="en-US" b="1" dirty="0"/>
              <a:t>神经元</a:t>
            </a:r>
            <a:r>
              <a:rPr lang="zh-CN" altLang="en-US" dirty="0"/>
              <a:t>的细胞构成的，这些神经元似乎像网络一样连接在一起。</a:t>
            </a:r>
            <a:r>
              <a:rPr lang="en-US" altLang="zh-CN" dirty="0"/>
              <a:t>20</a:t>
            </a:r>
            <a:r>
              <a:rPr lang="zh-CN" altLang="en-US" dirty="0"/>
              <a:t>世纪的进一步研究指出，这些神经元就像开关一样，当刺激达到一定阈值时开关就被触发。</a:t>
            </a:r>
            <a:endParaRPr lang="en-US" altLang="zh-CN" dirty="0"/>
          </a:p>
          <a:p>
            <a:r>
              <a:rPr lang="zh-CN" altLang="en-US" dirty="0"/>
              <a:t>对于麦卡洛克和匹茨来说，这些神经元就像逻辑开关，于是他们用卡尔纳普的标注方法对神经元进行命题逻辑意义上的建模。一个重要的、传统逻辑中并不存在的要素是，神经元逻辑存在输入与输出的延时特性。基于这样的延时，神经元就被组成为环状结构，从而信号可以在网络内保持一定时间的有效期。麦卡洛克和匹茨的论文为这个模型定义了几个公理，并进而证明了几个定理。</a:t>
            </a: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162</a:t>
            </a:fld>
            <a:endParaRPr lang="zh-CN" altLang="en-US"/>
          </a:p>
        </p:txBody>
      </p:sp>
    </p:spTree>
    <p:extLst>
      <p:ext uri="{BB962C8B-B14F-4D97-AF65-F5344CB8AC3E}">
        <p14:creationId xmlns:p14="http://schemas.microsoft.com/office/powerpoint/2010/main" val="7473346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一般来说，每个“牛逼”人的背后，都隐藏着一段“苦逼”的岁月。皮茨同样如此，不过更显“苦涩”而已。</a:t>
            </a:r>
            <a:r>
              <a:rPr lang="en-US" altLang="zh-CN" sz="1200" kern="1200" dirty="0">
                <a:solidFill>
                  <a:schemeClr val="tx1"/>
                </a:solidFill>
                <a:effectLst/>
                <a:latin typeface="+mn-lt"/>
                <a:ea typeface="+mn-ea"/>
                <a:cs typeface="+mn-cs"/>
              </a:rPr>
              <a:t>1923</a:t>
            </a:r>
            <a:r>
              <a:rPr lang="zh-CN" altLang="en-US" dirty="0">
                <a:effectLst/>
              </a:rPr>
              <a:t>年</a:t>
            </a:r>
            <a:r>
              <a:rPr lang="en-US" altLang="zh-CN" sz="1200" kern="1200" dirty="0">
                <a:solidFill>
                  <a:schemeClr val="tx1"/>
                </a:solidFill>
                <a:effectLst/>
                <a:latin typeface="+mn-lt"/>
                <a:ea typeface="+mn-ea"/>
                <a:cs typeface="+mn-cs"/>
              </a:rPr>
              <a:t>3</a:t>
            </a:r>
            <a:r>
              <a:rPr lang="zh-CN" altLang="en-US" dirty="0">
                <a:effectLst/>
              </a:rPr>
              <a:t>月，沃尔特</a:t>
            </a:r>
            <a:r>
              <a:rPr lang="en-US" altLang="zh-CN" dirty="0">
                <a:effectLst/>
              </a:rPr>
              <a:t>•</a:t>
            </a:r>
            <a:r>
              <a:rPr lang="zh-CN" altLang="en-US" dirty="0">
                <a:effectLst/>
              </a:rPr>
              <a:t>皮茨出生于美国密歇根州底特律（</a:t>
            </a:r>
            <a:r>
              <a:rPr lang="en-US" altLang="zh-CN" sz="1200" kern="1200" dirty="0">
                <a:solidFill>
                  <a:schemeClr val="tx1"/>
                </a:solidFill>
                <a:effectLst/>
                <a:latin typeface="+mn-lt"/>
                <a:ea typeface="+mn-ea"/>
                <a:cs typeface="+mn-cs"/>
              </a:rPr>
              <a:t>Detroit</a:t>
            </a:r>
            <a:r>
              <a:rPr lang="zh-CN" altLang="en-US" dirty="0">
                <a:effectLst/>
              </a:rPr>
              <a:t>）。小时候，皮茨家境贫寒。但贫穷并没有冷却皮茨那颗爱读书的心。皮茨很早就对数学和哲学表现出浓厚的兴趣，</a:t>
            </a:r>
            <a:r>
              <a:rPr lang="en-US" altLang="zh-CN" sz="1200" kern="1200" dirty="0">
                <a:solidFill>
                  <a:schemeClr val="tx1"/>
                </a:solidFill>
                <a:effectLst/>
                <a:latin typeface="+mn-lt"/>
                <a:ea typeface="+mn-ea"/>
                <a:cs typeface="+mn-cs"/>
              </a:rPr>
              <a:t>12</a:t>
            </a:r>
            <a:r>
              <a:rPr lang="zh-CN" altLang="en-US" dirty="0">
                <a:effectLst/>
              </a:rPr>
              <a:t>岁时就开始阅读伯特兰</a:t>
            </a:r>
            <a:r>
              <a:rPr lang="en-US" altLang="zh-CN" sz="1200" kern="1200" dirty="0">
                <a:solidFill>
                  <a:schemeClr val="tx1"/>
                </a:solidFill>
                <a:effectLst/>
                <a:latin typeface="+mn-lt"/>
                <a:ea typeface="+mn-ea"/>
                <a:cs typeface="+mn-cs"/>
              </a:rPr>
              <a:t>·</a:t>
            </a:r>
            <a:r>
              <a:rPr lang="zh-CN" altLang="en-US" dirty="0">
                <a:effectLst/>
              </a:rPr>
              <a:t>罗素（</a:t>
            </a:r>
            <a:r>
              <a:rPr lang="en-US" altLang="zh-CN" sz="1200" kern="1200" dirty="0">
                <a:solidFill>
                  <a:schemeClr val="tx1"/>
                </a:solidFill>
                <a:effectLst/>
                <a:latin typeface="+mn-lt"/>
                <a:ea typeface="+mn-ea"/>
                <a:cs typeface="+mn-cs"/>
              </a:rPr>
              <a:t>Russell</a:t>
            </a:r>
            <a:r>
              <a:rPr lang="zh-CN" altLang="en-US" dirty="0">
                <a:effectLst/>
              </a:rPr>
              <a:t>）和怀特海（</a:t>
            </a:r>
            <a:r>
              <a:rPr lang="en-US" altLang="zh-CN" sz="1200" kern="1200" dirty="0">
                <a:solidFill>
                  <a:schemeClr val="tx1"/>
                </a:solidFill>
                <a:effectLst/>
                <a:latin typeface="+mn-lt"/>
                <a:ea typeface="+mn-ea"/>
                <a:cs typeface="+mn-cs"/>
              </a:rPr>
              <a:t>Whitehead</a:t>
            </a:r>
            <a:r>
              <a:rPr lang="zh-CN" altLang="en-US" dirty="0">
                <a:effectLst/>
              </a:rPr>
              <a:t>）合著的</a:t>
            </a:r>
            <a:r>
              <a:rPr lang="en-US" altLang="zh-CN" dirty="0">
                <a:effectLst/>
              </a:rPr>
              <a:t>《</a:t>
            </a:r>
            <a:r>
              <a:rPr lang="zh-CN" altLang="en-US" dirty="0">
                <a:effectLst/>
              </a:rPr>
              <a:t>数学原理</a:t>
            </a:r>
            <a:r>
              <a:rPr lang="en-US" altLang="zh-CN" dirty="0">
                <a:effectLst/>
              </a:rPr>
              <a:t>》</a:t>
            </a:r>
            <a:r>
              <a:rPr lang="zh-CN" altLang="en-US" dirty="0">
                <a:effectLst/>
              </a:rPr>
              <a:t>。</a:t>
            </a:r>
          </a:p>
          <a:p>
            <a:r>
              <a:rPr lang="zh-CN" altLang="en-US" dirty="0">
                <a:effectLst/>
              </a:rPr>
              <a:t>年少的皮茨，视罗素为人生偶像，经常就不明觉厉的问题和罗素通信。在书信往来中，罗素发现这个皮茨，人小才不小，于是便邀请他到英国，跟随自己学习逻辑学。</a:t>
            </a:r>
          </a:p>
          <a:p>
            <a:r>
              <a:rPr lang="zh-CN" altLang="en-US" dirty="0">
                <a:effectLst/>
              </a:rPr>
              <a:t>但皮茨家境贫困，连他读高中都供不起，哪还有钱资助他远赴英伦求学。就在皮茨</a:t>
            </a:r>
            <a:r>
              <a:rPr lang="en-US" altLang="zh-CN" sz="1200" kern="1200" dirty="0">
                <a:solidFill>
                  <a:schemeClr val="tx1"/>
                </a:solidFill>
                <a:effectLst/>
                <a:latin typeface="+mn-lt"/>
                <a:ea typeface="+mn-ea"/>
                <a:cs typeface="+mn-cs"/>
              </a:rPr>
              <a:t>15</a:t>
            </a:r>
            <a:r>
              <a:rPr lang="zh-CN" altLang="en-US" dirty="0">
                <a:effectLst/>
              </a:rPr>
              <a:t>岁时，皮茨的老爹还强迫他退学，以便在底特律找份工作谋生，补贴家用。</a:t>
            </a:r>
          </a:p>
          <a:p>
            <a:r>
              <a:rPr lang="zh-CN" altLang="en-US" dirty="0">
                <a:effectLst/>
              </a:rPr>
              <a:t>但酷爱学习的皮茨，自然不愿答应，与老爹一言不合，就离家出走，浪荡江湖。从此，他再也没有见过他的家人。</a:t>
            </a:r>
          </a:p>
          <a:p>
            <a:r>
              <a:rPr lang="zh-CN" altLang="en-US" dirty="0">
                <a:effectLst/>
              </a:rPr>
              <a:t>但正可谓</a:t>
            </a:r>
            <a:r>
              <a:rPr lang="zh-CN" altLang="en-US" sz="1200" kern="1200" dirty="0">
                <a:solidFill>
                  <a:schemeClr val="tx1"/>
                </a:solidFill>
                <a:effectLst/>
                <a:latin typeface="+mn-lt"/>
                <a:ea typeface="+mn-ea"/>
                <a:cs typeface="+mn-cs"/>
              </a:rPr>
              <a:t>“</a:t>
            </a:r>
            <a:r>
              <a:rPr lang="zh-CN" altLang="en-US" dirty="0">
                <a:effectLst/>
              </a:rPr>
              <a:t>山不转水转，水不转人转</a:t>
            </a:r>
            <a:r>
              <a:rPr lang="zh-CN" altLang="en-US" sz="1200" kern="1200" dirty="0">
                <a:solidFill>
                  <a:schemeClr val="tx1"/>
                </a:solidFill>
                <a:effectLst/>
                <a:latin typeface="+mn-lt"/>
                <a:ea typeface="+mn-ea"/>
                <a:cs typeface="+mn-cs"/>
              </a:rPr>
              <a:t>”</a:t>
            </a:r>
            <a:r>
              <a:rPr lang="zh-CN" altLang="en-US" dirty="0">
                <a:effectLst/>
              </a:rPr>
              <a:t>。虽然皮茨无钱从美抵英国求学，但罗素这位学术大家，却有条件从英国抵达美国任教。</a:t>
            </a:r>
          </a:p>
          <a:p>
            <a:r>
              <a:rPr lang="zh-CN" altLang="en-US" dirty="0">
                <a:effectLst/>
              </a:rPr>
              <a:t>在打听到自己偶像罗素要到芝加哥大学任教（访问教授），皮茨兴奋异常，便只身来到芝加哥拜见。精诚所至，金石为开，终于皮茨见到了罗素。罗素一见皮茨，发现他果然骨骼清奇，天赋异禀。于是，罗素就将皮茨留下来，旁听自己的课程。</a:t>
            </a:r>
          </a:p>
          <a:p>
            <a:r>
              <a:rPr lang="zh-CN" altLang="en-US" dirty="0">
                <a:effectLst/>
              </a:rPr>
              <a:t>话说当时在芝加哥大学任教的，还有一个知名的哲学教授，叫鲁道夫</a:t>
            </a:r>
            <a:r>
              <a:rPr lang="en-US" altLang="zh-CN" dirty="0">
                <a:effectLst/>
              </a:rPr>
              <a:t>·</a:t>
            </a:r>
            <a:r>
              <a:rPr lang="zh-CN" altLang="en-US" dirty="0">
                <a:effectLst/>
              </a:rPr>
              <a:t>卡尔纳普（</a:t>
            </a:r>
            <a:r>
              <a:rPr lang="en-US" altLang="zh-CN" sz="1200" kern="1200" dirty="0">
                <a:solidFill>
                  <a:schemeClr val="tx1"/>
                </a:solidFill>
                <a:effectLst/>
                <a:latin typeface="+mn-lt"/>
                <a:ea typeface="+mn-ea"/>
                <a:cs typeface="+mn-cs"/>
              </a:rPr>
              <a:t>Rudolf Carnap</a:t>
            </a:r>
            <a:r>
              <a:rPr lang="zh-CN" altLang="en-US" dirty="0">
                <a:effectLst/>
              </a:rPr>
              <a:t>）。他是逻辑实证主义的代表性人物，其哲学思想深受罗素影响，和罗素是好基友。</a:t>
            </a:r>
          </a:p>
          <a:p>
            <a:r>
              <a:rPr lang="zh-CN" altLang="en-US" dirty="0">
                <a:effectLst/>
              </a:rPr>
              <a:t>罗素的课，皮茨自然可以去随便蹭，但活下去，却是皮茨自己的事。在机缘巧合下，卡尔纳普认识了皮茨，并发现皮茨有惊为天人的才华。</a:t>
            </a:r>
          </a:p>
          <a:p>
            <a:r>
              <a:rPr lang="zh-CN" altLang="en-US" dirty="0">
                <a:effectLst/>
              </a:rPr>
              <a:t>卡尔纳普惜才如命，便心生怜悯，利用自己的人际关系，帮皮茨在芝加哥大学谋了打扫卫生的差事。就这样，皮茨这位当代的“扫地僧”，总算是在这所著名大学安顿下来。</a:t>
            </a:r>
          </a:p>
          <a:p>
            <a:r>
              <a:rPr lang="zh-CN" altLang="en-US" dirty="0">
                <a:effectLst/>
              </a:rPr>
              <a:t>再后来，</a:t>
            </a:r>
            <a:r>
              <a:rPr lang="en-US" altLang="zh-CN" sz="1200" kern="1200" dirty="0">
                <a:solidFill>
                  <a:schemeClr val="tx1"/>
                </a:solidFill>
                <a:effectLst/>
                <a:latin typeface="+mn-lt"/>
                <a:ea typeface="+mn-ea"/>
                <a:cs typeface="+mn-cs"/>
              </a:rPr>
              <a:t>18</a:t>
            </a:r>
            <a:r>
              <a:rPr lang="zh-CN" altLang="en-US" dirty="0">
                <a:effectLst/>
              </a:rPr>
              <a:t>岁的皮茨在芝加哥的结识了神经学家、哲学家沃伦</a:t>
            </a:r>
            <a:r>
              <a:rPr lang="en-US" altLang="zh-CN" dirty="0">
                <a:effectLst/>
              </a:rPr>
              <a:t>·</a:t>
            </a:r>
            <a:r>
              <a:rPr lang="zh-CN" altLang="en-US" dirty="0">
                <a:effectLst/>
              </a:rPr>
              <a:t>麦克洛克（</a:t>
            </a:r>
            <a:r>
              <a:rPr lang="en-US" altLang="zh-CN" sz="1200" kern="1200" dirty="0">
                <a:solidFill>
                  <a:schemeClr val="tx1"/>
                </a:solidFill>
                <a:effectLst/>
                <a:latin typeface="+mn-lt"/>
                <a:ea typeface="+mn-ea"/>
                <a:cs typeface="+mn-cs"/>
              </a:rPr>
              <a:t>Warren McCulloch</a:t>
            </a:r>
            <a:r>
              <a:rPr lang="zh-CN" altLang="en-US" dirty="0">
                <a:effectLst/>
              </a:rPr>
              <a:t>）。正是这位麦克洛克，彻底改变了皮茨的人生轨迹。</a:t>
            </a: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163</a:t>
            </a:fld>
            <a:endParaRPr lang="zh-CN" altLang="en-US"/>
          </a:p>
        </p:txBody>
      </p:sp>
    </p:spTree>
    <p:extLst>
      <p:ext uri="{BB962C8B-B14F-4D97-AF65-F5344CB8AC3E}">
        <p14:creationId xmlns:p14="http://schemas.microsoft.com/office/powerpoint/2010/main" val="27658180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赫布于</a:t>
            </a:r>
            <a:r>
              <a:rPr lang="en-US" altLang="zh-CN" sz="1200" kern="1200" dirty="0">
                <a:solidFill>
                  <a:schemeClr val="tx1"/>
                </a:solidFill>
                <a:effectLst/>
                <a:latin typeface="+mn-lt"/>
                <a:ea typeface="+mn-ea"/>
                <a:cs typeface="+mn-cs"/>
              </a:rPr>
              <a:t>1949</a:t>
            </a:r>
            <a:r>
              <a:rPr lang="zh-CN" altLang="en-US" sz="1200" kern="1200" dirty="0">
                <a:solidFill>
                  <a:schemeClr val="tx1"/>
                </a:solidFill>
                <a:effectLst/>
                <a:latin typeface="+mn-lt"/>
                <a:ea typeface="+mn-ea"/>
                <a:cs typeface="+mn-cs"/>
              </a:rPr>
              <a:t>年基于神经心理的提出了一种学习方式，该方法被称之为赫布学习理论。大致描述为：</a:t>
            </a:r>
          </a:p>
          <a:p>
            <a:r>
              <a:rPr lang="zh-CN" altLang="en-US" dirty="0">
                <a:effectLst/>
              </a:rPr>
              <a:t>假设反射活动的持续性或反复性会导致细胞的持续性变化并增加其稳定性，当一个神经元</a:t>
            </a:r>
            <a:r>
              <a:rPr lang="en-US" altLang="zh-CN" dirty="0">
                <a:effectLst/>
              </a:rPr>
              <a:t>A</a:t>
            </a:r>
            <a:r>
              <a:rPr lang="zh-CN" altLang="en-US" dirty="0">
                <a:effectLst/>
              </a:rPr>
              <a:t>能持续或反复激发神经元</a:t>
            </a:r>
            <a:r>
              <a:rPr lang="en-US" altLang="zh-CN" dirty="0">
                <a:effectLst/>
              </a:rPr>
              <a:t>B</a:t>
            </a:r>
            <a:r>
              <a:rPr lang="zh-CN" altLang="en-US" dirty="0">
                <a:effectLst/>
              </a:rPr>
              <a:t>时，其中一个或两个神经元的生长或代谢过程都会变化。</a:t>
            </a:r>
          </a:p>
          <a:p>
            <a:r>
              <a:rPr lang="en-US" altLang="zh-CN" dirty="0">
                <a:effectLst/>
              </a:rPr>
              <a:t>Let us assume that the persistence or repetition of a reverberatory activity (or “trace”) tends to induce lasting cellular changes that add to its stability.… When an axon of cell A is near enough to excite a cell B and repeatedly or persistently takes part in firing it, some growth process or metabolic change takes place in one or both cells such that A’s efficiency, as one of the cells firing B, is increased</a:t>
            </a:r>
          </a:p>
          <a:p>
            <a:r>
              <a:rPr lang="zh-CN" altLang="en-US" sz="1200" kern="1200" dirty="0">
                <a:solidFill>
                  <a:schemeClr val="tx1"/>
                </a:solidFill>
                <a:effectLst/>
                <a:latin typeface="+mn-lt"/>
                <a:ea typeface="+mn-ea"/>
                <a:cs typeface="+mn-cs"/>
              </a:rPr>
              <a:t>从人工神经元或人工神经网络角度来看，该学习理论简单地解释了循环神经网络（</a:t>
            </a:r>
            <a:r>
              <a:rPr lang="en-US" altLang="zh-CN"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）中结点之间的相关性关系（权重），即：当两个节点同时发生变化（无论是</a:t>
            </a:r>
            <a:r>
              <a:rPr lang="en-US" altLang="zh-CN" sz="1200" kern="1200" dirty="0">
                <a:solidFill>
                  <a:schemeClr val="tx1"/>
                </a:solidFill>
                <a:effectLst/>
                <a:latin typeface="+mn-lt"/>
                <a:ea typeface="+mn-ea"/>
                <a:cs typeface="+mn-cs"/>
              </a:rPr>
              <a:t>positive</a:t>
            </a:r>
            <a:r>
              <a:rPr lang="zh-CN" altLang="en-US" sz="1200" kern="1200" dirty="0">
                <a:solidFill>
                  <a:schemeClr val="tx1"/>
                </a:solidFill>
                <a:effectLst/>
                <a:latin typeface="+mn-lt"/>
                <a:ea typeface="+mn-ea"/>
                <a:cs typeface="+mn-cs"/>
              </a:rPr>
              <a:t>还是</a:t>
            </a:r>
            <a:r>
              <a:rPr lang="en-US" altLang="zh-CN" sz="1200" kern="1200" dirty="0">
                <a:solidFill>
                  <a:schemeClr val="tx1"/>
                </a:solidFill>
                <a:effectLst/>
                <a:latin typeface="+mn-lt"/>
                <a:ea typeface="+mn-ea"/>
                <a:cs typeface="+mn-cs"/>
              </a:rPr>
              <a:t>negative</a:t>
            </a:r>
            <a:r>
              <a:rPr lang="zh-CN" altLang="en-US" sz="1200" kern="1200" dirty="0">
                <a:solidFill>
                  <a:schemeClr val="tx1"/>
                </a:solidFill>
                <a:effectLst/>
                <a:latin typeface="+mn-lt"/>
                <a:ea typeface="+mn-ea"/>
                <a:cs typeface="+mn-cs"/>
              </a:rPr>
              <a:t>），那么节点之间有很强的正相关性（</a:t>
            </a:r>
            <a:r>
              <a:rPr lang="en-US" altLang="zh-CN" sz="1200" kern="1200" dirty="0">
                <a:solidFill>
                  <a:schemeClr val="tx1"/>
                </a:solidFill>
                <a:effectLst/>
                <a:latin typeface="+mn-lt"/>
                <a:ea typeface="+mn-ea"/>
                <a:cs typeface="+mn-cs"/>
              </a:rPr>
              <a:t>positive weight</a:t>
            </a:r>
            <a:r>
              <a:rPr lang="zh-CN" altLang="en-US" sz="1200" kern="1200" dirty="0">
                <a:solidFill>
                  <a:schemeClr val="tx1"/>
                </a:solidFill>
                <a:effectLst/>
                <a:latin typeface="+mn-lt"/>
                <a:ea typeface="+mn-ea"/>
                <a:cs typeface="+mn-cs"/>
              </a:rPr>
              <a:t>）；如果两者变化相反，那么说明有负相关性（</a:t>
            </a:r>
            <a:r>
              <a:rPr lang="en-US" altLang="zh-CN" sz="1200" kern="1200" dirty="0">
                <a:solidFill>
                  <a:schemeClr val="tx1"/>
                </a:solidFill>
                <a:effectLst/>
                <a:latin typeface="+mn-lt"/>
                <a:ea typeface="+mn-ea"/>
                <a:cs typeface="+mn-cs"/>
              </a:rPr>
              <a:t>negative weight</a:t>
            </a:r>
            <a:r>
              <a:rPr lang="zh-CN" altLang="en-US" sz="1200" kern="1200" dirty="0">
                <a:solidFill>
                  <a:schemeClr val="tx1"/>
                </a:solidFill>
                <a:effectLst/>
                <a:latin typeface="+mn-lt"/>
                <a:ea typeface="+mn-ea"/>
                <a:cs typeface="+mn-cs"/>
              </a:rPr>
              <a:t>）。</a:t>
            </a: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169</a:t>
            </a:fld>
            <a:endParaRPr lang="zh-CN" altLang="en-US"/>
          </a:p>
        </p:txBody>
      </p:sp>
    </p:spTree>
    <p:extLst>
      <p:ext uri="{BB962C8B-B14F-4D97-AF65-F5344CB8AC3E}">
        <p14:creationId xmlns:p14="http://schemas.microsoft.com/office/powerpoint/2010/main" val="21998906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1957</a:t>
            </a:r>
            <a:r>
              <a:rPr lang="zh-CN" altLang="en-US" sz="1200" kern="1200" dirty="0">
                <a:solidFill>
                  <a:schemeClr val="tx1"/>
                </a:solidFill>
                <a:effectLst/>
                <a:latin typeface="+mn-lt"/>
                <a:ea typeface="+mn-ea"/>
                <a:cs typeface="+mn-cs"/>
              </a:rPr>
              <a:t>年，弗兰克</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罗森布拉特基于神经感知科学背景提出了第二模型，非常的类似于今天的机器学习模型。这在当时是一个非常令人兴奋的发现，它比赫布的想法更适用。基于这个模型罗森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布拉特设计出了第一个计算机神经网络</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感知机（</a:t>
            </a:r>
            <a:r>
              <a:rPr lang="en-US" altLang="zh-CN" sz="1200" kern="1200" dirty="0">
                <a:solidFill>
                  <a:schemeClr val="tx1"/>
                </a:solidFill>
                <a:effectLst/>
                <a:latin typeface="+mn-lt"/>
                <a:ea typeface="+mn-ea"/>
                <a:cs typeface="+mn-cs"/>
              </a:rPr>
              <a:t>the perceptron</a:t>
            </a:r>
            <a:r>
              <a:rPr lang="zh-CN" altLang="en-US" sz="1200" kern="1200" dirty="0">
                <a:solidFill>
                  <a:schemeClr val="tx1"/>
                </a:solidFill>
                <a:effectLst/>
                <a:latin typeface="+mn-lt"/>
                <a:ea typeface="+mn-ea"/>
                <a:cs typeface="+mn-cs"/>
              </a:rPr>
              <a:t>），它模拟了人脑的运作方式。罗森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布拉特对感知机的定义如下：</a:t>
            </a:r>
            <a:br>
              <a:rPr lang="zh-CN" altLang="en-US" sz="1200" kern="1200" dirty="0">
                <a:solidFill>
                  <a:schemeClr val="tx1"/>
                </a:solidFill>
                <a:effectLst/>
                <a:latin typeface="+mn-lt"/>
                <a:ea typeface="+mn-ea"/>
                <a:cs typeface="+mn-cs"/>
              </a:rPr>
            </a:br>
            <a:endParaRPr lang="zh-CN" altLang="en-US" sz="1200" kern="1200" dirty="0">
              <a:solidFill>
                <a:schemeClr val="tx1"/>
              </a:solidFill>
              <a:effectLst/>
              <a:latin typeface="+mn-lt"/>
              <a:ea typeface="+mn-ea"/>
              <a:cs typeface="+mn-cs"/>
            </a:endParaRPr>
          </a:p>
          <a:p>
            <a:r>
              <a:rPr lang="zh-CN" altLang="en-US" dirty="0">
                <a:effectLst/>
              </a:rPr>
              <a:t>感知机旨在说明一般智能系统的一些基本属性，它不会因为个别特例或通常不知道的东西所束缚住，也不会因为那些个别生物有机体的情况而陷入混乱。</a:t>
            </a:r>
          </a:p>
          <a:p>
            <a:r>
              <a:rPr lang="en-US" altLang="zh-CN" dirty="0">
                <a:effectLst/>
              </a:rPr>
              <a:t>The perceptron is designed to illustrate some of the fundamental properties of intelligent systems in general, without becoming too deeply enmeshed in the special, and frequently unknown, conditions which hold for particular biological organisms.</a:t>
            </a:r>
          </a:p>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年后，维德罗首次使用</a:t>
            </a:r>
            <a:r>
              <a:rPr lang="en-US" altLang="zh-CN" sz="1200" kern="1200" dirty="0">
                <a:solidFill>
                  <a:schemeClr val="tx1"/>
                </a:solidFill>
                <a:effectLst/>
                <a:latin typeface="+mn-lt"/>
                <a:ea typeface="+mn-ea"/>
                <a:cs typeface="+mn-cs"/>
              </a:rPr>
              <a:t>Delta</a:t>
            </a:r>
            <a:r>
              <a:rPr lang="zh-CN" altLang="en-US" sz="1200" kern="1200" dirty="0">
                <a:solidFill>
                  <a:schemeClr val="tx1"/>
                </a:solidFill>
                <a:effectLst/>
                <a:latin typeface="+mn-lt"/>
                <a:ea typeface="+mn-ea"/>
                <a:cs typeface="+mn-cs"/>
              </a:rPr>
              <a:t>学习规则（即最小二乘法）用于感知器的训练步骤，创造了一个良好的线性分类器。</a:t>
            </a: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170</a:t>
            </a:fld>
            <a:endParaRPr lang="zh-CN" altLang="en-US"/>
          </a:p>
        </p:txBody>
      </p:sp>
    </p:spTree>
    <p:extLst>
      <p:ext uri="{BB962C8B-B14F-4D97-AF65-F5344CB8AC3E}">
        <p14:creationId xmlns:p14="http://schemas.microsoft.com/office/powerpoint/2010/main" val="4230730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176</a:t>
            </a:fld>
            <a:endParaRPr lang="zh-CN" altLang="en-US"/>
          </a:p>
        </p:txBody>
      </p:sp>
    </p:spTree>
    <p:extLst>
      <p:ext uri="{BB962C8B-B14F-4D97-AF65-F5344CB8AC3E}">
        <p14:creationId xmlns:p14="http://schemas.microsoft.com/office/powerpoint/2010/main" val="37168115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1969</a:t>
            </a:r>
            <a:r>
              <a:rPr lang="zh-CN" altLang="en-US" dirty="0"/>
              <a:t>年马文</a:t>
            </a:r>
            <a:r>
              <a:rPr lang="en-US" altLang="zh-CN" dirty="0"/>
              <a:t>·</a:t>
            </a:r>
            <a:r>
              <a:rPr lang="zh-CN" altLang="en-US" dirty="0"/>
              <a:t>明斯基提出了著名的</a:t>
            </a:r>
            <a:r>
              <a:rPr lang="en-US" altLang="zh-CN" dirty="0"/>
              <a:t>XOR</a:t>
            </a:r>
            <a:r>
              <a:rPr lang="zh-CN" altLang="en-US" dirty="0"/>
              <a:t>问题</a:t>
            </a:r>
            <a:r>
              <a:rPr lang="en-US" altLang="zh-CN" dirty="0"/>
              <a:t>,</a:t>
            </a:r>
            <a:r>
              <a:rPr lang="zh-CN" altLang="en-US" dirty="0"/>
              <a:t>指出感知机在线性不可分的数据分布上是失效的。此后神经网络的研究者进入了寒冬，直到 </a:t>
            </a:r>
            <a:r>
              <a:rPr lang="en-US" altLang="zh-CN" dirty="0"/>
              <a:t>1980 </a:t>
            </a:r>
            <a:r>
              <a:rPr lang="zh-CN" altLang="en-US" dirty="0"/>
              <a:t>年才再一次复苏。</a:t>
            </a:r>
            <a:endParaRPr lang="en-US" altLang="zh-CN" dirty="0"/>
          </a:p>
          <a:p>
            <a:r>
              <a:rPr lang="zh-CN" altLang="en-US" sz="1200" b="1" kern="1200" dirty="0">
                <a:solidFill>
                  <a:schemeClr val="tx1"/>
                </a:solidFill>
                <a:effectLst/>
                <a:latin typeface="+mn-lt"/>
                <a:ea typeface="+mn-ea"/>
                <a:cs typeface="+mn-cs"/>
              </a:rPr>
              <a:t>停滞不前的瓶颈时期</a:t>
            </a:r>
            <a:endParaRPr lang="zh-CN" alt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60</a:t>
            </a:r>
            <a:r>
              <a:rPr lang="zh-CN" altLang="en-US" sz="1200" kern="1200" dirty="0">
                <a:solidFill>
                  <a:schemeClr val="tx1"/>
                </a:solidFill>
                <a:effectLst/>
                <a:latin typeface="+mn-lt"/>
                <a:ea typeface="+mn-ea"/>
                <a:cs typeface="+mn-cs"/>
              </a:rPr>
              <a:t>年代中到</a:t>
            </a:r>
            <a:r>
              <a:rPr lang="en-US" altLang="zh-CN" sz="1200" kern="1200" dirty="0">
                <a:solidFill>
                  <a:schemeClr val="tx1"/>
                </a:solidFill>
                <a:effectLst/>
                <a:latin typeface="+mn-lt"/>
                <a:ea typeface="+mn-ea"/>
                <a:cs typeface="+mn-cs"/>
              </a:rPr>
              <a:t>70</a:t>
            </a:r>
            <a:r>
              <a:rPr lang="zh-CN" altLang="en-US" sz="1200" kern="1200" dirty="0">
                <a:solidFill>
                  <a:schemeClr val="tx1"/>
                </a:solidFill>
                <a:effectLst/>
                <a:latin typeface="+mn-lt"/>
                <a:ea typeface="+mn-ea"/>
                <a:cs typeface="+mn-cs"/>
              </a:rPr>
              <a:t>年代末，机器学习的发展步伐几乎处于停滞状态。无论是理论研究还是计算机硬件限制，使得整个人工智能领域的发展都遇到了很大的瓶颈。虽然这个时期温斯顿</a:t>
            </a:r>
            <a:r>
              <a:rPr lang="en-US" altLang="zh-CN" sz="1200" kern="1200" dirty="0">
                <a:solidFill>
                  <a:schemeClr val="tx1"/>
                </a:solidFill>
                <a:effectLst/>
                <a:latin typeface="+mn-lt"/>
                <a:ea typeface="+mn-ea"/>
                <a:cs typeface="+mn-cs"/>
              </a:rPr>
              <a:t>(Winston)</a:t>
            </a:r>
            <a:r>
              <a:rPr lang="zh-CN" altLang="en-US" sz="1200" kern="1200" dirty="0">
                <a:solidFill>
                  <a:schemeClr val="tx1"/>
                </a:solidFill>
                <a:effectLst/>
                <a:latin typeface="+mn-lt"/>
                <a:ea typeface="+mn-ea"/>
                <a:cs typeface="+mn-cs"/>
              </a:rPr>
              <a:t>的结构学习系统和海斯</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罗思</a:t>
            </a:r>
            <a:r>
              <a:rPr lang="en-US" altLang="zh-CN" sz="1200" kern="1200" dirty="0">
                <a:solidFill>
                  <a:schemeClr val="tx1"/>
                </a:solidFill>
                <a:effectLst/>
                <a:latin typeface="+mn-lt"/>
                <a:ea typeface="+mn-ea"/>
                <a:cs typeface="+mn-cs"/>
              </a:rPr>
              <a:t>(Hayes Roth)</a:t>
            </a:r>
            <a:r>
              <a:rPr lang="zh-CN" altLang="en-US" sz="1200" kern="1200" dirty="0">
                <a:solidFill>
                  <a:schemeClr val="tx1"/>
                </a:solidFill>
                <a:effectLst/>
                <a:latin typeface="+mn-lt"/>
                <a:ea typeface="+mn-ea"/>
                <a:cs typeface="+mn-cs"/>
              </a:rPr>
              <a:t>等的基于逻辑的归纳学习系统取得较大的进展，但只能学习单一概念，而且未能投入实际应用。而神经网络学习机因理论缺陷也未能达到预期效果而转入低潮。</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177</a:t>
            </a:fld>
            <a:endParaRPr lang="zh-CN" altLang="en-US"/>
          </a:p>
        </p:txBody>
      </p:sp>
    </p:spTree>
    <p:extLst>
      <p:ext uri="{BB962C8B-B14F-4D97-AF65-F5344CB8AC3E}">
        <p14:creationId xmlns:p14="http://schemas.microsoft.com/office/powerpoint/2010/main" val="5482429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为机器学习发展到一定阶段的产物，近年来深度学习技术之所以能引起社会各界广泛的关注，是因为不光在学术界，同时也在工业界取得了重大突破和广泛的应用。其中应用最广的几个研究领域分别是自然语言处理、语音识别和图像处理。接下来，我们分别来看一下这三个领域的发展现状：</a:t>
            </a:r>
          </a:p>
          <a:p>
            <a:r>
              <a:rPr lang="zh-CN" altLang="en-US" b="1" dirty="0"/>
              <a:t>自然语言处理</a:t>
            </a:r>
            <a:endParaRPr lang="zh-CN" altLang="en-US" dirty="0"/>
          </a:p>
          <a:p>
            <a:r>
              <a:rPr lang="zh-CN" altLang="en-US" dirty="0"/>
              <a:t>自然语言处理（</a:t>
            </a:r>
            <a:r>
              <a:rPr lang="en-US" altLang="zh-CN" dirty="0"/>
              <a:t>NLP</a:t>
            </a:r>
            <a:r>
              <a:rPr lang="zh-CN" altLang="en-US" dirty="0"/>
              <a:t>）是语言学和人工智能的交叉科学，旨在让计算机能够“读懂”人类的语言。其包括的主要范畴有（我们这里说的自然语言处理仅仅指文本相关的）：分词、词性标注、命名实体识别、句法分析、关键词抽取、文本分类、自动摘要以及信息检索等等。传统的自然语言处理主要是利用语言学领域本身的知识结合一些统计学的方法来获取语言知识。后来伴随着机器学习浅层模型的发展（如：</a:t>
            </a:r>
            <a:r>
              <a:rPr lang="en-US" altLang="zh-CN" dirty="0"/>
              <a:t>SVM</a:t>
            </a:r>
            <a:r>
              <a:rPr lang="zh-CN" altLang="en-US" dirty="0"/>
              <a:t>、逻辑回归等等），自然语言处理领域的研究取得了一定的突破，但在语义消歧、语言的理解等方面还是显得力不存心。近年来，随着深度学习相关技术（</a:t>
            </a:r>
            <a:r>
              <a:rPr lang="en-US" altLang="zh-CN" dirty="0"/>
              <a:t>DNN</a:t>
            </a:r>
            <a:r>
              <a:rPr lang="zh-CN" altLang="en-US" dirty="0"/>
              <a:t>、</a:t>
            </a:r>
            <a:r>
              <a:rPr lang="en-US" altLang="zh-CN" dirty="0"/>
              <a:t>CNN</a:t>
            </a:r>
            <a:r>
              <a:rPr lang="zh-CN" altLang="en-US" dirty="0"/>
              <a:t>、</a:t>
            </a:r>
            <a:r>
              <a:rPr lang="en-US" altLang="zh-CN" dirty="0"/>
              <a:t>RNN</a:t>
            </a:r>
            <a:r>
              <a:rPr lang="zh-CN" altLang="en-US" dirty="0"/>
              <a:t>等）</a:t>
            </a:r>
            <a:r>
              <a:rPr lang="en-US" altLang="zh-CN" dirty="0"/>
              <a:t>[6][7]</a:t>
            </a:r>
            <a:r>
              <a:rPr lang="zh-CN" altLang="en-US" dirty="0"/>
              <a:t>取得了显著的进展，其在自然语言处理方面的应用也展现出了明显的优势。</a:t>
            </a:r>
          </a:p>
          <a:p>
            <a:r>
              <a:rPr lang="zh-CN" altLang="en-US" dirty="0"/>
              <a:t>从算法上来看，词向量（</a:t>
            </a:r>
            <a:r>
              <a:rPr lang="en-US" altLang="zh-CN" dirty="0"/>
              <a:t>word vector</a:t>
            </a:r>
            <a:r>
              <a:rPr lang="zh-CN" altLang="en-US" dirty="0"/>
              <a:t>）作为深度学习算法在自然语言领域的先驱，有着及其广泛的应用场景，在机器翻译、情感分析等方面均取得了不错的效果。其基本思想是把人类语言中的词尽可能完整地转换成计算机可以理解的稠密向量，同时要保证向量的维度在可控的范围之内，在</a:t>
            </a:r>
            <a:r>
              <a:rPr lang="en-US" altLang="zh-CN" dirty="0" err="1"/>
              <a:t>Bahdanau</a:t>
            </a:r>
            <a:r>
              <a:rPr lang="zh-CN" altLang="en-US" dirty="0"/>
              <a:t>等人利用</a:t>
            </a:r>
            <a:r>
              <a:rPr lang="en-US" altLang="zh-CN" dirty="0"/>
              <a:t>LSTM[8]</a:t>
            </a:r>
            <a:r>
              <a:rPr lang="zh-CN" altLang="en-US" dirty="0"/>
              <a:t>模型结合一些自定义的语料，解决了传统模型的</a:t>
            </a:r>
            <a:r>
              <a:rPr lang="en-US" altLang="zh-CN" dirty="0"/>
              <a:t>Out of dictionary word</a:t>
            </a:r>
            <a:r>
              <a:rPr lang="zh-CN" altLang="en-US" dirty="0"/>
              <a:t>问题之后，更使得基于深度学习的自然语言处理较于传统方法有明显的优势。目前，基于深度学习的自然语言处理在文本分类、机器翻译、智能问答、推荐系统以及聊天机器人等方向都有着极为广泛的应用。</a:t>
            </a:r>
          </a:p>
          <a:p>
            <a:r>
              <a:rPr lang="zh-CN" altLang="en-US" b="1" dirty="0"/>
              <a:t>语音识别与合成</a:t>
            </a:r>
            <a:endParaRPr lang="zh-CN" altLang="en-US" dirty="0"/>
          </a:p>
          <a:p>
            <a:r>
              <a:rPr lang="zh-CN" altLang="en-US" dirty="0"/>
              <a:t>语音相关的处理其实也属于自然语言处理的范畴，目前主要是语音合成（</a:t>
            </a:r>
            <a:r>
              <a:rPr lang="en-US" altLang="zh-CN" dirty="0"/>
              <a:t>Text to Speech</a:t>
            </a:r>
            <a:r>
              <a:rPr lang="zh-CN" altLang="en-US" dirty="0"/>
              <a:t>，</a:t>
            </a:r>
            <a:r>
              <a:rPr lang="en-US" altLang="zh-CN" dirty="0"/>
              <a:t>TTS</a:t>
            </a:r>
            <a:r>
              <a:rPr lang="zh-CN" altLang="en-US" dirty="0"/>
              <a:t>）和语音识别（</a:t>
            </a:r>
            <a:r>
              <a:rPr lang="en-US" altLang="zh-CN" dirty="0"/>
              <a:t>Automated Speech Recognition</a:t>
            </a:r>
            <a:r>
              <a:rPr lang="zh-CN" altLang="en-US" dirty="0"/>
              <a:t>，</a:t>
            </a:r>
            <a:r>
              <a:rPr lang="en-US" altLang="zh-CN" dirty="0"/>
              <a:t>ASR</a:t>
            </a:r>
            <a:r>
              <a:rPr lang="zh-CN" altLang="en-US" dirty="0"/>
              <a:t>）。语音识别应该是大家最为熟知的，也是应用最为广泛的。同自然语言处理类似，语音识别也是人工智能和其它学科的交叉领域，其所涉及的领域有：模式识别、信号处理、概率论、信息论，发声原理等等。近年来随着深度学习技术的兴起，语音识别取得显著的进步，基于深度学习的语音技术不仅从实验室走向了市场，更得到了谷歌、微软、百度以及科大讯飞等众多科技公司的青睐。语音输入法、家用聊天机器人、医疗语音救助机、智能语音穿戴设备等具体的应用场景也是层出不穷。</a:t>
            </a:r>
          </a:p>
          <a:p>
            <a:r>
              <a:rPr lang="zh-CN" altLang="en-US" dirty="0"/>
              <a:t>事实上，在深度学习算法还未普及之前的很长一段时间，语音识别系统大多采用高斯混合模型（</a:t>
            </a:r>
            <a:r>
              <a:rPr lang="en-US" altLang="zh-CN" dirty="0"/>
              <a:t>GMM</a:t>
            </a:r>
            <a:r>
              <a:rPr lang="zh-CN" altLang="en-US" dirty="0"/>
              <a:t>）这一机器学习浅层模型完成数据的量化和建模。由于该模型可以精确地量化训练集并对数据有较好的区分度，所以长期在语音识别领域占主导地位。直到</a:t>
            </a:r>
            <a:r>
              <a:rPr lang="en-US" altLang="zh-CN" dirty="0"/>
              <a:t>2011</a:t>
            </a:r>
            <a:r>
              <a:rPr lang="zh-CN" altLang="en-US" dirty="0"/>
              <a:t>年，微软公司推出了基于深度学习的语音识别系统，模拟人类大脑分层对数据特征进行提取，使得样本特征之间的联系更加密切，完美的克服了</a:t>
            </a:r>
            <a:r>
              <a:rPr lang="en-US" altLang="zh-CN" dirty="0"/>
              <a:t>GMM[9]</a:t>
            </a:r>
            <a:r>
              <a:rPr lang="zh-CN" altLang="en-US" dirty="0"/>
              <a:t>模型处理高维数据方面的不足。直到今天，基于深度神经网络的模型仍然广泛应用在语音相关的各个领域中。</a:t>
            </a:r>
          </a:p>
          <a:p>
            <a:r>
              <a:rPr lang="zh-CN" altLang="en-US" b="1" dirty="0"/>
              <a:t>图像领域</a:t>
            </a:r>
            <a:endParaRPr lang="zh-CN" altLang="en-US" dirty="0"/>
          </a:p>
          <a:p>
            <a:r>
              <a:rPr lang="zh-CN" altLang="en-US" dirty="0"/>
              <a:t>事实上，图像领域目前算是深度学习应用最为成熟的领域。也正是由于深度学习算法在</a:t>
            </a:r>
            <a:r>
              <a:rPr lang="en-US" altLang="zh-CN" dirty="0"/>
              <a:t>ImageNet</a:t>
            </a:r>
            <a:r>
              <a:rPr lang="zh-CN" altLang="en-US" dirty="0"/>
              <a:t>图像识别大赛中远超其它机器学习算法、以巨大优势夺魁才推动了深度学习发展的第三次浪潮。目前，通过卷积神经网络（</a:t>
            </a:r>
            <a:r>
              <a:rPr lang="en-US" altLang="zh-CN" dirty="0"/>
              <a:t>CNN</a:t>
            </a:r>
            <a:r>
              <a:rPr lang="zh-CN" altLang="en-US" dirty="0"/>
              <a:t>）构建的图像处理系统能够有效的减小过拟合、对大像素数图像内容能很好的识别，在融合</a:t>
            </a:r>
            <a:r>
              <a:rPr lang="en-US" altLang="zh-CN" dirty="0"/>
              <a:t>GPU</a:t>
            </a:r>
            <a:r>
              <a:rPr lang="zh-CN" altLang="en-US" dirty="0"/>
              <a:t>加速技术后，使得神经网络在实际中能够更好的拟合训练数据，更快更准确的识别大部分的图片。总而言之，深度学习模型可谓是和图像处理技术的完美结合，不仅能够提高图像识别的准确率，同时还可以在一定程度上提高运行效率，减少了一定的人力成本。</a:t>
            </a: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189</a:t>
            </a:fld>
            <a:endParaRPr lang="zh-CN" altLang="en-US"/>
          </a:p>
        </p:txBody>
      </p:sp>
    </p:spTree>
    <p:extLst>
      <p:ext uri="{BB962C8B-B14F-4D97-AF65-F5344CB8AC3E}">
        <p14:creationId xmlns:p14="http://schemas.microsoft.com/office/powerpoint/2010/main" val="30026342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问题一：在人工智能发展早期，机器学习的技术内涵几乎全部是符号学习，可是从二十世纪九十年代开始，统计机器学习有一匹黑马横空出世，迅速压倒并取代了符号学习的地位。人们可能会问，符号学习是否被彻底忽略了？他还能成为机器学习的研究对象吗？它是否能继续在统计学习的阴影里苟延残喘？</a:t>
            </a:r>
          </a:p>
          <a:p>
            <a:r>
              <a:rPr lang="zh-CN" altLang="en-US" dirty="0">
                <a:effectLst/>
              </a:rPr>
              <a:t>第一种观点：退出历史舞台</a:t>
            </a:r>
            <a:r>
              <a:rPr lang="en-US" altLang="zh-CN" dirty="0">
                <a:effectLst/>
              </a:rPr>
              <a:t>——</a:t>
            </a:r>
            <a:r>
              <a:rPr lang="zh-CN" altLang="en-US" dirty="0">
                <a:effectLst/>
              </a:rPr>
              <a:t>没有人抱有这种想法。</a:t>
            </a:r>
          </a:p>
          <a:p>
            <a:r>
              <a:rPr lang="zh-CN" altLang="en-US" dirty="0">
                <a:effectLst/>
              </a:rPr>
              <a:t>第二种观点：统计学习和符号学习结合起来</a:t>
            </a:r>
            <a:r>
              <a:rPr lang="en-US" altLang="zh-CN" dirty="0">
                <a:effectLst/>
              </a:rPr>
              <a:t>——</a:t>
            </a:r>
            <a:r>
              <a:rPr lang="zh-CN" altLang="en-US" dirty="0">
                <a:effectLst/>
              </a:rPr>
              <a:t>王珏教授认为，现在机器学习已经到了一个转折点，统计学习要想进入一个更高级的形式，就应该和知识相结合，否则就会停留于现状而止步不前。</a:t>
            </a:r>
          </a:p>
          <a:p>
            <a:r>
              <a:rPr lang="zh-CN" altLang="en-US" dirty="0">
                <a:effectLst/>
              </a:rPr>
              <a:t>第三种观点：符号学习还有翻身之日</a:t>
            </a:r>
            <a:r>
              <a:rPr lang="en-US" altLang="zh-CN" dirty="0">
                <a:effectLst/>
              </a:rPr>
              <a:t>——Chandrasekaran</a:t>
            </a:r>
            <a:r>
              <a:rPr lang="zh-CN" altLang="en-US" dirty="0">
                <a:effectLst/>
              </a:rPr>
              <a:t>教授认为机器学习并不会回到“河西”，而是随着技术的进步逐渐转向基本的认知科学。</a:t>
            </a:r>
          </a:p>
          <a:p>
            <a:r>
              <a:rPr lang="zh-CN" altLang="en-US" dirty="0">
                <a:effectLst/>
              </a:rPr>
              <a:t>问题二：统计机器学习的算法都是基于样本数据独立同分布的假设，但自然界现象千变万化，哪里有那么多独立同分布？那么“独立同分布”条件对于机器学习来说是必需的吗？独立同分布的不存在一定是不可逾越的障碍吗？</a:t>
            </a:r>
          </a:p>
          <a:p>
            <a:r>
              <a:rPr lang="zh-CN" altLang="en-US" dirty="0">
                <a:effectLst/>
              </a:rPr>
              <a:t>迁移学习也许会给问题的解决带来一丝曙光？</a:t>
            </a:r>
          </a:p>
          <a:p>
            <a:r>
              <a:rPr lang="zh-CN" altLang="en-US" dirty="0">
                <a:effectLst/>
              </a:rPr>
              <a:t>问题三：近年来出现了一些新的动向，比如深度学习。但他们真的代表机器学习新的方向吗？</a:t>
            </a:r>
          </a:p>
          <a:p>
            <a:r>
              <a:rPr lang="zh-CN" altLang="en-US" dirty="0">
                <a:effectLst/>
              </a:rPr>
              <a:t>包括周志华老师在内的一些学者认为深度学习掀起的热潮大过它本身的贡献，在理论和技术上并没有太多的创新，只不过硬件技术的革命使得人们能采用原来复杂度很高的算法，从而得到更精细的结果。</a:t>
            </a:r>
          </a:p>
          <a:p>
            <a:r>
              <a:rPr lang="zh-CN" altLang="en-US" dirty="0">
                <a:effectLst/>
              </a:rPr>
              <a:t>问题四：机器学习研究出现以来，我们看到的主要是从符号方法到统计方法的演变，用到的数学主要是概率统计。但是今天数学之大，就像大海，难道只有统计方法适合于在机器学习方面的应用？</a:t>
            </a:r>
          </a:p>
          <a:p>
            <a:r>
              <a:rPr lang="zh-CN" altLang="en-US" dirty="0">
                <a:effectLst/>
              </a:rPr>
              <a:t>目前流行学习已经“有点意思了”，但数学理论的介入程度远远不够，有待更多数学家参与，开辟新的模式、理论和方法。</a:t>
            </a:r>
          </a:p>
          <a:p>
            <a:r>
              <a:rPr lang="zh-CN" altLang="en-US" dirty="0">
                <a:effectLst/>
              </a:rPr>
              <a:t>问题五：大数据时代的出现，有没有给机器学习带来本质性的影响？</a:t>
            </a:r>
          </a:p>
          <a:p>
            <a:r>
              <a:rPr lang="zh-CN" altLang="en-US" dirty="0">
                <a:effectLst/>
              </a:rPr>
              <a:t>大数据时代给机器学习带来了前所未有的机遇，但是同样的统计、采样方法相较以前有什么本质不同吗？又从量变过渡到质变吗？数理统计方法有没有发生质的变化？大数据时代正在呼吁什么样的机器学习方法？哪些方法又是大数据研究的驱动而产生的呢？</a:t>
            </a: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191</a:t>
            </a:fld>
            <a:endParaRPr lang="zh-CN" altLang="en-US"/>
          </a:p>
        </p:txBody>
      </p:sp>
    </p:spTree>
    <p:extLst>
      <p:ext uri="{BB962C8B-B14F-4D97-AF65-F5344CB8AC3E}">
        <p14:creationId xmlns:p14="http://schemas.microsoft.com/office/powerpoint/2010/main" val="21126953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到此，就是神经网络的典型结构的介绍。</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212</a:t>
            </a:fld>
            <a:endParaRPr lang="zh-CN" altLang="en-US"/>
          </a:p>
        </p:txBody>
      </p:sp>
    </p:spTree>
    <p:extLst>
      <p:ext uri="{BB962C8B-B14F-4D97-AF65-F5344CB8AC3E}">
        <p14:creationId xmlns:p14="http://schemas.microsoft.com/office/powerpoint/2010/main" val="3053399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http://it.people.com.cn/n/2014/0610/c1009-25127521.html</a:t>
            </a:r>
          </a:p>
          <a:p>
            <a:r>
              <a:rPr lang="zh-CN" altLang="en-US" dirty="0"/>
              <a:t>在 </a:t>
            </a:r>
            <a:r>
              <a:rPr lang="en-US" altLang="zh-CN" dirty="0"/>
              <a:t>5 </a:t>
            </a:r>
            <a:r>
              <a:rPr lang="zh-CN" altLang="en-US" dirty="0"/>
              <a:t>分钟或者 </a:t>
            </a:r>
            <a:r>
              <a:rPr lang="en-US" altLang="zh-CN" dirty="0"/>
              <a:t>20 </a:t>
            </a:r>
            <a:r>
              <a:rPr lang="zh-CN" altLang="en-US" dirty="0"/>
              <a:t>句的对话中，成功地骗过若干个受测者，让他认为与他对话的是一个 </a:t>
            </a:r>
            <a:r>
              <a:rPr lang="en-US" altLang="zh-CN" dirty="0"/>
              <a:t>13 </a:t>
            </a:r>
            <a:r>
              <a:rPr lang="zh-CN" altLang="en-US" dirty="0"/>
              <a:t>岁的孩子。</a:t>
            </a:r>
            <a:endParaRPr lang="en-US" altLang="zh-CN" dirty="0"/>
          </a:p>
          <a:p>
            <a:endParaRPr lang="en-US" altLang="zh-CN" b="0" i="0" dirty="0">
              <a:solidFill>
                <a:srgbClr val="727272"/>
              </a:solidFill>
              <a:effectLst/>
              <a:latin typeface="Arial" panose="020B0604020202020204" pitchFamily="34" charset="0"/>
            </a:endParaRPr>
          </a:p>
          <a:p>
            <a:r>
              <a:rPr lang="zh-CN" altLang="en-US" dirty="0"/>
              <a:t>从 </a:t>
            </a:r>
            <a:r>
              <a:rPr lang="en-US" altLang="zh-CN" dirty="0"/>
              <a:t>1998 </a:t>
            </a:r>
            <a:r>
              <a:rPr lang="zh-CN" altLang="en-US" dirty="0"/>
              <a:t>年互联网兴起开始，每隔一段时间就由企业或机构声称自己研制的机器人通过了图灵测试。</a:t>
            </a:r>
            <a:endParaRPr lang="en-US" altLang="zh-CN" dirty="0"/>
          </a:p>
          <a:p>
            <a:r>
              <a:rPr lang="zh-CN" altLang="en-US" dirty="0"/>
              <a:t>几乎都是商业炒作和宣传的噱头，都是有特定的限制条件的。</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12</a:t>
            </a:fld>
            <a:endParaRPr lang="zh-CN" altLang="en-US"/>
          </a:p>
        </p:txBody>
      </p:sp>
    </p:spTree>
    <p:extLst>
      <p:ext uri="{BB962C8B-B14F-4D97-AF65-F5344CB8AC3E}">
        <p14:creationId xmlns:p14="http://schemas.microsoft.com/office/powerpoint/2010/main" val="2728962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2D2DD-11D2-42D9-A975-9E790A0FACE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C015FA9-4237-45E2-AE45-70AF71A684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2DD2040-4A96-4325-8A8C-ADA10A2E8C73}"/>
              </a:ext>
            </a:extLst>
          </p:cNvPr>
          <p:cNvSpPr>
            <a:spLocks noGrp="1"/>
          </p:cNvSpPr>
          <p:nvPr>
            <p:ph type="dt" sz="half" idx="10"/>
          </p:nvPr>
        </p:nvSpPr>
        <p:spPr/>
        <p:txBody>
          <a:bodyPr/>
          <a:lstStyle/>
          <a:p>
            <a:fld id="{B193FDA3-EA3A-45DB-934D-A41A49D27326}" type="datetimeFigureOut">
              <a:rPr lang="zh-CN" altLang="en-US" smtClean="0"/>
              <a:t>2022/7/30</a:t>
            </a:fld>
            <a:endParaRPr lang="zh-CN" altLang="en-US"/>
          </a:p>
        </p:txBody>
      </p:sp>
      <p:sp>
        <p:nvSpPr>
          <p:cNvPr id="5" name="页脚占位符 4">
            <a:extLst>
              <a:ext uri="{FF2B5EF4-FFF2-40B4-BE49-F238E27FC236}">
                <a16:creationId xmlns:a16="http://schemas.microsoft.com/office/drawing/2014/main" id="{74AD176B-E369-4871-8C7C-4B5DA4D635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F1CBEA-B270-4E78-91E5-D53156D27A58}"/>
              </a:ext>
            </a:extLst>
          </p:cNvPr>
          <p:cNvSpPr>
            <a:spLocks noGrp="1"/>
          </p:cNvSpPr>
          <p:nvPr>
            <p:ph type="sldNum" sz="quarter" idx="12"/>
          </p:nvPr>
        </p:nvSpPr>
        <p:spPr/>
        <p:txBody>
          <a:body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819982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C5AC4-903B-4F3A-8251-779AA976B33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256CF0F-7BBE-498B-9A78-B960AB23C3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0BDDA7A-2EB3-4232-9E37-262C09D6F275}"/>
              </a:ext>
            </a:extLst>
          </p:cNvPr>
          <p:cNvSpPr>
            <a:spLocks noGrp="1"/>
          </p:cNvSpPr>
          <p:nvPr>
            <p:ph type="dt" sz="half" idx="10"/>
          </p:nvPr>
        </p:nvSpPr>
        <p:spPr/>
        <p:txBody>
          <a:bodyPr/>
          <a:lstStyle/>
          <a:p>
            <a:fld id="{B193FDA3-EA3A-45DB-934D-A41A49D27326}" type="datetimeFigureOut">
              <a:rPr lang="zh-CN" altLang="en-US" smtClean="0"/>
              <a:t>2022/7/30</a:t>
            </a:fld>
            <a:endParaRPr lang="zh-CN" altLang="en-US"/>
          </a:p>
        </p:txBody>
      </p:sp>
      <p:sp>
        <p:nvSpPr>
          <p:cNvPr id="5" name="页脚占位符 4">
            <a:extLst>
              <a:ext uri="{FF2B5EF4-FFF2-40B4-BE49-F238E27FC236}">
                <a16:creationId xmlns:a16="http://schemas.microsoft.com/office/drawing/2014/main" id="{A379D9FF-7E4F-42E6-97AA-333D02A21E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4B5D69-74DA-4A3B-B6FF-54B6CB793DD4}"/>
              </a:ext>
            </a:extLst>
          </p:cNvPr>
          <p:cNvSpPr>
            <a:spLocks noGrp="1"/>
          </p:cNvSpPr>
          <p:nvPr>
            <p:ph type="sldNum" sz="quarter" idx="12"/>
          </p:nvPr>
        </p:nvSpPr>
        <p:spPr/>
        <p:txBody>
          <a:body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265652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6A3F55D-10FE-41F0-8D22-4A30A4006B4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45349F8-A840-41AA-804A-9A4B1A4923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AEB23E-36AD-4B1A-AAD7-9CB0AA8A189D}"/>
              </a:ext>
            </a:extLst>
          </p:cNvPr>
          <p:cNvSpPr>
            <a:spLocks noGrp="1"/>
          </p:cNvSpPr>
          <p:nvPr>
            <p:ph type="dt" sz="half" idx="10"/>
          </p:nvPr>
        </p:nvSpPr>
        <p:spPr/>
        <p:txBody>
          <a:bodyPr/>
          <a:lstStyle/>
          <a:p>
            <a:fld id="{B193FDA3-EA3A-45DB-934D-A41A49D27326}" type="datetimeFigureOut">
              <a:rPr lang="zh-CN" altLang="en-US" smtClean="0"/>
              <a:t>2022/7/30</a:t>
            </a:fld>
            <a:endParaRPr lang="zh-CN" altLang="en-US"/>
          </a:p>
        </p:txBody>
      </p:sp>
      <p:sp>
        <p:nvSpPr>
          <p:cNvPr id="5" name="页脚占位符 4">
            <a:extLst>
              <a:ext uri="{FF2B5EF4-FFF2-40B4-BE49-F238E27FC236}">
                <a16:creationId xmlns:a16="http://schemas.microsoft.com/office/drawing/2014/main" id="{184DC666-2A23-4A9F-932B-D651590E4A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55D5EC-B411-48D0-857A-BA510EB54A38}"/>
              </a:ext>
            </a:extLst>
          </p:cNvPr>
          <p:cNvSpPr>
            <a:spLocks noGrp="1"/>
          </p:cNvSpPr>
          <p:nvPr>
            <p:ph type="sldNum" sz="quarter" idx="12"/>
          </p:nvPr>
        </p:nvSpPr>
        <p:spPr/>
        <p:txBody>
          <a:body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972610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微软雅黑"/>
                <a:cs typeface="微软雅黑"/>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微软雅黑 Light"/>
                <a:cs typeface="微软雅黑 Light"/>
              </a:defRPr>
            </a:lvl1pPr>
          </a:lstStyle>
          <a:p>
            <a:pPr marL="12700">
              <a:lnSpc>
                <a:spcPct val="100000"/>
              </a:lnSpc>
              <a:spcBef>
                <a:spcPts val="195"/>
              </a:spcBef>
            </a:pPr>
            <a:r>
              <a:rPr spc="-10" dirty="0"/>
              <a:t>人工智能概论</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7/30/2022</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spc="-25" dirty="0"/>
              <a:t>‹#›</a:t>
            </a:fld>
            <a:endParaRPr spc="-25" dirty="0"/>
          </a:p>
        </p:txBody>
      </p:sp>
    </p:spTree>
    <p:extLst>
      <p:ext uri="{BB962C8B-B14F-4D97-AF65-F5344CB8AC3E}">
        <p14:creationId xmlns:p14="http://schemas.microsoft.com/office/powerpoint/2010/main" val="29165647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064768" y="1706371"/>
            <a:ext cx="10062463" cy="756919"/>
          </a:xfrm>
          <a:prstGeom prst="rect">
            <a:avLst/>
          </a:prstGeom>
        </p:spPr>
        <p:txBody>
          <a:bodyPr wrap="square" lIns="0" tIns="0" rIns="0" bIns="0">
            <a:spAutoFit/>
          </a:bodyPr>
          <a:lstStyle>
            <a:lvl1pPr>
              <a:defRPr sz="4800" b="0" i="0">
                <a:solidFill>
                  <a:schemeClr val="bg1"/>
                </a:solidFill>
                <a:latin typeface="微软雅黑"/>
                <a:cs typeface="微软雅黑"/>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微软雅黑 Light"/>
                <a:cs typeface="微软雅黑 Light"/>
              </a:defRPr>
            </a:lvl1pPr>
          </a:lstStyle>
          <a:p>
            <a:pPr marL="12700">
              <a:lnSpc>
                <a:spcPct val="100000"/>
              </a:lnSpc>
              <a:spcBef>
                <a:spcPts val="195"/>
              </a:spcBef>
            </a:pPr>
            <a:r>
              <a:rPr spc="-10" dirty="0"/>
              <a:t>人工智能概论</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7/30/2022</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spc="-25" dirty="0"/>
              <a:t>‹#›</a:t>
            </a:fld>
            <a:endParaRPr spc="-25" dirty="0"/>
          </a:p>
        </p:txBody>
      </p:sp>
    </p:spTree>
    <p:extLst>
      <p:ext uri="{BB962C8B-B14F-4D97-AF65-F5344CB8AC3E}">
        <p14:creationId xmlns:p14="http://schemas.microsoft.com/office/powerpoint/2010/main" val="1556324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微软雅黑 Light"/>
                <a:cs typeface="微软雅黑 Light"/>
              </a:defRPr>
            </a:lvl1pPr>
          </a:lstStyle>
          <a:p>
            <a:pPr marL="12700">
              <a:lnSpc>
                <a:spcPct val="100000"/>
              </a:lnSpc>
              <a:spcBef>
                <a:spcPts val="195"/>
              </a:spcBef>
            </a:pPr>
            <a:r>
              <a:rPr spc="-10" dirty="0"/>
              <a:t>人工智能概论</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7/30/2022</a:t>
            </a:fld>
            <a:endParaRPr lang="en-US" dirty="0"/>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spc="-25" dirty="0"/>
              <a:t>‹#›</a:t>
            </a:fld>
            <a:endParaRPr spc="-25" dirty="0"/>
          </a:p>
        </p:txBody>
      </p:sp>
    </p:spTree>
    <p:extLst>
      <p:ext uri="{BB962C8B-B14F-4D97-AF65-F5344CB8AC3E}">
        <p14:creationId xmlns:p14="http://schemas.microsoft.com/office/powerpoint/2010/main" val="2569633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1F9CB-397E-4A81-91A0-1A658BB60D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4B2D23-476F-454A-9170-B965762A92F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6C975E7-399E-4756-B8D9-81CEFDB34A21}"/>
              </a:ext>
            </a:extLst>
          </p:cNvPr>
          <p:cNvSpPr>
            <a:spLocks noGrp="1"/>
          </p:cNvSpPr>
          <p:nvPr>
            <p:ph type="dt" sz="half" idx="10"/>
          </p:nvPr>
        </p:nvSpPr>
        <p:spPr/>
        <p:txBody>
          <a:bodyPr/>
          <a:lstStyle/>
          <a:p>
            <a:fld id="{B193FDA3-EA3A-45DB-934D-A41A49D27326}" type="datetimeFigureOut">
              <a:rPr lang="zh-CN" altLang="en-US" smtClean="0"/>
              <a:t>2022/7/30</a:t>
            </a:fld>
            <a:endParaRPr lang="zh-CN" altLang="en-US"/>
          </a:p>
        </p:txBody>
      </p:sp>
      <p:sp>
        <p:nvSpPr>
          <p:cNvPr id="5" name="页脚占位符 4">
            <a:extLst>
              <a:ext uri="{FF2B5EF4-FFF2-40B4-BE49-F238E27FC236}">
                <a16:creationId xmlns:a16="http://schemas.microsoft.com/office/drawing/2014/main" id="{436A28D6-E1EF-4949-9816-07BE0062F3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5CC970-D237-4902-B26F-7814FC418025}"/>
              </a:ext>
            </a:extLst>
          </p:cNvPr>
          <p:cNvSpPr>
            <a:spLocks noGrp="1"/>
          </p:cNvSpPr>
          <p:nvPr>
            <p:ph type="sldNum" sz="quarter" idx="12"/>
          </p:nvPr>
        </p:nvSpPr>
        <p:spPr/>
        <p:txBody>
          <a:body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525183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4DB09-23D9-4413-94D1-5A587A84841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EBD45CE-9405-460D-ACD3-90662D8B55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D2217AD-135E-4097-B9F9-441BD371B5C3}"/>
              </a:ext>
            </a:extLst>
          </p:cNvPr>
          <p:cNvSpPr>
            <a:spLocks noGrp="1"/>
          </p:cNvSpPr>
          <p:nvPr>
            <p:ph type="dt" sz="half" idx="10"/>
          </p:nvPr>
        </p:nvSpPr>
        <p:spPr/>
        <p:txBody>
          <a:bodyPr/>
          <a:lstStyle/>
          <a:p>
            <a:fld id="{B193FDA3-EA3A-45DB-934D-A41A49D27326}" type="datetimeFigureOut">
              <a:rPr lang="zh-CN" altLang="en-US" smtClean="0"/>
              <a:t>2022/7/30</a:t>
            </a:fld>
            <a:endParaRPr lang="zh-CN" altLang="en-US"/>
          </a:p>
        </p:txBody>
      </p:sp>
      <p:sp>
        <p:nvSpPr>
          <p:cNvPr id="5" name="页脚占位符 4">
            <a:extLst>
              <a:ext uri="{FF2B5EF4-FFF2-40B4-BE49-F238E27FC236}">
                <a16:creationId xmlns:a16="http://schemas.microsoft.com/office/drawing/2014/main" id="{94DE8B5D-9969-45C2-9D76-90880DA1A66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E3DD671-EBDF-457D-8F74-C201DB155174}"/>
              </a:ext>
            </a:extLst>
          </p:cNvPr>
          <p:cNvSpPr>
            <a:spLocks noGrp="1"/>
          </p:cNvSpPr>
          <p:nvPr>
            <p:ph type="sldNum" sz="quarter" idx="12"/>
          </p:nvPr>
        </p:nvSpPr>
        <p:spPr/>
        <p:txBody>
          <a:body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2908082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BC4ED-FB1D-499F-9D0D-10647777B2C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B89F5B6-4F8C-4138-8C16-C7F6DCAD150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CBDF496-779B-4D93-9832-E5E1B220068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241FE6E-02F4-4B25-A9D4-959285B7630C}"/>
              </a:ext>
            </a:extLst>
          </p:cNvPr>
          <p:cNvSpPr>
            <a:spLocks noGrp="1"/>
          </p:cNvSpPr>
          <p:nvPr>
            <p:ph type="dt" sz="half" idx="10"/>
          </p:nvPr>
        </p:nvSpPr>
        <p:spPr/>
        <p:txBody>
          <a:bodyPr/>
          <a:lstStyle/>
          <a:p>
            <a:fld id="{B193FDA3-EA3A-45DB-934D-A41A49D27326}" type="datetimeFigureOut">
              <a:rPr lang="zh-CN" altLang="en-US" smtClean="0"/>
              <a:t>2022/7/30</a:t>
            </a:fld>
            <a:endParaRPr lang="zh-CN" altLang="en-US"/>
          </a:p>
        </p:txBody>
      </p:sp>
      <p:sp>
        <p:nvSpPr>
          <p:cNvPr id="6" name="页脚占位符 5">
            <a:extLst>
              <a:ext uri="{FF2B5EF4-FFF2-40B4-BE49-F238E27FC236}">
                <a16:creationId xmlns:a16="http://schemas.microsoft.com/office/drawing/2014/main" id="{5A0A90CE-C2AA-467F-8527-F12C073AC8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D3D1F45-492B-4231-846E-51667083CA8B}"/>
              </a:ext>
            </a:extLst>
          </p:cNvPr>
          <p:cNvSpPr>
            <a:spLocks noGrp="1"/>
          </p:cNvSpPr>
          <p:nvPr>
            <p:ph type="sldNum" sz="quarter" idx="12"/>
          </p:nvPr>
        </p:nvSpPr>
        <p:spPr/>
        <p:txBody>
          <a:body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807739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5DC8C8-9CAB-4E8B-85B2-B398C32600C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B8C6172-1325-471B-9D53-57B5AA9BDE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51E0021-7BF4-4EBB-B4E5-5A7F75C076D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D495700-DF3C-4FD7-B1C3-AE0A6078DF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BCC8819-A411-402E-99E0-25C2ABBB127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B66C5E-07F3-4514-9B60-6AFBCE7529F3}"/>
              </a:ext>
            </a:extLst>
          </p:cNvPr>
          <p:cNvSpPr>
            <a:spLocks noGrp="1"/>
          </p:cNvSpPr>
          <p:nvPr>
            <p:ph type="dt" sz="half" idx="10"/>
          </p:nvPr>
        </p:nvSpPr>
        <p:spPr/>
        <p:txBody>
          <a:bodyPr/>
          <a:lstStyle/>
          <a:p>
            <a:fld id="{B193FDA3-EA3A-45DB-934D-A41A49D27326}" type="datetimeFigureOut">
              <a:rPr lang="zh-CN" altLang="en-US" smtClean="0"/>
              <a:t>2022/7/30</a:t>
            </a:fld>
            <a:endParaRPr lang="zh-CN" altLang="en-US"/>
          </a:p>
        </p:txBody>
      </p:sp>
      <p:sp>
        <p:nvSpPr>
          <p:cNvPr id="8" name="页脚占位符 7">
            <a:extLst>
              <a:ext uri="{FF2B5EF4-FFF2-40B4-BE49-F238E27FC236}">
                <a16:creationId xmlns:a16="http://schemas.microsoft.com/office/drawing/2014/main" id="{B1F1FDD8-1D66-4B15-89CF-C6D18AA0B64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935A417-6398-4A10-9D70-59BF67619497}"/>
              </a:ext>
            </a:extLst>
          </p:cNvPr>
          <p:cNvSpPr>
            <a:spLocks noGrp="1"/>
          </p:cNvSpPr>
          <p:nvPr>
            <p:ph type="sldNum" sz="quarter" idx="12"/>
          </p:nvPr>
        </p:nvSpPr>
        <p:spPr/>
        <p:txBody>
          <a:body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223122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BBFA4D-CDA4-4B33-9B39-A37B36A7689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CDD5805-2921-42D8-AC78-AE536D1EDAF8}"/>
              </a:ext>
            </a:extLst>
          </p:cNvPr>
          <p:cNvSpPr>
            <a:spLocks noGrp="1"/>
          </p:cNvSpPr>
          <p:nvPr>
            <p:ph type="dt" sz="half" idx="10"/>
          </p:nvPr>
        </p:nvSpPr>
        <p:spPr/>
        <p:txBody>
          <a:bodyPr/>
          <a:lstStyle/>
          <a:p>
            <a:fld id="{B193FDA3-EA3A-45DB-934D-A41A49D27326}" type="datetimeFigureOut">
              <a:rPr lang="zh-CN" altLang="en-US" smtClean="0"/>
              <a:t>2022/7/30</a:t>
            </a:fld>
            <a:endParaRPr lang="zh-CN" altLang="en-US"/>
          </a:p>
        </p:txBody>
      </p:sp>
      <p:sp>
        <p:nvSpPr>
          <p:cNvPr id="4" name="页脚占位符 3">
            <a:extLst>
              <a:ext uri="{FF2B5EF4-FFF2-40B4-BE49-F238E27FC236}">
                <a16:creationId xmlns:a16="http://schemas.microsoft.com/office/drawing/2014/main" id="{9EB92352-E689-45CF-8DF2-7B533B42E0E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423DE52-B054-4F68-8EB5-87D0A14B0A5A}"/>
              </a:ext>
            </a:extLst>
          </p:cNvPr>
          <p:cNvSpPr>
            <a:spLocks noGrp="1"/>
          </p:cNvSpPr>
          <p:nvPr>
            <p:ph type="sldNum" sz="quarter" idx="12"/>
          </p:nvPr>
        </p:nvSpPr>
        <p:spPr/>
        <p:txBody>
          <a:body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3824529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568C47-D8B6-4A22-B45B-CAA623CB8344}"/>
              </a:ext>
            </a:extLst>
          </p:cNvPr>
          <p:cNvSpPr>
            <a:spLocks noGrp="1"/>
          </p:cNvSpPr>
          <p:nvPr>
            <p:ph type="dt" sz="half" idx="10"/>
          </p:nvPr>
        </p:nvSpPr>
        <p:spPr/>
        <p:txBody>
          <a:bodyPr/>
          <a:lstStyle/>
          <a:p>
            <a:fld id="{B193FDA3-EA3A-45DB-934D-A41A49D27326}" type="datetimeFigureOut">
              <a:rPr lang="zh-CN" altLang="en-US" smtClean="0"/>
              <a:t>2022/7/30</a:t>
            </a:fld>
            <a:endParaRPr lang="zh-CN" altLang="en-US"/>
          </a:p>
        </p:txBody>
      </p:sp>
      <p:sp>
        <p:nvSpPr>
          <p:cNvPr id="3" name="页脚占位符 2">
            <a:extLst>
              <a:ext uri="{FF2B5EF4-FFF2-40B4-BE49-F238E27FC236}">
                <a16:creationId xmlns:a16="http://schemas.microsoft.com/office/drawing/2014/main" id="{832D26FC-3FEA-4806-B392-D6B077D3143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EC5D4D3-E6D0-4F06-9509-A64F733638A3}"/>
              </a:ext>
            </a:extLst>
          </p:cNvPr>
          <p:cNvSpPr>
            <a:spLocks noGrp="1"/>
          </p:cNvSpPr>
          <p:nvPr>
            <p:ph type="sldNum" sz="quarter" idx="12"/>
          </p:nvPr>
        </p:nvSpPr>
        <p:spPr/>
        <p:txBody>
          <a:body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249777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8E4DF0-27DD-4C56-8EE8-CB3F8C3CDC4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8F5BCBC-C08A-4537-899D-8773E52BF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4DAB4C0-3DC5-4B15-ACFF-8AEF2C6F0C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FBEA56-92FE-4033-A326-6E9C370F8313}"/>
              </a:ext>
            </a:extLst>
          </p:cNvPr>
          <p:cNvSpPr>
            <a:spLocks noGrp="1"/>
          </p:cNvSpPr>
          <p:nvPr>
            <p:ph type="dt" sz="half" idx="10"/>
          </p:nvPr>
        </p:nvSpPr>
        <p:spPr/>
        <p:txBody>
          <a:bodyPr/>
          <a:lstStyle/>
          <a:p>
            <a:fld id="{B193FDA3-EA3A-45DB-934D-A41A49D27326}" type="datetimeFigureOut">
              <a:rPr lang="zh-CN" altLang="en-US" smtClean="0"/>
              <a:t>2022/7/30</a:t>
            </a:fld>
            <a:endParaRPr lang="zh-CN" altLang="en-US"/>
          </a:p>
        </p:txBody>
      </p:sp>
      <p:sp>
        <p:nvSpPr>
          <p:cNvPr id="6" name="页脚占位符 5">
            <a:extLst>
              <a:ext uri="{FF2B5EF4-FFF2-40B4-BE49-F238E27FC236}">
                <a16:creationId xmlns:a16="http://schemas.microsoft.com/office/drawing/2014/main" id="{1EC42BBF-A76D-4B32-B14B-3FB1E9A5E90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6565AD8-247E-487C-A61E-A975ED9B9116}"/>
              </a:ext>
            </a:extLst>
          </p:cNvPr>
          <p:cNvSpPr>
            <a:spLocks noGrp="1"/>
          </p:cNvSpPr>
          <p:nvPr>
            <p:ph type="sldNum" sz="quarter" idx="12"/>
          </p:nvPr>
        </p:nvSpPr>
        <p:spPr/>
        <p:txBody>
          <a:body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2628356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E5317-6781-4E76-B16F-D0E9413E7E0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1E4513C-6FB3-4BDA-BB9E-02B6492C4D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413D1B3-9260-42C4-8BCF-6FF4E8DAC6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854C902-7918-4FF6-A0B2-A3E8E65FFE47}"/>
              </a:ext>
            </a:extLst>
          </p:cNvPr>
          <p:cNvSpPr>
            <a:spLocks noGrp="1"/>
          </p:cNvSpPr>
          <p:nvPr>
            <p:ph type="dt" sz="half" idx="10"/>
          </p:nvPr>
        </p:nvSpPr>
        <p:spPr/>
        <p:txBody>
          <a:bodyPr/>
          <a:lstStyle/>
          <a:p>
            <a:fld id="{B193FDA3-EA3A-45DB-934D-A41A49D27326}" type="datetimeFigureOut">
              <a:rPr lang="zh-CN" altLang="en-US" smtClean="0"/>
              <a:t>2022/7/30</a:t>
            </a:fld>
            <a:endParaRPr lang="zh-CN" altLang="en-US"/>
          </a:p>
        </p:txBody>
      </p:sp>
      <p:sp>
        <p:nvSpPr>
          <p:cNvPr id="6" name="页脚占位符 5">
            <a:extLst>
              <a:ext uri="{FF2B5EF4-FFF2-40B4-BE49-F238E27FC236}">
                <a16:creationId xmlns:a16="http://schemas.microsoft.com/office/drawing/2014/main" id="{05D8464D-2462-44FD-92FA-778242ECF9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A2C254-2D99-4E42-88A5-143FD381C54B}"/>
              </a:ext>
            </a:extLst>
          </p:cNvPr>
          <p:cNvSpPr>
            <a:spLocks noGrp="1"/>
          </p:cNvSpPr>
          <p:nvPr>
            <p:ph type="sldNum" sz="quarter" idx="12"/>
          </p:nvPr>
        </p:nvSpPr>
        <p:spPr/>
        <p:txBody>
          <a:body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369456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8FC553D-95AF-4EF3-9938-D40D1A049B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8601B00-B009-4F6F-9B97-67341AF197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CE51B500-8F27-474C-AFDE-154A085938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93FDA3-EA3A-45DB-934D-A41A49D27326}" type="datetimeFigureOut">
              <a:rPr lang="zh-CN" altLang="en-US" smtClean="0"/>
              <a:t>2022/7/30</a:t>
            </a:fld>
            <a:endParaRPr lang="zh-CN" altLang="en-US"/>
          </a:p>
        </p:txBody>
      </p:sp>
      <p:sp>
        <p:nvSpPr>
          <p:cNvPr id="5" name="页脚占位符 4">
            <a:extLst>
              <a:ext uri="{FF2B5EF4-FFF2-40B4-BE49-F238E27FC236}">
                <a16:creationId xmlns:a16="http://schemas.microsoft.com/office/drawing/2014/main" id="{A4BCF5AE-968B-4916-B5AC-106F6758A4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BEA64AD-07FE-4641-8E1F-F77EA2C63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B0336C-F869-4418-BD73-8172AC7560BE}" type="slidenum">
              <a:rPr lang="zh-CN" altLang="en-US" smtClean="0"/>
              <a:t>‹#›</a:t>
            </a:fld>
            <a:endParaRPr lang="zh-CN" altLang="en-US"/>
          </a:p>
        </p:txBody>
      </p:sp>
    </p:spTree>
    <p:extLst>
      <p:ext uri="{BB962C8B-B14F-4D97-AF65-F5344CB8AC3E}">
        <p14:creationId xmlns:p14="http://schemas.microsoft.com/office/powerpoint/2010/main" val="3854314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image" Target="../media/image48.jpg"/><Relationship Id="rId4" Type="http://schemas.openxmlformats.org/officeDocument/2006/relationships/image" Target="../media/image47.jpg"/></Relationships>
</file>

<file path=ppt/slides/_rels/slide10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52.jpg"/><Relationship Id="rId5" Type="http://schemas.openxmlformats.org/officeDocument/2006/relationships/image" Target="../media/image51.png"/><Relationship Id="rId4" Type="http://schemas.openxmlformats.org/officeDocument/2006/relationships/image" Target="../media/image50.jpg"/></Relationships>
</file>

<file path=ppt/slides/_rels/slide105.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image" Target="../media/image57.jpg"/><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10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hyperlink" Target="https://azure.microsoft.com/zh-cn/services/cognitive-services/face/#recognition" TargetMode="External"/><Relationship Id="rId3" Type="http://schemas.openxmlformats.org/officeDocument/2006/relationships/hyperlink" Target="https://azure.microsoft.com/zh-cn/services/cognitive-services/computer-vision/#analyze" TargetMode="External"/><Relationship Id="rId7" Type="http://schemas.openxmlformats.org/officeDocument/2006/relationships/hyperlink" Target="https://azure.microsoft.com/zh-cn/services/cognitive-services/face/#detection"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hyperlink" Target="https://azure.microsoft.com/zh-cn/services/cognitive-services/computer-vision/#handwriting" TargetMode="External"/><Relationship Id="rId5" Type="http://schemas.openxmlformats.org/officeDocument/2006/relationships/hyperlink" Target="https://azure.microsoft.com/zh-cn/services/cognitive-services/computer-vision/#text" TargetMode="External"/><Relationship Id="rId4" Type="http://schemas.openxmlformats.org/officeDocument/2006/relationships/hyperlink" Target="https://azure.microsoft.com/zh-cn/services/cognitive-services/emotion/" TargetMode="External"/><Relationship Id="rId9" Type="http://schemas.openxmlformats.org/officeDocument/2006/relationships/hyperlink" Target="https://azure.microsoft.com/zh-cn/services/cognitive-services/face/#verification"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0.xml"/><Relationship Id="rId1" Type="http://schemas.openxmlformats.org/officeDocument/2006/relationships/slideLayout" Target="../slideLayouts/slideLayout1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hyperlink" Target="https://azure.microsoft.com/zh-cn/services/cognitive-services/language-understanding-intelligent-service/" TargetMode="External"/><Relationship Id="rId3" Type="http://schemas.openxmlformats.org/officeDocument/2006/relationships/hyperlink" Target="https://azure.microsoft.com/zh-cn/services/cognitive-services/speech-to-text/" TargetMode="External"/><Relationship Id="rId7" Type="http://schemas.openxmlformats.org/officeDocument/2006/relationships/hyperlink" Target="https://azure.microsoft.com/zh-cn/services/cognitive-services/language-understandin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azure.microsoft.com/zh-cn/services/cognitive-services/text-analytics/" TargetMode="External"/><Relationship Id="rId5" Type="http://schemas.openxmlformats.org/officeDocument/2006/relationships/hyperlink" Target="https://azure.microsoft.com/zh-cn/services/cognitive-services/speaker-recognition" TargetMode="External"/><Relationship Id="rId4" Type="http://schemas.openxmlformats.org/officeDocument/2006/relationships/hyperlink" Target="https://azure.microsoft.com/zh-cn/services/cognitive-services/text-to-speech/" TargetMode="External"/></Relationships>
</file>

<file path=ppt/slides/_rels/slide112.xml.rels><?xml version="1.0" encoding="UTF-8" standalone="yes"?>
<Relationships xmlns="http://schemas.openxmlformats.org/package/2006/relationships"><Relationship Id="rId8" Type="http://schemas.openxmlformats.org/officeDocument/2006/relationships/image" Target="../media/image69.jpg"/><Relationship Id="rId3" Type="http://schemas.openxmlformats.org/officeDocument/2006/relationships/image" Target="../media/image64.png"/><Relationship Id="rId7" Type="http://schemas.openxmlformats.org/officeDocument/2006/relationships/image" Target="../media/image68.jpg"/><Relationship Id="rId2" Type="http://schemas.openxmlformats.org/officeDocument/2006/relationships/notesSlide" Target="../notesSlides/notesSlide63.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11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12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 Id="rId5" Type="http://schemas.openxmlformats.org/officeDocument/2006/relationships/image" Target="../media/image83.jpg"/><Relationship Id="rId4" Type="http://schemas.openxmlformats.org/officeDocument/2006/relationships/image" Target="../media/image82.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85.jpg"/><Relationship Id="rId7" Type="http://schemas.openxmlformats.org/officeDocument/2006/relationships/image" Target="../media/image89.jpg"/><Relationship Id="rId2" Type="http://schemas.openxmlformats.org/officeDocument/2006/relationships/notesSlide" Target="../notesSlides/notesSlide74.xml"/><Relationship Id="rId1" Type="http://schemas.openxmlformats.org/officeDocument/2006/relationships/slideLayout" Target="../slideLayouts/slideLayout12.xml"/><Relationship Id="rId6" Type="http://schemas.openxmlformats.org/officeDocument/2006/relationships/image" Target="../media/image88.jpg"/><Relationship Id="rId5" Type="http://schemas.openxmlformats.org/officeDocument/2006/relationships/image" Target="../media/image87.jpg"/><Relationship Id="rId10" Type="http://schemas.openxmlformats.org/officeDocument/2006/relationships/image" Target="../media/image92.jpg"/><Relationship Id="rId4" Type="http://schemas.openxmlformats.org/officeDocument/2006/relationships/image" Target="../media/image86.jpg"/><Relationship Id="rId9" Type="http://schemas.openxmlformats.org/officeDocument/2006/relationships/image" Target="../media/image91.jpg"/></Relationships>
</file>

<file path=ppt/slides/_rels/slide128.xml.rels><?xml version="1.0" encoding="UTF-8" standalone="yes"?>
<Relationships xmlns="http://schemas.openxmlformats.org/package/2006/relationships"><Relationship Id="rId8" Type="http://schemas.openxmlformats.org/officeDocument/2006/relationships/image" Target="../media/image98.jpg"/><Relationship Id="rId3" Type="http://schemas.openxmlformats.org/officeDocument/2006/relationships/image" Target="../media/image93.jpg"/><Relationship Id="rId7" Type="http://schemas.openxmlformats.org/officeDocument/2006/relationships/image" Target="../media/image97.jp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96.jpg"/><Relationship Id="rId5" Type="http://schemas.openxmlformats.org/officeDocument/2006/relationships/image" Target="../media/image95.jpg"/><Relationship Id="rId4" Type="http://schemas.openxmlformats.org/officeDocument/2006/relationships/image" Target="../media/image94.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baike.baidu.com/item/%E5%9B%BE%E7%81%B5%E5%A5%9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hyperlink" Target="https://zhuanlan.zhihu.com/p/150331852" TargetMode="External"/><Relationship Id="rId4" Type="http://schemas.openxmlformats.org/officeDocument/2006/relationships/hyperlink" Target="https://www.zhihu.com/topic/19824178/intro"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baike.baidu.com/item/%E8%BE%BE%E7%89%B9%E8%8C%85%E6%96%AF%E4%BC%9A%E8%AE%A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zhuanlan.zhihu.com/p/378822954"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0.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baike.baidu.com/item/%E4%BA%BA%E5%B7%A5%E6%99%BA%E8%83%BD%EF%BC%9A%E4%B8%80%E7%A7%8D%E7%8E%B0%E4%BB%A3%E7%9A%84%E6%96%B9%E6%B3%95%EF%BC%88%E7%AC%AC3%E7%89%88%EF%BC%89" TargetMode="External"/><Relationship Id="rId3" Type="http://schemas.openxmlformats.org/officeDocument/2006/relationships/hyperlink" Target="http://www.geekpark.net/news/214613" TargetMode="External"/><Relationship Id="rId7" Type="http://schemas.openxmlformats.org/officeDocument/2006/relationships/hyperlink" Target="https://en.wikipedia.org/wiki/Nils_John_Nilsso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ai.stanford.edu/~nilsson/" TargetMode="External"/><Relationship Id="rId5" Type="http://schemas.openxmlformats.org/officeDocument/2006/relationships/hyperlink" Target="https://baike.baidu.com/item/&#39532;&#25991;&#183;&#26126;&#26031;&#22522;" TargetMode="External"/><Relationship Id="rId4" Type="http://schemas.openxmlformats.org/officeDocument/2006/relationships/hyperlink" Target="http://blog.sciencenet.cn/blog-2374-962496.html" TargetMode="External"/><Relationship Id="rId9" Type="http://schemas.openxmlformats.org/officeDocument/2006/relationships/hyperlink" Target="https://book.douban.com/subject/25796281/"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10.wmf"/><Relationship Id="rId7" Type="http://schemas.openxmlformats.org/officeDocument/2006/relationships/image" Target="../media/image112.emf"/><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5" Type="http://schemas.openxmlformats.org/officeDocument/2006/relationships/image" Target="../media/image111.wmf"/><Relationship Id="rId4" Type="http://schemas.openxmlformats.org/officeDocument/2006/relationships/oleObject" Target="../embeddings/oleObject3.bin"/></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baike.baidu.com/item/%E4%BA%BA%E5%B7%A5%E6%99%BA%E8%83%BD%EF%BC%9A%E4%B8%80%E7%A7%8D%E7%8E%B0%E4%BB%A3%E7%9A%84%E6%96%B9%E6%B3%95%EF%BC%88%E7%AC%AC3%E7%89%88%EF%BC%89" TargetMode="External"/><Relationship Id="rId3" Type="http://schemas.openxmlformats.org/officeDocument/2006/relationships/hyperlink" Target="http://www.geekpark.net/news/214613" TargetMode="External"/><Relationship Id="rId7" Type="http://schemas.openxmlformats.org/officeDocument/2006/relationships/hyperlink" Target="https://en.wikipedia.org/wiki/Nils_John_Nilss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ai.stanford.edu/~nilsson/" TargetMode="External"/><Relationship Id="rId5" Type="http://schemas.openxmlformats.org/officeDocument/2006/relationships/hyperlink" Target="https://baike.baidu.com/item/&#39532;&#25991;&#183;&#26126;&#26031;&#22522;" TargetMode="External"/><Relationship Id="rId4" Type="http://schemas.openxmlformats.org/officeDocument/2006/relationships/hyperlink" Target="http://blog.sciencenet.cn/blog-2374-962496.html" TargetMode="External"/><Relationship Id="rId9" Type="http://schemas.openxmlformats.org/officeDocument/2006/relationships/hyperlink" Target="https://book.douban.com/subject/25796281/" TargetMode="External"/></Relationships>
</file>

<file path=ppt/slides/_rels/slide20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36.svg"/><Relationship Id="rId7" Type="http://schemas.openxmlformats.org/officeDocument/2006/relationships/image" Target="../media/image140.svg"/><Relationship Id="rId2" Type="http://schemas.openxmlformats.org/officeDocument/2006/relationships/image" Target="../media/image135.png"/><Relationship Id="rId1" Type="http://schemas.openxmlformats.org/officeDocument/2006/relationships/slideLayout" Target="../slideLayouts/slideLayout4.xml"/><Relationship Id="rId6" Type="http://schemas.openxmlformats.org/officeDocument/2006/relationships/image" Target="../media/image139.png"/><Relationship Id="rId5" Type="http://schemas.openxmlformats.org/officeDocument/2006/relationships/image" Target="../media/image138.svg"/><Relationship Id="rId4" Type="http://schemas.openxmlformats.org/officeDocument/2006/relationships/image" Target="../media/image137.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baike.baidu.com/item/%E8%AF%BA%E5%A7%86%C2%B7%E4%B9%94%E5%A7%86%E6%96%AF%E5%9F%B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so.gushiwen.cn/mingju/juv_7b5ef68324e3.aspx" TargetMode="External"/><Relationship Id="rId4" Type="http://schemas.openxmlformats.org/officeDocument/2006/relationships/hyperlink" Target="https://t.cj.sina.com.cn/articles/view/5601252905/14ddc5629001006qbv"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kekeshici.com/shicizhoubian/mingrenzuopin/luxun/38043.htm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zhuanlan.zhihu.com/p/48867708"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zhuanlan.zhihu.com/p/81087117"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baijiahao.baidu.com/s?id=1693485835930179510"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so.gushiwen.cn/mingju/juv_55baf6d73629.aspx"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gushiwen.cn/mingju_727.asp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www.sohu.com/a/73182049_114877"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nature.com/articles/nature24270" TargetMode="External"/><Relationship Id="rId2" Type="http://schemas.openxmlformats.org/officeDocument/2006/relationships/hyperlink" Target="https://www.nature.com/articles/nature24270.epdf?author_access_token=VJXbVjaSHxFoctQQ4p2k4tRgN0jAjWel9jnR3ZoTv0PVW4gB86EEpGqTRDtpIz-2rmo8-KG06gqVobU5NSCFeHILHcVFUeMsbvwS-lxjqQGg98faovwjxeTUgZAUMnRQ"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zh.wikipedia.org/wiki/%E8%89%BE%E4%BC%A6%C2%B7%E5%9B%BE%E7%81%B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baike.baidu.com/item/%E8%89%BE%E4%BC%A6%C2%B7%E9%BA%A6%E5%B8%AD%E6%A3%AE%C2%B7%E5%9B%BE%E7%81%B5"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jpeg"/></Relationships>
</file>

<file path=ppt/slides/_rels/slide8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92.xml.rels><?xml version="1.0" encoding="UTF-8" standalone="yes"?>
<Relationships xmlns="http://schemas.openxmlformats.org/package/2006/relationships"><Relationship Id="rId3" Type="http://schemas.openxmlformats.org/officeDocument/2006/relationships/hyperlink" Target="https://www.zhihu.com/question/29362076" TargetMode="External"/><Relationship Id="rId2" Type="http://schemas.openxmlformats.org/officeDocument/2006/relationships/hyperlink" Target="https://zhuanlan.zhihu.com/p/19950456"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7CD827-7465-40CD-91AB-BA644514E0CD}"/>
              </a:ext>
            </a:extLst>
          </p:cNvPr>
          <p:cNvSpPr>
            <a:spLocks noGrp="1"/>
          </p:cNvSpPr>
          <p:nvPr>
            <p:ph type="ctrTitle"/>
          </p:nvPr>
        </p:nvSpPr>
        <p:spPr/>
        <p:txBody>
          <a:bodyPr/>
          <a:lstStyle/>
          <a:p>
            <a:r>
              <a:rPr lang="zh-CN" altLang="en-US" dirty="0"/>
              <a:t>人工智能概述</a:t>
            </a:r>
          </a:p>
        </p:txBody>
      </p:sp>
      <p:sp>
        <p:nvSpPr>
          <p:cNvPr id="3" name="副标题 2">
            <a:extLst>
              <a:ext uri="{FF2B5EF4-FFF2-40B4-BE49-F238E27FC236}">
                <a16:creationId xmlns:a16="http://schemas.microsoft.com/office/drawing/2014/main" id="{741EE8C4-10AC-4DA0-BA45-D5DF2957D596}"/>
              </a:ext>
            </a:extLst>
          </p:cNvPr>
          <p:cNvSpPr>
            <a:spLocks noGrp="1"/>
          </p:cNvSpPr>
          <p:nvPr>
            <p:ph type="subTitle" idx="1"/>
          </p:nvPr>
        </p:nvSpPr>
        <p:spPr/>
        <p:txBody>
          <a:bodyPr/>
          <a:lstStyle/>
          <a:p>
            <a:r>
              <a:rPr lang="en-US" altLang="zh-CN" dirty="0"/>
              <a:t>Artificial Intelligence Summary</a:t>
            </a:r>
            <a:endParaRPr lang="zh-CN" altLang="en-US" dirty="0"/>
          </a:p>
        </p:txBody>
      </p:sp>
    </p:spTree>
    <p:extLst>
      <p:ext uri="{BB962C8B-B14F-4D97-AF65-F5344CB8AC3E}">
        <p14:creationId xmlns:p14="http://schemas.microsoft.com/office/powerpoint/2010/main" val="26883250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1D818-5364-B725-6F82-EDEF5082CD19}"/>
              </a:ext>
            </a:extLst>
          </p:cNvPr>
          <p:cNvSpPr>
            <a:spLocks noGrp="1"/>
          </p:cNvSpPr>
          <p:nvPr>
            <p:ph type="title"/>
          </p:nvPr>
        </p:nvSpPr>
        <p:spPr/>
        <p:txBody>
          <a:bodyPr/>
          <a:lstStyle/>
          <a:p>
            <a:r>
              <a:rPr lang="zh-CN" altLang="en-US" dirty="0"/>
              <a:t>信息科学的发展</a:t>
            </a:r>
          </a:p>
        </p:txBody>
      </p:sp>
      <p:sp>
        <p:nvSpPr>
          <p:cNvPr id="3" name="内容占位符 2">
            <a:extLst>
              <a:ext uri="{FF2B5EF4-FFF2-40B4-BE49-F238E27FC236}">
                <a16:creationId xmlns:a16="http://schemas.microsoft.com/office/drawing/2014/main" id="{754B2648-3B04-F925-7B9D-710A47BC763A}"/>
              </a:ext>
            </a:extLst>
          </p:cNvPr>
          <p:cNvSpPr>
            <a:spLocks noGrp="1"/>
          </p:cNvSpPr>
          <p:nvPr>
            <p:ph idx="1"/>
          </p:nvPr>
        </p:nvSpPr>
        <p:spPr/>
        <p:txBody>
          <a:bodyPr>
            <a:normAutofit fontScale="92500" lnSpcReduction="10000"/>
          </a:bodyPr>
          <a:lstStyle/>
          <a:p>
            <a:r>
              <a:rPr lang="zh-CN" altLang="en-US" dirty="0"/>
              <a:t>人工智能的发展总是伴随着信息科学的发展。</a:t>
            </a:r>
            <a:endParaRPr lang="en-US" altLang="zh-CN" dirty="0"/>
          </a:p>
          <a:p>
            <a:endParaRPr lang="en-US" altLang="zh-CN" dirty="0"/>
          </a:p>
          <a:p>
            <a:pPr lvl="1"/>
            <a:r>
              <a:rPr lang="en-US" altLang="zh-CN" dirty="0"/>
              <a:t>1936 </a:t>
            </a:r>
            <a:r>
              <a:rPr lang="en-US" altLang="zh-CN" dirty="0" err="1"/>
              <a:t>A.M.Turing</a:t>
            </a:r>
            <a:r>
              <a:rPr lang="en-US" altLang="zh-CN" dirty="0"/>
              <a:t>, </a:t>
            </a:r>
            <a:r>
              <a:rPr lang="zh-CN" altLang="en-US" dirty="0"/>
              <a:t>图灵机模型</a:t>
            </a:r>
          </a:p>
          <a:p>
            <a:pPr lvl="1"/>
            <a:r>
              <a:rPr lang="en-US" altLang="zh-CN" dirty="0"/>
              <a:t>1945 </a:t>
            </a:r>
            <a:r>
              <a:rPr lang="zh-CN" altLang="en-US" dirty="0"/>
              <a:t>冯</a:t>
            </a:r>
            <a:r>
              <a:rPr lang="en-US" altLang="zh-CN" dirty="0"/>
              <a:t>·</a:t>
            </a:r>
            <a:r>
              <a:rPr lang="zh-CN" altLang="en-US" dirty="0"/>
              <a:t>贝塔朗菲“系统论”</a:t>
            </a:r>
          </a:p>
          <a:p>
            <a:pPr lvl="1"/>
            <a:r>
              <a:rPr lang="en-US" altLang="zh-CN" dirty="0"/>
              <a:t>1946 </a:t>
            </a:r>
            <a:r>
              <a:rPr lang="zh-CN" altLang="en-US" dirty="0"/>
              <a:t>电子数字计算机 </a:t>
            </a:r>
            <a:r>
              <a:rPr lang="en-US" altLang="zh-CN" dirty="0"/>
              <a:t>ENIAC</a:t>
            </a:r>
          </a:p>
          <a:p>
            <a:pPr lvl="1"/>
            <a:r>
              <a:rPr lang="en-US" altLang="zh-CN" dirty="0"/>
              <a:t>1948 </a:t>
            </a:r>
            <a:r>
              <a:rPr lang="en-US" altLang="zh-CN" dirty="0" err="1"/>
              <a:t>N.Wiener</a:t>
            </a:r>
            <a:r>
              <a:rPr lang="en-US" altLang="zh-CN" dirty="0"/>
              <a:t>, </a:t>
            </a:r>
            <a:r>
              <a:rPr lang="zh-CN" altLang="en-US" dirty="0"/>
              <a:t>控制论</a:t>
            </a:r>
          </a:p>
          <a:p>
            <a:pPr lvl="1"/>
            <a:r>
              <a:rPr lang="en-US" altLang="zh-CN" dirty="0"/>
              <a:t>1948 </a:t>
            </a:r>
            <a:r>
              <a:rPr lang="en-US" altLang="zh-CN" dirty="0" err="1"/>
              <a:t>C.E.Shannon</a:t>
            </a:r>
            <a:r>
              <a:rPr lang="en-US" altLang="zh-CN" dirty="0"/>
              <a:t>, </a:t>
            </a:r>
            <a:r>
              <a:rPr lang="zh-CN" altLang="en-US" dirty="0"/>
              <a:t>信息论</a:t>
            </a:r>
            <a:endParaRPr lang="en-US" altLang="zh-CN" dirty="0"/>
          </a:p>
          <a:p>
            <a:pPr lvl="1"/>
            <a:endParaRPr lang="en-US" altLang="zh-CN" dirty="0"/>
          </a:p>
          <a:p>
            <a:r>
              <a:rPr lang="zh-CN" altLang="en-US" dirty="0"/>
              <a:t>开始了对机器智能的探索</a:t>
            </a:r>
            <a:r>
              <a:rPr lang="en-US" altLang="zh-CN" dirty="0"/>
              <a:t>…</a:t>
            </a:r>
          </a:p>
          <a:p>
            <a:pPr lvl="1"/>
            <a:r>
              <a:rPr lang="zh-CN" altLang="en-US" dirty="0"/>
              <a:t>图灵机是否可以扩展为概括所有智能活动的模型？</a:t>
            </a:r>
            <a:endParaRPr lang="en-US" altLang="zh-CN" dirty="0"/>
          </a:p>
        </p:txBody>
      </p:sp>
    </p:spTree>
    <p:extLst>
      <p:ext uri="{BB962C8B-B14F-4D97-AF65-F5344CB8AC3E}">
        <p14:creationId xmlns:p14="http://schemas.microsoft.com/office/powerpoint/2010/main" val="42298335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A62ECB-FBDC-CFB7-554E-3721F9B2B736}"/>
              </a:ext>
            </a:extLst>
          </p:cNvPr>
          <p:cNvSpPr>
            <a:spLocks noGrp="1"/>
          </p:cNvSpPr>
          <p:nvPr>
            <p:ph type="title"/>
          </p:nvPr>
        </p:nvSpPr>
        <p:spPr/>
        <p:txBody>
          <a:bodyPr/>
          <a:lstStyle/>
          <a:p>
            <a:r>
              <a:rPr lang="zh-CN" altLang="en-US" dirty="0"/>
              <a:t>人工智能的主要研究领域</a:t>
            </a:r>
          </a:p>
        </p:txBody>
      </p:sp>
      <p:sp>
        <p:nvSpPr>
          <p:cNvPr id="6" name="内容占位符 5">
            <a:extLst>
              <a:ext uri="{FF2B5EF4-FFF2-40B4-BE49-F238E27FC236}">
                <a16:creationId xmlns:a16="http://schemas.microsoft.com/office/drawing/2014/main" id="{CEBB48A1-EEA4-E742-46C7-9BF9D6028427}"/>
              </a:ext>
            </a:extLst>
          </p:cNvPr>
          <p:cNvSpPr>
            <a:spLocks noGrp="1"/>
          </p:cNvSpPr>
          <p:nvPr>
            <p:ph idx="1"/>
          </p:nvPr>
        </p:nvSpPr>
        <p:spPr/>
        <p:txBody>
          <a:bodyPr>
            <a:normAutofit fontScale="70000" lnSpcReduction="20000"/>
          </a:bodyPr>
          <a:lstStyle/>
          <a:p>
            <a:r>
              <a:rPr lang="zh-CN" altLang="en-US" dirty="0"/>
              <a:t>人工智能主要研究如何让机器像人一样能够感知、获取知识、储存知识、推理思考、学习、行动等能力，并最终创建拟人、类人、或超越人的智能系统</a:t>
            </a:r>
          </a:p>
          <a:p>
            <a:pPr lvl="1"/>
            <a:r>
              <a:rPr lang="zh-CN" altLang="en-US" dirty="0"/>
              <a:t>认知建模：研究人类的思维方式、信息处理的过程、心理过程，以及人类的知觉、记忆、思考、学习、想象、概念、语言等相关的活动模式</a:t>
            </a:r>
          </a:p>
          <a:p>
            <a:pPr lvl="1"/>
            <a:r>
              <a:rPr lang="zh-CN" altLang="en-US" dirty="0"/>
              <a:t>知识表示：将人类已经掌握的知识概念化、形式化、模型化</a:t>
            </a:r>
          </a:p>
          <a:p>
            <a:pPr lvl="1"/>
            <a:r>
              <a:rPr lang="zh-CN" altLang="en-US" dirty="0"/>
              <a:t>知识推理：研究人类如何利用已有的知识去推导出新的知识或结论的过程，从而可以让机器也可以具备像人一样的推理能力</a:t>
            </a:r>
          </a:p>
          <a:p>
            <a:pPr lvl="1"/>
            <a:r>
              <a:rPr lang="zh-CN" altLang="en-US" dirty="0"/>
              <a:t>机器感知：研究如何使机器具有类似于人类的感觉，包括视觉、听觉、触觉、嗅觉、痛觉等</a:t>
            </a:r>
          </a:p>
          <a:p>
            <a:pPr lvl="1"/>
            <a:r>
              <a:rPr lang="zh-CN" altLang="en-US" dirty="0"/>
              <a:t>机器思维：利用机器感知的信息、认知模型、知识表示和推理来有目标的处理感知信息和智能系统</a:t>
            </a:r>
          </a:p>
          <a:p>
            <a:pPr lvl="1"/>
            <a:r>
              <a:rPr lang="zh-CN" altLang="en-US" dirty="0"/>
              <a:t>内部的信息，从而针对特定场景给出合适的判断，制定事宜的策略</a:t>
            </a:r>
          </a:p>
          <a:p>
            <a:pPr lvl="1"/>
            <a:r>
              <a:rPr lang="zh-CN" altLang="en-US" dirty="0"/>
              <a:t>机器学习：研究如何让机器在与人类、自然交互的过程中自发的学习新的知识，或者利用人类已有的文献数据资料进行知识学习</a:t>
            </a:r>
          </a:p>
          <a:p>
            <a:pPr lvl="1"/>
            <a:r>
              <a:rPr lang="zh-CN" altLang="en-US" dirty="0"/>
              <a:t>机器行为：研究智能系统具有的表达能力和行动能力，包括与人对话、与机器对话、描述场景、移动、操作机器和抓取物体等能力</a:t>
            </a:r>
          </a:p>
          <a:p>
            <a:pPr lvl="1"/>
            <a:r>
              <a:rPr lang="zh-CN" altLang="en-US" dirty="0"/>
              <a:t>智能系统构建：研究如何构建从感知</a:t>
            </a:r>
            <a:r>
              <a:rPr lang="en-US" altLang="zh-CN" dirty="0"/>
              <a:t>-&gt;</a:t>
            </a:r>
            <a:r>
              <a:rPr lang="zh-CN" altLang="en-US" dirty="0"/>
              <a:t>智能分析决策</a:t>
            </a:r>
            <a:r>
              <a:rPr lang="en-US" altLang="zh-CN" dirty="0"/>
              <a:t>-&gt;</a:t>
            </a:r>
            <a:r>
              <a:rPr lang="zh-CN" altLang="en-US" dirty="0"/>
              <a:t>操控</a:t>
            </a:r>
            <a:r>
              <a:rPr lang="en-US" altLang="zh-CN" dirty="0"/>
              <a:t>-&gt;</a:t>
            </a:r>
            <a:r>
              <a:rPr lang="zh-CN" altLang="en-US" dirty="0"/>
              <a:t>感知的无限循环的闭环系统</a:t>
            </a:r>
          </a:p>
          <a:p>
            <a:endParaRPr lang="zh-CN" altLang="en-US" dirty="0"/>
          </a:p>
        </p:txBody>
      </p:sp>
    </p:spTree>
    <p:extLst>
      <p:ext uri="{BB962C8B-B14F-4D97-AF65-F5344CB8AC3E}">
        <p14:creationId xmlns:p14="http://schemas.microsoft.com/office/powerpoint/2010/main" val="20017220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13F339-928E-D314-9332-AF6B4F881743}"/>
              </a:ext>
            </a:extLst>
          </p:cNvPr>
          <p:cNvSpPr>
            <a:spLocks noGrp="1"/>
          </p:cNvSpPr>
          <p:nvPr>
            <p:ph type="title"/>
          </p:nvPr>
        </p:nvSpPr>
        <p:spPr/>
        <p:txBody>
          <a:bodyPr/>
          <a:lstStyle/>
          <a:p>
            <a:r>
              <a:rPr lang="zh-CN" altLang="en-US" dirty="0"/>
              <a:t>人工智能应用领域</a:t>
            </a:r>
          </a:p>
        </p:txBody>
      </p:sp>
      <p:sp>
        <p:nvSpPr>
          <p:cNvPr id="6" name="内容占位符 5">
            <a:extLst>
              <a:ext uri="{FF2B5EF4-FFF2-40B4-BE49-F238E27FC236}">
                <a16:creationId xmlns:a16="http://schemas.microsoft.com/office/drawing/2014/main" id="{8C8CB4DF-F571-26F6-CCA4-6B43306360CB}"/>
              </a:ext>
            </a:extLst>
          </p:cNvPr>
          <p:cNvSpPr>
            <a:spLocks noGrp="1"/>
          </p:cNvSpPr>
          <p:nvPr>
            <p:ph idx="1"/>
          </p:nvPr>
        </p:nvSpPr>
        <p:spPr/>
        <p:txBody>
          <a:bodyPr/>
          <a:lstStyle/>
          <a:p>
            <a:r>
              <a:rPr lang="zh-CN" altLang="en-US" dirty="0"/>
              <a:t>智能认知</a:t>
            </a:r>
          </a:p>
          <a:p>
            <a:r>
              <a:rPr lang="en-US" altLang="zh-CN" dirty="0"/>
              <a:t>VR/AR</a:t>
            </a:r>
          </a:p>
          <a:p>
            <a:r>
              <a:rPr lang="zh-CN" altLang="en-US" dirty="0"/>
              <a:t>机器人</a:t>
            </a:r>
          </a:p>
          <a:p>
            <a:r>
              <a:rPr lang="zh-CN" altLang="en-US" dirty="0"/>
              <a:t>智能制造</a:t>
            </a:r>
          </a:p>
          <a:p>
            <a:r>
              <a:rPr lang="zh-CN" altLang="en-US" dirty="0"/>
              <a:t>其它行业</a:t>
            </a:r>
          </a:p>
          <a:p>
            <a:endParaRPr lang="zh-CN" altLang="en-US" dirty="0"/>
          </a:p>
        </p:txBody>
      </p:sp>
    </p:spTree>
    <p:extLst>
      <p:ext uri="{BB962C8B-B14F-4D97-AF65-F5344CB8AC3E}">
        <p14:creationId xmlns:p14="http://schemas.microsoft.com/office/powerpoint/2010/main" val="12452193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99CE9-88FD-B046-5635-0297110A66E2}"/>
              </a:ext>
            </a:extLst>
          </p:cNvPr>
          <p:cNvSpPr>
            <a:spLocks noGrp="1"/>
          </p:cNvSpPr>
          <p:nvPr>
            <p:ph type="title"/>
          </p:nvPr>
        </p:nvSpPr>
        <p:spPr/>
        <p:txBody>
          <a:bodyPr/>
          <a:lstStyle/>
          <a:p>
            <a:r>
              <a:rPr lang="zh-CN" altLang="en-US" dirty="0"/>
              <a:t>智能认知</a:t>
            </a:r>
          </a:p>
        </p:txBody>
      </p:sp>
      <p:sp>
        <p:nvSpPr>
          <p:cNvPr id="4" name="object 3">
            <a:extLst>
              <a:ext uri="{FF2B5EF4-FFF2-40B4-BE49-F238E27FC236}">
                <a16:creationId xmlns:a16="http://schemas.microsoft.com/office/drawing/2014/main" id="{E8391254-8A58-FCEE-6B92-AF61257E38EF}"/>
              </a:ext>
            </a:extLst>
          </p:cNvPr>
          <p:cNvSpPr/>
          <p:nvPr/>
        </p:nvSpPr>
        <p:spPr>
          <a:xfrm>
            <a:off x="2017776" y="1413018"/>
            <a:ext cx="722630" cy="460375"/>
          </a:xfrm>
          <a:custGeom>
            <a:avLst/>
            <a:gdLst/>
            <a:ahLst/>
            <a:cxnLst/>
            <a:rect l="l" t="t" r="r" b="b"/>
            <a:pathLst>
              <a:path w="722630" h="460375">
                <a:moveTo>
                  <a:pt x="354044" y="0"/>
                </a:moveTo>
                <a:lnTo>
                  <a:pt x="304165" y="6461"/>
                </a:lnTo>
                <a:lnTo>
                  <a:pt x="256486" y="20643"/>
                </a:lnTo>
                <a:lnTo>
                  <a:pt x="212347" y="39719"/>
                </a:lnTo>
                <a:lnTo>
                  <a:pt x="171358" y="63200"/>
                </a:lnTo>
                <a:lnTo>
                  <a:pt x="133127" y="90598"/>
                </a:lnTo>
                <a:lnTo>
                  <a:pt x="97266" y="121425"/>
                </a:lnTo>
                <a:lnTo>
                  <a:pt x="63384" y="155193"/>
                </a:lnTo>
                <a:lnTo>
                  <a:pt x="31092" y="191414"/>
                </a:lnTo>
                <a:lnTo>
                  <a:pt x="0" y="229600"/>
                </a:lnTo>
                <a:lnTo>
                  <a:pt x="31398" y="269663"/>
                </a:lnTo>
                <a:lnTo>
                  <a:pt x="64586" y="307027"/>
                </a:lnTo>
                <a:lnTo>
                  <a:pt x="99869" y="341471"/>
                </a:lnTo>
                <a:lnTo>
                  <a:pt x="137555" y="372771"/>
                </a:lnTo>
                <a:lnTo>
                  <a:pt x="177949" y="400706"/>
                </a:lnTo>
                <a:lnTo>
                  <a:pt x="221361" y="425053"/>
                </a:lnTo>
                <a:lnTo>
                  <a:pt x="265200" y="443429"/>
                </a:lnTo>
                <a:lnTo>
                  <a:pt x="309315" y="455142"/>
                </a:lnTo>
                <a:lnTo>
                  <a:pt x="353663" y="460025"/>
                </a:lnTo>
                <a:lnTo>
                  <a:pt x="398201" y="457913"/>
                </a:lnTo>
                <a:lnTo>
                  <a:pt x="442887" y="448639"/>
                </a:lnTo>
                <a:lnTo>
                  <a:pt x="487680" y="432038"/>
                </a:lnTo>
                <a:lnTo>
                  <a:pt x="532438" y="408817"/>
                </a:lnTo>
                <a:lnTo>
                  <a:pt x="574054" y="381783"/>
                </a:lnTo>
                <a:lnTo>
                  <a:pt x="612790" y="351250"/>
                </a:lnTo>
                <a:lnTo>
                  <a:pt x="648913" y="317531"/>
                </a:lnTo>
                <a:lnTo>
                  <a:pt x="682686" y="280940"/>
                </a:lnTo>
                <a:lnTo>
                  <a:pt x="714375" y="241792"/>
                </a:lnTo>
                <a:lnTo>
                  <a:pt x="722376" y="229219"/>
                </a:lnTo>
                <a:lnTo>
                  <a:pt x="690765" y="189073"/>
                </a:lnTo>
                <a:lnTo>
                  <a:pt x="657196" y="151509"/>
                </a:lnTo>
                <a:lnTo>
                  <a:pt x="621363" y="116824"/>
                </a:lnTo>
                <a:lnTo>
                  <a:pt x="582958" y="85314"/>
                </a:lnTo>
                <a:lnTo>
                  <a:pt x="541674" y="57275"/>
                </a:lnTo>
                <a:lnTo>
                  <a:pt x="497205" y="33004"/>
                </a:lnTo>
                <a:lnTo>
                  <a:pt x="450611" y="14319"/>
                </a:lnTo>
                <a:lnTo>
                  <a:pt x="402875" y="2968"/>
                </a:lnTo>
                <a:lnTo>
                  <a:pt x="354044" y="0"/>
                </a:lnTo>
                <a:close/>
              </a:path>
            </a:pathLst>
          </a:custGeom>
          <a:solidFill>
            <a:srgbClr val="25AB8E"/>
          </a:solidFill>
        </p:spPr>
        <p:txBody>
          <a:bodyPr wrap="square" lIns="0" tIns="0" rIns="0" bIns="0" rtlCol="0"/>
          <a:lstStyle/>
          <a:p>
            <a:endParaRPr/>
          </a:p>
        </p:txBody>
      </p:sp>
      <p:sp>
        <p:nvSpPr>
          <p:cNvPr id="5" name="object 4">
            <a:extLst>
              <a:ext uri="{FF2B5EF4-FFF2-40B4-BE49-F238E27FC236}">
                <a16:creationId xmlns:a16="http://schemas.microsoft.com/office/drawing/2014/main" id="{9644976B-CEF1-D4E3-DB9B-41978A61F5C2}"/>
              </a:ext>
            </a:extLst>
          </p:cNvPr>
          <p:cNvSpPr/>
          <p:nvPr/>
        </p:nvSpPr>
        <p:spPr>
          <a:xfrm>
            <a:off x="2079990" y="2696512"/>
            <a:ext cx="638810" cy="559435"/>
          </a:xfrm>
          <a:custGeom>
            <a:avLst/>
            <a:gdLst/>
            <a:ahLst/>
            <a:cxnLst/>
            <a:rect l="l" t="t" r="r" b="b"/>
            <a:pathLst>
              <a:path w="638810" h="559435">
                <a:moveTo>
                  <a:pt x="319674" y="0"/>
                </a:moveTo>
                <a:lnTo>
                  <a:pt x="272417" y="1109"/>
                </a:lnTo>
                <a:lnTo>
                  <a:pt x="225131" y="4292"/>
                </a:lnTo>
                <a:lnTo>
                  <a:pt x="177808" y="9507"/>
                </a:lnTo>
                <a:lnTo>
                  <a:pt x="130444" y="16716"/>
                </a:lnTo>
                <a:lnTo>
                  <a:pt x="81301" y="34803"/>
                </a:lnTo>
                <a:lnTo>
                  <a:pt x="44767" y="66357"/>
                </a:lnTo>
                <a:lnTo>
                  <a:pt x="20306" y="106745"/>
                </a:lnTo>
                <a:lnTo>
                  <a:pt x="7381" y="151336"/>
                </a:lnTo>
                <a:lnTo>
                  <a:pt x="2315" y="191789"/>
                </a:lnTo>
                <a:lnTo>
                  <a:pt x="0" y="235124"/>
                </a:lnTo>
                <a:lnTo>
                  <a:pt x="1470" y="280316"/>
                </a:lnTo>
                <a:lnTo>
                  <a:pt x="7762" y="326342"/>
                </a:lnTo>
                <a:lnTo>
                  <a:pt x="25338" y="377021"/>
                </a:lnTo>
                <a:lnTo>
                  <a:pt x="54165" y="415734"/>
                </a:lnTo>
                <a:lnTo>
                  <a:pt x="94684" y="442517"/>
                </a:lnTo>
                <a:lnTo>
                  <a:pt x="147335" y="457406"/>
                </a:lnTo>
                <a:lnTo>
                  <a:pt x="192674" y="464518"/>
                </a:lnTo>
                <a:lnTo>
                  <a:pt x="182272" y="493146"/>
                </a:lnTo>
                <a:lnTo>
                  <a:pt x="163655" y="523239"/>
                </a:lnTo>
                <a:lnTo>
                  <a:pt x="146276" y="547689"/>
                </a:lnTo>
                <a:lnTo>
                  <a:pt x="139588" y="559387"/>
                </a:lnTo>
                <a:lnTo>
                  <a:pt x="183324" y="551100"/>
                </a:lnTo>
                <a:lnTo>
                  <a:pt x="247538" y="531193"/>
                </a:lnTo>
                <a:lnTo>
                  <a:pt x="293925" y="504428"/>
                </a:lnTo>
                <a:lnTo>
                  <a:pt x="312011" y="490188"/>
                </a:lnTo>
                <a:lnTo>
                  <a:pt x="331358" y="476329"/>
                </a:lnTo>
                <a:lnTo>
                  <a:pt x="337200" y="472519"/>
                </a:lnTo>
                <a:lnTo>
                  <a:pt x="344693" y="470741"/>
                </a:lnTo>
                <a:lnTo>
                  <a:pt x="464425" y="458801"/>
                </a:lnTo>
                <a:lnTo>
                  <a:pt x="501919" y="454612"/>
                </a:lnTo>
                <a:lnTo>
                  <a:pt x="552753" y="438846"/>
                </a:lnTo>
                <a:lnTo>
                  <a:pt x="590931" y="408876"/>
                </a:lnTo>
                <a:lnTo>
                  <a:pt x="616702" y="369548"/>
                </a:lnTo>
                <a:lnTo>
                  <a:pt x="630316" y="325707"/>
                </a:lnTo>
                <a:lnTo>
                  <a:pt x="636365" y="279473"/>
                </a:lnTo>
                <a:lnTo>
                  <a:pt x="638413" y="233203"/>
                </a:lnTo>
                <a:lnTo>
                  <a:pt x="636031" y="186957"/>
                </a:lnTo>
                <a:lnTo>
                  <a:pt x="628792" y="140795"/>
                </a:lnTo>
                <a:lnTo>
                  <a:pt x="613858" y="95232"/>
                </a:lnTo>
                <a:lnTo>
                  <a:pt x="589232" y="58800"/>
                </a:lnTo>
                <a:lnTo>
                  <a:pt x="554319" y="32442"/>
                </a:lnTo>
                <a:lnTo>
                  <a:pt x="508523" y="17097"/>
                </a:lnTo>
                <a:lnTo>
                  <a:pt x="461326" y="9512"/>
                </a:lnTo>
                <a:lnTo>
                  <a:pt x="414123" y="4161"/>
                </a:lnTo>
                <a:lnTo>
                  <a:pt x="366907" y="1003"/>
                </a:lnTo>
                <a:lnTo>
                  <a:pt x="319674" y="0"/>
                </a:lnTo>
                <a:close/>
              </a:path>
            </a:pathLst>
          </a:custGeom>
          <a:solidFill>
            <a:srgbClr val="25AB8E"/>
          </a:solidFill>
        </p:spPr>
        <p:txBody>
          <a:bodyPr wrap="square" lIns="0" tIns="0" rIns="0" bIns="0" rtlCol="0"/>
          <a:lstStyle/>
          <a:p>
            <a:endParaRPr/>
          </a:p>
        </p:txBody>
      </p:sp>
      <p:sp>
        <p:nvSpPr>
          <p:cNvPr id="6" name="object 5">
            <a:extLst>
              <a:ext uri="{FF2B5EF4-FFF2-40B4-BE49-F238E27FC236}">
                <a16:creationId xmlns:a16="http://schemas.microsoft.com/office/drawing/2014/main" id="{51CEB514-E66F-9651-AC83-CB99DA098458}"/>
              </a:ext>
            </a:extLst>
          </p:cNvPr>
          <p:cNvSpPr/>
          <p:nvPr/>
        </p:nvSpPr>
        <p:spPr>
          <a:xfrm>
            <a:off x="2124455" y="4058920"/>
            <a:ext cx="515620" cy="632460"/>
          </a:xfrm>
          <a:custGeom>
            <a:avLst/>
            <a:gdLst/>
            <a:ahLst/>
            <a:cxnLst/>
            <a:rect l="l" t="t" r="r" b="b"/>
            <a:pathLst>
              <a:path w="515619" h="632460">
                <a:moveTo>
                  <a:pt x="279781" y="0"/>
                </a:moveTo>
                <a:lnTo>
                  <a:pt x="232404" y="4765"/>
                </a:lnTo>
                <a:lnTo>
                  <a:pt x="188253" y="18434"/>
                </a:lnTo>
                <a:lnTo>
                  <a:pt x="148282" y="40063"/>
                </a:lnTo>
                <a:lnTo>
                  <a:pt x="113442" y="68706"/>
                </a:lnTo>
                <a:lnTo>
                  <a:pt x="84687" y="103423"/>
                </a:lnTo>
                <a:lnTo>
                  <a:pt x="62968" y="143267"/>
                </a:lnTo>
                <a:lnTo>
                  <a:pt x="49238" y="187297"/>
                </a:lnTo>
                <a:lnTo>
                  <a:pt x="44450" y="234568"/>
                </a:lnTo>
                <a:lnTo>
                  <a:pt x="49114" y="281203"/>
                </a:lnTo>
                <a:lnTo>
                  <a:pt x="62502" y="324729"/>
                </a:lnTo>
                <a:lnTo>
                  <a:pt x="83708" y="364220"/>
                </a:lnTo>
                <a:lnTo>
                  <a:pt x="111825" y="398747"/>
                </a:lnTo>
                <a:lnTo>
                  <a:pt x="145947" y="427382"/>
                </a:lnTo>
                <a:lnTo>
                  <a:pt x="185166" y="449198"/>
                </a:lnTo>
                <a:lnTo>
                  <a:pt x="177492" y="459523"/>
                </a:lnTo>
                <a:lnTo>
                  <a:pt x="139826" y="491616"/>
                </a:lnTo>
                <a:lnTo>
                  <a:pt x="81867" y="520064"/>
                </a:lnTo>
                <a:lnTo>
                  <a:pt x="51512" y="531764"/>
                </a:lnTo>
                <a:lnTo>
                  <a:pt x="14731" y="546734"/>
                </a:lnTo>
                <a:lnTo>
                  <a:pt x="4444" y="551179"/>
                </a:lnTo>
                <a:lnTo>
                  <a:pt x="2393" y="572599"/>
                </a:lnTo>
                <a:lnTo>
                  <a:pt x="1365" y="589311"/>
                </a:lnTo>
                <a:lnTo>
                  <a:pt x="0" y="622426"/>
                </a:lnTo>
                <a:lnTo>
                  <a:pt x="7238" y="625220"/>
                </a:lnTo>
                <a:lnTo>
                  <a:pt x="64623" y="632062"/>
                </a:lnTo>
                <a:lnTo>
                  <a:pt x="117907" y="631142"/>
                </a:lnTo>
                <a:lnTo>
                  <a:pt x="169513" y="623252"/>
                </a:lnTo>
                <a:lnTo>
                  <a:pt x="219446" y="608800"/>
                </a:lnTo>
                <a:lnTo>
                  <a:pt x="267714" y="588195"/>
                </a:lnTo>
                <a:lnTo>
                  <a:pt x="314325" y="561847"/>
                </a:lnTo>
                <a:lnTo>
                  <a:pt x="350226" y="537372"/>
                </a:lnTo>
                <a:lnTo>
                  <a:pt x="385774" y="508942"/>
                </a:lnTo>
                <a:lnTo>
                  <a:pt x="419601" y="476187"/>
                </a:lnTo>
                <a:lnTo>
                  <a:pt x="450342" y="438737"/>
                </a:lnTo>
                <a:lnTo>
                  <a:pt x="476629" y="396220"/>
                </a:lnTo>
                <a:lnTo>
                  <a:pt x="497097" y="348267"/>
                </a:lnTo>
                <a:lnTo>
                  <a:pt x="510380" y="294507"/>
                </a:lnTo>
                <a:lnTo>
                  <a:pt x="515112" y="234568"/>
                </a:lnTo>
                <a:lnTo>
                  <a:pt x="510328" y="187297"/>
                </a:lnTo>
                <a:lnTo>
                  <a:pt x="496611" y="143267"/>
                </a:lnTo>
                <a:lnTo>
                  <a:pt x="474908" y="103423"/>
                </a:lnTo>
                <a:lnTo>
                  <a:pt x="446166" y="68706"/>
                </a:lnTo>
                <a:lnTo>
                  <a:pt x="411335" y="40063"/>
                </a:lnTo>
                <a:lnTo>
                  <a:pt x="371361" y="18434"/>
                </a:lnTo>
                <a:lnTo>
                  <a:pt x="327194" y="4765"/>
                </a:lnTo>
                <a:lnTo>
                  <a:pt x="279781" y="0"/>
                </a:lnTo>
                <a:close/>
              </a:path>
            </a:pathLst>
          </a:custGeom>
          <a:solidFill>
            <a:srgbClr val="25AB8E"/>
          </a:solidFill>
        </p:spPr>
        <p:txBody>
          <a:bodyPr wrap="square" lIns="0" tIns="0" rIns="0" bIns="0" rtlCol="0"/>
          <a:lstStyle/>
          <a:p>
            <a:endParaRPr/>
          </a:p>
        </p:txBody>
      </p:sp>
      <p:sp>
        <p:nvSpPr>
          <p:cNvPr id="7" name="object 6">
            <a:extLst>
              <a:ext uri="{FF2B5EF4-FFF2-40B4-BE49-F238E27FC236}">
                <a16:creationId xmlns:a16="http://schemas.microsoft.com/office/drawing/2014/main" id="{4C41684D-CEF0-EE58-5C3F-ED0C4D5D2C82}"/>
              </a:ext>
            </a:extLst>
          </p:cNvPr>
          <p:cNvSpPr/>
          <p:nvPr/>
        </p:nvSpPr>
        <p:spPr>
          <a:xfrm>
            <a:off x="2106167" y="5528056"/>
            <a:ext cx="649605" cy="649605"/>
          </a:xfrm>
          <a:custGeom>
            <a:avLst/>
            <a:gdLst/>
            <a:ahLst/>
            <a:cxnLst/>
            <a:rect l="l" t="t" r="r" b="b"/>
            <a:pathLst>
              <a:path w="649605" h="649604">
                <a:moveTo>
                  <a:pt x="389508" y="0"/>
                </a:moveTo>
                <a:lnTo>
                  <a:pt x="259461" y="0"/>
                </a:lnTo>
                <a:lnTo>
                  <a:pt x="259461" y="63627"/>
                </a:lnTo>
                <a:lnTo>
                  <a:pt x="239982" y="69375"/>
                </a:lnTo>
                <a:lnTo>
                  <a:pt x="221075" y="76469"/>
                </a:lnTo>
                <a:lnTo>
                  <a:pt x="202882" y="84826"/>
                </a:lnTo>
                <a:lnTo>
                  <a:pt x="185546" y="94361"/>
                </a:lnTo>
                <a:lnTo>
                  <a:pt x="143890" y="49403"/>
                </a:lnTo>
                <a:lnTo>
                  <a:pt x="49149" y="143510"/>
                </a:lnTo>
                <a:lnTo>
                  <a:pt x="94106" y="185547"/>
                </a:lnTo>
                <a:lnTo>
                  <a:pt x="84411" y="203049"/>
                </a:lnTo>
                <a:lnTo>
                  <a:pt x="76072" y="221265"/>
                </a:lnTo>
                <a:lnTo>
                  <a:pt x="69068" y="240196"/>
                </a:lnTo>
                <a:lnTo>
                  <a:pt x="63373" y="259842"/>
                </a:lnTo>
                <a:lnTo>
                  <a:pt x="0" y="259842"/>
                </a:lnTo>
                <a:lnTo>
                  <a:pt x="0" y="389102"/>
                </a:lnTo>
                <a:lnTo>
                  <a:pt x="63373" y="389102"/>
                </a:lnTo>
                <a:lnTo>
                  <a:pt x="69127" y="408753"/>
                </a:lnTo>
                <a:lnTo>
                  <a:pt x="76263" y="427796"/>
                </a:lnTo>
                <a:lnTo>
                  <a:pt x="84732" y="446149"/>
                </a:lnTo>
                <a:lnTo>
                  <a:pt x="94487" y="463727"/>
                </a:lnTo>
                <a:lnTo>
                  <a:pt x="47879" y="504520"/>
                </a:lnTo>
                <a:lnTo>
                  <a:pt x="143129" y="599757"/>
                </a:lnTo>
                <a:lnTo>
                  <a:pt x="185546" y="554736"/>
                </a:lnTo>
                <a:lnTo>
                  <a:pt x="202882" y="564466"/>
                </a:lnTo>
                <a:lnTo>
                  <a:pt x="221075" y="572831"/>
                </a:lnTo>
                <a:lnTo>
                  <a:pt x="239982" y="579851"/>
                </a:lnTo>
                <a:lnTo>
                  <a:pt x="259461" y="585546"/>
                </a:lnTo>
                <a:lnTo>
                  <a:pt x="259461" y="649224"/>
                </a:lnTo>
                <a:lnTo>
                  <a:pt x="388746" y="649224"/>
                </a:lnTo>
                <a:lnTo>
                  <a:pt x="388746" y="585876"/>
                </a:lnTo>
                <a:lnTo>
                  <a:pt x="408604" y="580307"/>
                </a:lnTo>
                <a:lnTo>
                  <a:pt x="427783" y="573154"/>
                </a:lnTo>
                <a:lnTo>
                  <a:pt x="446272" y="564577"/>
                </a:lnTo>
                <a:lnTo>
                  <a:pt x="464057" y="554736"/>
                </a:lnTo>
                <a:lnTo>
                  <a:pt x="505587" y="600189"/>
                </a:lnTo>
                <a:lnTo>
                  <a:pt x="599058" y="506476"/>
                </a:lnTo>
                <a:lnTo>
                  <a:pt x="554482" y="464820"/>
                </a:lnTo>
                <a:lnTo>
                  <a:pt x="564223" y="447244"/>
                </a:lnTo>
                <a:lnTo>
                  <a:pt x="572785" y="428880"/>
                </a:lnTo>
                <a:lnTo>
                  <a:pt x="580038" y="409747"/>
                </a:lnTo>
                <a:lnTo>
                  <a:pt x="585851" y="389864"/>
                </a:lnTo>
                <a:lnTo>
                  <a:pt x="649224" y="389864"/>
                </a:lnTo>
                <a:lnTo>
                  <a:pt x="649224" y="259842"/>
                </a:lnTo>
                <a:lnTo>
                  <a:pt x="585851" y="259842"/>
                </a:lnTo>
                <a:lnTo>
                  <a:pt x="580322" y="240422"/>
                </a:lnTo>
                <a:lnTo>
                  <a:pt x="573341" y="221646"/>
                </a:lnTo>
                <a:lnTo>
                  <a:pt x="565026" y="203584"/>
                </a:lnTo>
                <a:lnTo>
                  <a:pt x="555498" y="186309"/>
                </a:lnTo>
                <a:lnTo>
                  <a:pt x="600075" y="144272"/>
                </a:lnTo>
                <a:lnTo>
                  <a:pt x="506094" y="50165"/>
                </a:lnTo>
                <a:lnTo>
                  <a:pt x="464438" y="94361"/>
                </a:lnTo>
                <a:lnTo>
                  <a:pt x="446819" y="84607"/>
                </a:lnTo>
                <a:lnTo>
                  <a:pt x="428355" y="76057"/>
                </a:lnTo>
                <a:lnTo>
                  <a:pt x="409199" y="68911"/>
                </a:lnTo>
                <a:lnTo>
                  <a:pt x="389508" y="63373"/>
                </a:lnTo>
                <a:lnTo>
                  <a:pt x="389508" y="0"/>
                </a:lnTo>
                <a:close/>
              </a:path>
            </a:pathLst>
          </a:custGeom>
          <a:solidFill>
            <a:srgbClr val="25AB8E"/>
          </a:solidFill>
        </p:spPr>
        <p:txBody>
          <a:bodyPr wrap="square" lIns="0" tIns="0" rIns="0" bIns="0" rtlCol="0"/>
          <a:lstStyle/>
          <a:p>
            <a:endParaRPr/>
          </a:p>
        </p:txBody>
      </p:sp>
      <p:sp>
        <p:nvSpPr>
          <p:cNvPr id="8" name="object 7">
            <a:extLst>
              <a:ext uri="{FF2B5EF4-FFF2-40B4-BE49-F238E27FC236}">
                <a16:creationId xmlns:a16="http://schemas.microsoft.com/office/drawing/2014/main" id="{3BD2CE48-0BAC-28DF-56F8-CEDAA5AC1129}"/>
              </a:ext>
            </a:extLst>
          </p:cNvPr>
          <p:cNvSpPr txBox="1"/>
          <p:nvPr/>
        </p:nvSpPr>
        <p:spPr>
          <a:xfrm>
            <a:off x="1943226" y="1678255"/>
            <a:ext cx="7973059" cy="820096"/>
          </a:xfrm>
          <a:prstGeom prst="rect">
            <a:avLst/>
          </a:prstGeom>
        </p:spPr>
        <p:txBody>
          <a:bodyPr vert="horz" wrap="square" lIns="0" tIns="12065" rIns="0" bIns="0" rtlCol="0">
            <a:spAutoFit/>
          </a:bodyPr>
          <a:lstStyle/>
          <a:p>
            <a:pPr marL="1657985">
              <a:lnSpc>
                <a:spcPts val="2110"/>
              </a:lnSpc>
              <a:spcBef>
                <a:spcPts val="95"/>
              </a:spcBef>
            </a:pPr>
            <a:r>
              <a:rPr sz="2000" b="1" spc="-20" dirty="0" err="1">
                <a:latin typeface="微软雅黑"/>
                <a:cs typeface="微软雅黑"/>
              </a:rPr>
              <a:t>图像分类</a:t>
            </a:r>
            <a:r>
              <a:rPr lang="en-US" sz="2000" b="1" spc="-20" dirty="0">
                <a:latin typeface="微软雅黑"/>
                <a:cs typeface="微软雅黑"/>
              </a:rPr>
              <a:t>(</a:t>
            </a:r>
            <a:r>
              <a:rPr lang="zh-CN" altLang="en-US" sz="2000" b="1" spc="-20" dirty="0">
                <a:latin typeface="微软雅黑"/>
                <a:cs typeface="微软雅黑"/>
              </a:rPr>
              <a:t>动物</a:t>
            </a:r>
            <a:r>
              <a:rPr lang="en-US" altLang="zh-CN" sz="2000" b="1" spc="-20" dirty="0">
                <a:latin typeface="微软雅黑"/>
                <a:cs typeface="微软雅黑"/>
              </a:rPr>
              <a:t>\</a:t>
            </a:r>
            <a:r>
              <a:rPr lang="zh-CN" altLang="en-US" sz="2000" b="1" spc="-20" dirty="0">
                <a:latin typeface="微软雅黑"/>
                <a:cs typeface="微软雅黑"/>
              </a:rPr>
              <a:t>植物</a:t>
            </a:r>
            <a:r>
              <a:rPr lang="en-US" altLang="zh-CN" sz="2000" b="1" spc="-20" dirty="0">
                <a:latin typeface="微软雅黑"/>
                <a:cs typeface="微软雅黑"/>
              </a:rPr>
              <a:t>\</a:t>
            </a:r>
            <a:r>
              <a:rPr lang="zh-CN" altLang="en-US" sz="2000" b="1" spc="-20" dirty="0">
                <a:latin typeface="微软雅黑"/>
                <a:cs typeface="微软雅黑"/>
              </a:rPr>
              <a:t>人</a:t>
            </a:r>
            <a:r>
              <a:rPr lang="en-US" sz="2000" b="1" spc="-20" dirty="0">
                <a:latin typeface="微软雅黑"/>
                <a:cs typeface="微软雅黑"/>
              </a:rPr>
              <a:t>)</a:t>
            </a:r>
            <a:r>
              <a:rPr sz="2000" b="1" spc="-20" dirty="0">
                <a:latin typeface="微软雅黑"/>
                <a:cs typeface="微软雅黑"/>
              </a:rPr>
              <a:t>、</a:t>
            </a:r>
            <a:r>
              <a:rPr sz="2000" b="1" spc="-20" dirty="0" err="1">
                <a:latin typeface="微软雅黑"/>
                <a:cs typeface="微软雅黑"/>
              </a:rPr>
              <a:t>内容审查</a:t>
            </a:r>
            <a:r>
              <a:rPr lang="en-US" sz="2000" b="1" spc="-20" dirty="0">
                <a:latin typeface="微软雅黑"/>
                <a:cs typeface="微软雅黑"/>
              </a:rPr>
              <a:t>(</a:t>
            </a:r>
            <a:r>
              <a:rPr lang="zh-CN" altLang="en-US" sz="2000" b="1" spc="-20" dirty="0">
                <a:latin typeface="微软雅黑"/>
                <a:cs typeface="微软雅黑"/>
              </a:rPr>
              <a:t>消极</a:t>
            </a:r>
            <a:r>
              <a:rPr lang="en-US" altLang="zh-CN" sz="2000" b="1" spc="-20" dirty="0">
                <a:latin typeface="微软雅黑"/>
                <a:cs typeface="微软雅黑"/>
              </a:rPr>
              <a:t>\</a:t>
            </a:r>
            <a:r>
              <a:rPr lang="zh-CN" altLang="en-US" sz="2000" b="1" spc="-20" dirty="0">
                <a:latin typeface="微软雅黑"/>
                <a:cs typeface="微软雅黑"/>
              </a:rPr>
              <a:t>积极</a:t>
            </a:r>
            <a:r>
              <a:rPr lang="en-US" sz="2000" b="1" spc="-20" dirty="0">
                <a:latin typeface="微软雅黑"/>
                <a:cs typeface="微软雅黑"/>
              </a:rPr>
              <a:t>)</a:t>
            </a:r>
            <a:r>
              <a:rPr sz="2000" b="1" spc="-20" dirty="0">
                <a:latin typeface="微软雅黑"/>
                <a:cs typeface="微软雅黑"/>
              </a:rPr>
              <a:t>、人脸识别、</a:t>
            </a:r>
            <a:r>
              <a:rPr sz="2000" b="1" dirty="0">
                <a:latin typeface="微软雅黑"/>
                <a:cs typeface="微软雅黑"/>
              </a:rPr>
              <a:t>情</a:t>
            </a:r>
            <a:r>
              <a:rPr sz="2000" b="1" spc="-20" dirty="0">
                <a:latin typeface="微软雅黑"/>
                <a:cs typeface="微软雅黑"/>
              </a:rPr>
              <a:t>绪识</a:t>
            </a:r>
            <a:r>
              <a:rPr sz="2000" b="1" dirty="0">
                <a:latin typeface="微软雅黑"/>
                <a:cs typeface="微软雅黑"/>
              </a:rPr>
              <a:t>别</a:t>
            </a:r>
            <a:r>
              <a:rPr sz="2000" b="1" spc="-20" dirty="0">
                <a:latin typeface="微软雅黑"/>
                <a:cs typeface="微软雅黑"/>
              </a:rPr>
              <a:t>、视</a:t>
            </a:r>
            <a:r>
              <a:rPr sz="2000" b="1" spc="-30" dirty="0">
                <a:latin typeface="微软雅黑"/>
                <a:cs typeface="微软雅黑"/>
              </a:rPr>
              <a:t>频捕捉...</a:t>
            </a:r>
            <a:endParaRPr sz="2000" dirty="0">
              <a:latin typeface="微软雅黑"/>
              <a:cs typeface="微软雅黑"/>
            </a:endParaRPr>
          </a:p>
          <a:p>
            <a:pPr marL="12700">
              <a:lnSpc>
                <a:spcPts val="2110"/>
              </a:lnSpc>
            </a:pPr>
            <a:r>
              <a:rPr sz="2000" b="1" spc="-10" dirty="0">
                <a:latin typeface="微软雅黑"/>
                <a:cs typeface="微软雅黑"/>
              </a:rPr>
              <a:t>Vision</a:t>
            </a:r>
            <a:endParaRPr sz="2000" dirty="0">
              <a:latin typeface="微软雅黑"/>
              <a:cs typeface="微软雅黑"/>
            </a:endParaRPr>
          </a:p>
        </p:txBody>
      </p:sp>
      <p:sp>
        <p:nvSpPr>
          <p:cNvPr id="9" name="object 8">
            <a:extLst>
              <a:ext uri="{FF2B5EF4-FFF2-40B4-BE49-F238E27FC236}">
                <a16:creationId xmlns:a16="http://schemas.microsoft.com/office/drawing/2014/main" id="{2CF1CC47-5793-6C47-87BA-3B0DE2AD4988}"/>
              </a:ext>
            </a:extLst>
          </p:cNvPr>
          <p:cNvSpPr txBox="1">
            <a:spLocks/>
          </p:cNvSpPr>
          <p:nvPr/>
        </p:nvSpPr>
        <p:spPr>
          <a:xfrm>
            <a:off x="1476883" y="2999233"/>
            <a:ext cx="9238233" cy="2362570"/>
          </a:xfrm>
          <a:prstGeom prst="rect">
            <a:avLst/>
          </a:prstGeom>
        </p:spPr>
        <p:txBody>
          <a:bodyPr vert="horz" wrap="square" lIns="0" tIns="11430" rIns="0" bIns="0" rtlCol="0">
            <a:sp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23440">
              <a:lnSpc>
                <a:spcPts val="2320"/>
              </a:lnSpc>
              <a:spcBef>
                <a:spcPts val="90"/>
              </a:spcBef>
            </a:pPr>
            <a:r>
              <a:rPr lang="zh-CN" altLang="en-US" sz="2000" b="1" spc="-20" dirty="0">
                <a:latin typeface="微软雅黑"/>
              </a:rPr>
              <a:t>语音转录、说话人识别</a:t>
            </a:r>
            <a:r>
              <a:rPr lang="en-US" altLang="zh-CN" sz="2000" b="1" spc="-20" dirty="0">
                <a:latin typeface="微软雅黑"/>
              </a:rPr>
              <a:t>(</a:t>
            </a:r>
            <a:r>
              <a:rPr lang="zh-CN" altLang="en-US" sz="2000" b="1" spc="-20" dirty="0">
                <a:latin typeface="微软雅黑"/>
              </a:rPr>
              <a:t>是谁在说话</a:t>
            </a:r>
            <a:r>
              <a:rPr lang="en-US" altLang="zh-CN" sz="2000" b="1" spc="-20" dirty="0">
                <a:latin typeface="微软雅黑"/>
              </a:rPr>
              <a:t>)...</a:t>
            </a:r>
          </a:p>
          <a:p>
            <a:pPr marL="460375">
              <a:lnSpc>
                <a:spcPts val="2320"/>
              </a:lnSpc>
            </a:pPr>
            <a:r>
              <a:rPr lang="en-US" altLang="zh-CN" sz="2000" b="1" spc="-20" dirty="0">
                <a:latin typeface="微软雅黑"/>
              </a:rPr>
              <a:t>Speech</a:t>
            </a:r>
          </a:p>
          <a:p>
            <a:pPr marL="304800">
              <a:lnSpc>
                <a:spcPct val="100000"/>
              </a:lnSpc>
              <a:spcBef>
                <a:spcPts val="20"/>
              </a:spcBef>
            </a:pPr>
            <a:endParaRPr lang="zh-CN" altLang="en-US" sz="3050" dirty="0"/>
          </a:p>
          <a:p>
            <a:pPr marL="2388235">
              <a:lnSpc>
                <a:spcPts val="2320"/>
              </a:lnSpc>
            </a:pPr>
            <a:r>
              <a:rPr lang="zh-CN" altLang="en-US" sz="2000" b="1" spc="-20" dirty="0">
                <a:latin typeface="微软雅黑"/>
              </a:rPr>
              <a:t>拼写检查、文本分析、自然语言理解</a:t>
            </a:r>
            <a:r>
              <a:rPr lang="en-US" altLang="zh-CN" sz="2000" b="1" spc="-20" dirty="0">
                <a:latin typeface="微软雅黑"/>
              </a:rPr>
              <a:t>(NLP)</a:t>
            </a:r>
            <a:r>
              <a:rPr lang="zh-CN" altLang="en-US" sz="2000" b="1" spc="-20" dirty="0">
                <a:latin typeface="微软雅黑"/>
              </a:rPr>
              <a:t>、机器翻译、对话机器人</a:t>
            </a:r>
            <a:r>
              <a:rPr lang="en-US" altLang="zh-CN" sz="2000" b="1" spc="-20" dirty="0">
                <a:latin typeface="微软雅黑"/>
              </a:rPr>
              <a:t>(</a:t>
            </a:r>
            <a:r>
              <a:rPr lang="zh-CN" altLang="en-US" sz="2000" b="1" spc="-20" dirty="0">
                <a:latin typeface="微软雅黑"/>
              </a:rPr>
              <a:t>智能客服</a:t>
            </a:r>
            <a:r>
              <a:rPr lang="en-US" altLang="zh-CN" sz="2000" b="1" spc="-20" dirty="0">
                <a:latin typeface="微软雅黑"/>
              </a:rPr>
              <a:t>)...</a:t>
            </a:r>
          </a:p>
          <a:p>
            <a:pPr marL="546100">
              <a:lnSpc>
                <a:spcPts val="2320"/>
              </a:lnSpc>
              <a:spcBef>
                <a:spcPts val="965"/>
              </a:spcBef>
            </a:pPr>
            <a:r>
              <a:rPr lang="en-US" altLang="zh-CN" sz="2000" b="1" spc="-20" dirty="0">
                <a:latin typeface="微软雅黑"/>
              </a:rPr>
              <a:t>Language</a:t>
            </a:r>
          </a:p>
        </p:txBody>
      </p:sp>
      <p:sp>
        <p:nvSpPr>
          <p:cNvPr id="10" name="object 9">
            <a:extLst>
              <a:ext uri="{FF2B5EF4-FFF2-40B4-BE49-F238E27FC236}">
                <a16:creationId xmlns:a16="http://schemas.microsoft.com/office/drawing/2014/main" id="{C648E727-7DDE-DEE8-6029-5B9156EB3E48}"/>
              </a:ext>
            </a:extLst>
          </p:cNvPr>
          <p:cNvSpPr txBox="1"/>
          <p:nvPr/>
        </p:nvSpPr>
        <p:spPr>
          <a:xfrm>
            <a:off x="1733804" y="5745480"/>
            <a:ext cx="6946900" cy="747395"/>
          </a:xfrm>
          <a:prstGeom prst="rect">
            <a:avLst/>
          </a:prstGeom>
        </p:spPr>
        <p:txBody>
          <a:bodyPr vert="horz" wrap="square" lIns="0" tIns="68580" rIns="0" bIns="0" rtlCol="0">
            <a:spAutoFit/>
          </a:bodyPr>
          <a:lstStyle/>
          <a:p>
            <a:pPr marL="1903095">
              <a:lnSpc>
                <a:spcPct val="100000"/>
              </a:lnSpc>
              <a:spcBef>
                <a:spcPts val="540"/>
              </a:spcBef>
            </a:pPr>
            <a:r>
              <a:rPr sz="2000" b="1" spc="-20" dirty="0">
                <a:latin typeface="微软雅黑"/>
                <a:cs typeface="微软雅黑"/>
              </a:rPr>
              <a:t>商品推荐、定价策略、搜索建议、</a:t>
            </a:r>
            <a:r>
              <a:rPr sz="2000" b="1" dirty="0">
                <a:latin typeface="微软雅黑"/>
                <a:cs typeface="微软雅黑"/>
              </a:rPr>
              <a:t>知</a:t>
            </a:r>
            <a:r>
              <a:rPr sz="2000" b="1" spc="-20" dirty="0">
                <a:latin typeface="微软雅黑"/>
                <a:cs typeface="微软雅黑"/>
              </a:rPr>
              <a:t>识图</a:t>
            </a:r>
            <a:r>
              <a:rPr sz="2000" b="1" spc="-25" dirty="0">
                <a:latin typeface="微软雅黑"/>
                <a:cs typeface="微软雅黑"/>
              </a:rPr>
              <a:t>谱...</a:t>
            </a:r>
            <a:endParaRPr sz="2000">
              <a:latin typeface="微软雅黑"/>
              <a:cs typeface="微软雅黑"/>
            </a:endParaRPr>
          </a:p>
          <a:p>
            <a:pPr marL="12700">
              <a:lnSpc>
                <a:spcPct val="100000"/>
              </a:lnSpc>
              <a:spcBef>
                <a:spcPts val="445"/>
              </a:spcBef>
            </a:pPr>
            <a:r>
              <a:rPr sz="2000" b="1" spc="-10" dirty="0">
                <a:latin typeface="微软雅黑"/>
                <a:cs typeface="微软雅黑"/>
              </a:rPr>
              <a:t>Knowledge</a:t>
            </a:r>
            <a:endParaRPr sz="2000">
              <a:latin typeface="微软雅黑"/>
              <a:cs typeface="微软雅黑"/>
            </a:endParaRPr>
          </a:p>
        </p:txBody>
      </p:sp>
    </p:spTree>
    <p:extLst>
      <p:ext uri="{BB962C8B-B14F-4D97-AF65-F5344CB8AC3E}">
        <p14:creationId xmlns:p14="http://schemas.microsoft.com/office/powerpoint/2010/main" val="12601461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6791959" cy="453390"/>
          </a:xfrm>
          <a:prstGeom prst="rect">
            <a:avLst/>
          </a:prstGeom>
        </p:spPr>
        <p:txBody>
          <a:bodyPr vert="horz" wrap="square" lIns="0" tIns="13335" rIns="0" bIns="0" rtlCol="0">
            <a:spAutoFit/>
          </a:bodyPr>
          <a:lstStyle/>
          <a:p>
            <a:pPr marL="12700">
              <a:lnSpc>
                <a:spcPct val="100000"/>
              </a:lnSpc>
              <a:spcBef>
                <a:spcPts val="105"/>
              </a:spcBef>
            </a:pPr>
            <a:r>
              <a:rPr spc="-20" dirty="0">
                <a:solidFill>
                  <a:schemeClr val="tx1"/>
                </a:solidFill>
              </a:rPr>
              <a:t>智能认知：图像分类、物体检测、内容分析</a:t>
            </a:r>
          </a:p>
        </p:txBody>
      </p:sp>
      <p:pic>
        <p:nvPicPr>
          <p:cNvPr id="3" name="object 3"/>
          <p:cNvPicPr/>
          <p:nvPr/>
        </p:nvPicPr>
        <p:blipFill>
          <a:blip r:embed="rId3" cstate="print"/>
          <a:stretch>
            <a:fillRect/>
          </a:stretch>
        </p:blipFill>
        <p:spPr>
          <a:xfrm>
            <a:off x="2228088" y="725423"/>
            <a:ext cx="4776216" cy="5635752"/>
          </a:xfrm>
          <a:prstGeom prst="rect">
            <a:avLst/>
          </a:prstGeom>
        </p:spPr>
      </p:pic>
      <p:pic>
        <p:nvPicPr>
          <p:cNvPr id="5" name="object 5"/>
          <p:cNvPicPr/>
          <p:nvPr/>
        </p:nvPicPr>
        <p:blipFill>
          <a:blip r:embed="rId4" cstate="print"/>
          <a:stretch>
            <a:fillRect/>
          </a:stretch>
        </p:blipFill>
        <p:spPr>
          <a:xfrm>
            <a:off x="344424" y="920495"/>
            <a:ext cx="8991114" cy="4843912"/>
          </a:xfrm>
          <a:prstGeom prst="rect">
            <a:avLst/>
          </a:prstGeom>
        </p:spPr>
      </p:pic>
      <p:pic>
        <p:nvPicPr>
          <p:cNvPr id="6" name="object 6"/>
          <p:cNvPicPr/>
          <p:nvPr/>
        </p:nvPicPr>
        <p:blipFill>
          <a:blip r:embed="rId5" cstate="print"/>
          <a:stretch>
            <a:fillRect/>
          </a:stretch>
        </p:blipFill>
        <p:spPr>
          <a:xfrm>
            <a:off x="5193791" y="786383"/>
            <a:ext cx="6550152" cy="5861304"/>
          </a:xfrm>
          <a:prstGeom prst="rect">
            <a:avLst/>
          </a:prstGeom>
        </p:spPr>
      </p:pic>
      <p:sp>
        <p:nvSpPr>
          <p:cNvPr id="7" name="object 7"/>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8" name="object 8"/>
          <p:cNvSpPr txBox="1"/>
          <p:nvPr/>
        </p:nvSpPr>
        <p:spPr>
          <a:xfrm>
            <a:off x="11774678" y="6587743"/>
            <a:ext cx="1663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103</a:t>
            </a:fld>
            <a:endParaRPr sz="120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6791959" cy="453390"/>
          </a:xfrm>
          <a:prstGeom prst="rect">
            <a:avLst/>
          </a:prstGeom>
        </p:spPr>
        <p:txBody>
          <a:bodyPr vert="horz" wrap="square" lIns="0" tIns="13335" rIns="0" bIns="0" rtlCol="0">
            <a:spAutoFit/>
          </a:bodyPr>
          <a:lstStyle/>
          <a:p>
            <a:pPr marL="12700">
              <a:lnSpc>
                <a:spcPct val="100000"/>
              </a:lnSpc>
              <a:spcBef>
                <a:spcPts val="105"/>
              </a:spcBef>
            </a:pPr>
            <a:r>
              <a:rPr spc="-20" dirty="0">
                <a:solidFill>
                  <a:schemeClr val="tx1"/>
                </a:solidFill>
              </a:rPr>
              <a:t>智能认知：人脸识别、情绪识别、人脸属性</a:t>
            </a:r>
          </a:p>
        </p:txBody>
      </p:sp>
      <p:pic>
        <p:nvPicPr>
          <p:cNvPr id="4" name="object 4"/>
          <p:cNvPicPr/>
          <p:nvPr/>
        </p:nvPicPr>
        <p:blipFill>
          <a:blip r:embed="rId3" cstate="print"/>
          <a:stretch>
            <a:fillRect/>
          </a:stretch>
        </p:blipFill>
        <p:spPr>
          <a:xfrm>
            <a:off x="182879" y="886967"/>
            <a:ext cx="9144000" cy="4916424"/>
          </a:xfrm>
          <a:prstGeom prst="rect">
            <a:avLst/>
          </a:prstGeom>
        </p:spPr>
      </p:pic>
      <p:pic>
        <p:nvPicPr>
          <p:cNvPr id="5" name="object 5"/>
          <p:cNvPicPr/>
          <p:nvPr/>
        </p:nvPicPr>
        <p:blipFill>
          <a:blip r:embed="rId4" cstate="print"/>
          <a:stretch>
            <a:fillRect/>
          </a:stretch>
        </p:blipFill>
        <p:spPr>
          <a:xfrm>
            <a:off x="1414271" y="1118615"/>
            <a:ext cx="9473184" cy="5099304"/>
          </a:xfrm>
          <a:prstGeom prst="rect">
            <a:avLst/>
          </a:prstGeom>
        </p:spPr>
      </p:pic>
      <p:pic>
        <p:nvPicPr>
          <p:cNvPr id="6" name="object 6"/>
          <p:cNvPicPr/>
          <p:nvPr/>
        </p:nvPicPr>
        <p:blipFill>
          <a:blip r:embed="rId5" cstate="print"/>
          <a:stretch>
            <a:fillRect/>
          </a:stretch>
        </p:blipFill>
        <p:spPr>
          <a:xfrm>
            <a:off x="3017519" y="1350264"/>
            <a:ext cx="9119616" cy="5099304"/>
          </a:xfrm>
          <a:prstGeom prst="rect">
            <a:avLst/>
          </a:prstGeom>
        </p:spPr>
      </p:pic>
      <p:pic>
        <p:nvPicPr>
          <p:cNvPr id="7" name="object 7"/>
          <p:cNvPicPr/>
          <p:nvPr/>
        </p:nvPicPr>
        <p:blipFill>
          <a:blip r:embed="rId6" cstate="print"/>
          <a:stretch>
            <a:fillRect/>
          </a:stretch>
        </p:blipFill>
        <p:spPr>
          <a:xfrm>
            <a:off x="2865119" y="1627631"/>
            <a:ext cx="4907279" cy="4821936"/>
          </a:xfrm>
          <a:prstGeom prst="rect">
            <a:avLst/>
          </a:prstGeom>
        </p:spPr>
      </p:pic>
      <p:sp>
        <p:nvSpPr>
          <p:cNvPr id="8" name="object 8"/>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9" name="object 9"/>
          <p:cNvSpPr txBox="1"/>
          <p:nvPr/>
        </p:nvSpPr>
        <p:spPr>
          <a:xfrm>
            <a:off x="11774678" y="6587743"/>
            <a:ext cx="1663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104</a:t>
            </a:fld>
            <a:endParaRPr sz="120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192000" cy="744220"/>
          </a:xfrm>
          <a:custGeom>
            <a:avLst/>
            <a:gdLst/>
            <a:ahLst/>
            <a:cxnLst/>
            <a:rect l="l" t="t" r="r" b="b"/>
            <a:pathLst>
              <a:path w="12192000" h="744220">
                <a:moveTo>
                  <a:pt x="12192000" y="0"/>
                </a:moveTo>
                <a:lnTo>
                  <a:pt x="0" y="0"/>
                </a:lnTo>
                <a:lnTo>
                  <a:pt x="0" y="743712"/>
                </a:lnTo>
                <a:lnTo>
                  <a:pt x="12192000" y="743712"/>
                </a:lnTo>
                <a:lnTo>
                  <a:pt x="12192000" y="0"/>
                </a:lnTo>
                <a:close/>
              </a:path>
            </a:pathLst>
          </a:custGeom>
          <a:solidFill>
            <a:srgbClr val="2D75B6"/>
          </a:solidFill>
        </p:spPr>
        <p:txBody>
          <a:bodyPr wrap="square" lIns="0" tIns="0" rIns="0" bIns="0" rtlCol="0"/>
          <a:lstStyle/>
          <a:p>
            <a:endParaRPr dirty="0"/>
          </a:p>
        </p:txBody>
      </p:sp>
      <p:sp>
        <p:nvSpPr>
          <p:cNvPr id="5" name="object 5"/>
          <p:cNvSpPr txBox="1"/>
          <p:nvPr/>
        </p:nvSpPr>
        <p:spPr>
          <a:xfrm>
            <a:off x="261010" y="92455"/>
            <a:ext cx="3948429" cy="453390"/>
          </a:xfrm>
          <a:prstGeom prst="rect">
            <a:avLst/>
          </a:prstGeom>
        </p:spPr>
        <p:txBody>
          <a:bodyPr vert="horz" wrap="square" lIns="0" tIns="13335" rIns="0" bIns="0" rtlCol="0">
            <a:spAutoFit/>
          </a:bodyPr>
          <a:lstStyle/>
          <a:p>
            <a:pPr marL="12700">
              <a:lnSpc>
                <a:spcPct val="100000"/>
              </a:lnSpc>
              <a:spcBef>
                <a:spcPts val="105"/>
              </a:spcBef>
            </a:pPr>
            <a:r>
              <a:rPr sz="2800" b="1" spc="-5" dirty="0">
                <a:solidFill>
                  <a:srgbClr val="FFFFFF"/>
                </a:solidFill>
                <a:latin typeface="微软雅黑"/>
                <a:cs typeface="微软雅黑"/>
              </a:rPr>
              <a:t>人脸识别的实际应用场景</a:t>
            </a:r>
            <a:endParaRPr sz="2800">
              <a:latin typeface="微软雅黑"/>
              <a:cs typeface="微软雅黑"/>
            </a:endParaRPr>
          </a:p>
        </p:txBody>
      </p:sp>
      <p:sp>
        <p:nvSpPr>
          <p:cNvPr id="6" name="object 6"/>
          <p:cNvSpPr txBox="1"/>
          <p:nvPr/>
        </p:nvSpPr>
        <p:spPr>
          <a:xfrm>
            <a:off x="11800078" y="6549643"/>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6</a:t>
            </a:r>
            <a:endParaRPr sz="1200">
              <a:latin typeface="Calibri"/>
              <a:cs typeface="Calibri"/>
            </a:endParaRPr>
          </a:p>
        </p:txBody>
      </p:sp>
      <p:sp>
        <p:nvSpPr>
          <p:cNvPr id="7" name="object 7"/>
          <p:cNvSpPr txBox="1"/>
          <p:nvPr/>
        </p:nvSpPr>
        <p:spPr>
          <a:xfrm>
            <a:off x="5640959" y="6526209"/>
            <a:ext cx="914400" cy="203200"/>
          </a:xfrm>
          <a:prstGeom prst="rect">
            <a:avLst/>
          </a:prstGeom>
        </p:spPr>
        <p:txBody>
          <a:bodyPr vert="horz" wrap="square" lIns="0" tIns="12065" rIns="0" bIns="0" rtlCol="0">
            <a:spAutoFit/>
          </a:bodyPr>
          <a:lstStyle/>
          <a:p>
            <a:pPr>
              <a:lnSpc>
                <a:spcPct val="100000"/>
              </a:lnSpc>
              <a:spcBef>
                <a:spcPts val="95"/>
              </a:spcBef>
            </a:pPr>
            <a:r>
              <a:rPr sz="1200" b="0" spc="-10" dirty="0">
                <a:solidFill>
                  <a:srgbClr val="888888"/>
                </a:solidFill>
                <a:latin typeface="微软雅黑 Light"/>
                <a:cs typeface="微软雅黑 Light"/>
              </a:rPr>
              <a:t>人工智能概论</a:t>
            </a:r>
            <a:endParaRPr sz="1200">
              <a:latin typeface="微软雅黑 Light"/>
              <a:cs typeface="微软雅黑 Light"/>
            </a:endParaRPr>
          </a:p>
        </p:txBody>
      </p:sp>
      <p:pic>
        <p:nvPicPr>
          <p:cNvPr id="9" name="object 9"/>
          <p:cNvPicPr/>
          <p:nvPr/>
        </p:nvPicPr>
        <p:blipFill>
          <a:blip r:embed="rId3" cstate="print"/>
          <a:stretch>
            <a:fillRect/>
          </a:stretch>
        </p:blipFill>
        <p:spPr>
          <a:xfrm>
            <a:off x="0" y="810768"/>
            <a:ext cx="5007864" cy="3755135"/>
          </a:xfrm>
          <a:prstGeom prst="rect">
            <a:avLst/>
          </a:prstGeom>
        </p:spPr>
      </p:pic>
      <p:pic>
        <p:nvPicPr>
          <p:cNvPr id="10" name="object 10"/>
          <p:cNvPicPr/>
          <p:nvPr/>
        </p:nvPicPr>
        <p:blipFill>
          <a:blip r:embed="rId4" cstate="print"/>
          <a:stretch>
            <a:fillRect/>
          </a:stretch>
        </p:blipFill>
        <p:spPr>
          <a:xfrm>
            <a:off x="765048" y="1591055"/>
            <a:ext cx="4812792" cy="3788664"/>
          </a:xfrm>
          <a:prstGeom prst="rect">
            <a:avLst/>
          </a:prstGeom>
        </p:spPr>
      </p:pic>
      <p:pic>
        <p:nvPicPr>
          <p:cNvPr id="11" name="object 11"/>
          <p:cNvPicPr/>
          <p:nvPr/>
        </p:nvPicPr>
        <p:blipFill>
          <a:blip r:embed="rId5" cstate="print"/>
          <a:stretch>
            <a:fillRect/>
          </a:stretch>
        </p:blipFill>
        <p:spPr>
          <a:xfrm>
            <a:off x="1499616" y="2212848"/>
            <a:ext cx="5010912" cy="3883152"/>
          </a:xfrm>
          <a:prstGeom prst="rect">
            <a:avLst/>
          </a:prstGeom>
        </p:spPr>
      </p:pic>
      <p:pic>
        <p:nvPicPr>
          <p:cNvPr id="12" name="object 12"/>
          <p:cNvPicPr/>
          <p:nvPr/>
        </p:nvPicPr>
        <p:blipFill>
          <a:blip r:embed="rId6" cstate="print"/>
          <a:stretch>
            <a:fillRect/>
          </a:stretch>
        </p:blipFill>
        <p:spPr>
          <a:xfrm>
            <a:off x="2505455" y="2968750"/>
            <a:ext cx="4395216" cy="3797808"/>
          </a:xfrm>
          <a:prstGeom prst="rect">
            <a:avLst/>
          </a:prstGeom>
        </p:spPr>
      </p:pic>
      <p:pic>
        <p:nvPicPr>
          <p:cNvPr id="13" name="object 13"/>
          <p:cNvPicPr/>
          <p:nvPr/>
        </p:nvPicPr>
        <p:blipFill>
          <a:blip r:embed="rId7" cstate="print"/>
          <a:stretch>
            <a:fillRect/>
          </a:stretch>
        </p:blipFill>
        <p:spPr>
          <a:xfrm>
            <a:off x="7577328" y="1536191"/>
            <a:ext cx="4136135" cy="3029711"/>
          </a:xfrm>
          <a:prstGeom prst="rect">
            <a:avLst/>
          </a:prstGeom>
        </p:spPr>
      </p:pic>
      <p:sp>
        <p:nvSpPr>
          <p:cNvPr id="14" name="object 14"/>
          <p:cNvSpPr txBox="1"/>
          <p:nvPr/>
        </p:nvSpPr>
        <p:spPr>
          <a:xfrm>
            <a:off x="7787385" y="5171947"/>
            <a:ext cx="36830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a:cs typeface="微软雅黑"/>
              </a:rPr>
              <a:t>歌神演唱会又双叒叕抓逃犯</a:t>
            </a:r>
            <a:endParaRPr sz="2400">
              <a:latin typeface="微软雅黑"/>
              <a:cs typeface="微软雅黑"/>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15023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rPr>
              <a:t>视频内容分析+审核</a:t>
            </a:r>
          </a:p>
        </p:txBody>
      </p:sp>
      <p:pic>
        <p:nvPicPr>
          <p:cNvPr id="4" name="object 4"/>
          <p:cNvPicPr/>
          <p:nvPr/>
        </p:nvPicPr>
        <p:blipFill>
          <a:blip r:embed="rId2" cstate="print"/>
          <a:stretch>
            <a:fillRect/>
          </a:stretch>
        </p:blipFill>
        <p:spPr>
          <a:xfrm>
            <a:off x="0" y="746759"/>
            <a:ext cx="12192000" cy="6111237"/>
          </a:xfrm>
          <a:prstGeom prst="rect">
            <a:avLst/>
          </a:prstGeom>
        </p:spPr>
      </p:pic>
      <p:pic>
        <p:nvPicPr>
          <p:cNvPr id="5" name="object 5"/>
          <p:cNvPicPr/>
          <p:nvPr/>
        </p:nvPicPr>
        <p:blipFill>
          <a:blip r:embed="rId3" cstate="print"/>
          <a:stretch>
            <a:fillRect/>
          </a:stretch>
        </p:blipFill>
        <p:spPr>
          <a:xfrm>
            <a:off x="0" y="1350263"/>
            <a:ext cx="12192000" cy="4959096"/>
          </a:xfrm>
          <a:prstGeom prst="rect">
            <a:avLst/>
          </a:prstGeom>
        </p:spPr>
      </p:pic>
      <p:sp>
        <p:nvSpPr>
          <p:cNvPr id="6" name="object 6"/>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106</a:t>
            </a:fld>
            <a:endParaRPr spc="-2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903979" cy="453390"/>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视频：智能认知(Vision)</a:t>
            </a:r>
          </a:p>
        </p:txBody>
      </p:sp>
      <p:sp>
        <p:nvSpPr>
          <p:cNvPr id="3" name="object 3"/>
          <p:cNvSpPr/>
          <p:nvPr/>
        </p:nvSpPr>
        <p:spPr>
          <a:xfrm>
            <a:off x="3446158"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p:nvPr/>
        </p:nvSpPr>
        <p:spPr>
          <a:xfrm>
            <a:off x="7725550" y="3086169"/>
            <a:ext cx="789305" cy="686435"/>
          </a:xfrm>
          <a:custGeom>
            <a:avLst/>
            <a:gdLst/>
            <a:ahLst/>
            <a:cxnLst/>
            <a:rect l="l" t="t" r="r" b="b"/>
            <a:pathLst>
              <a:path w="789304" h="686435">
                <a:moveTo>
                  <a:pt x="749785" y="0"/>
                </a:moveTo>
                <a:lnTo>
                  <a:pt x="0" y="133430"/>
                </a:lnTo>
                <a:lnTo>
                  <a:pt x="24770" y="273533"/>
                </a:lnTo>
                <a:lnTo>
                  <a:pt x="26676" y="648085"/>
                </a:lnTo>
                <a:lnTo>
                  <a:pt x="49988" y="683200"/>
                </a:lnTo>
                <a:lnTo>
                  <a:pt x="750738" y="686209"/>
                </a:lnTo>
                <a:lnTo>
                  <a:pt x="765535" y="683200"/>
                </a:lnTo>
                <a:lnTo>
                  <a:pt x="777652" y="675010"/>
                </a:lnTo>
                <a:lnTo>
                  <a:pt x="785840" y="662888"/>
                </a:lnTo>
                <a:lnTo>
                  <a:pt x="788847"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80" y="199193"/>
                </a:lnTo>
                <a:lnTo>
                  <a:pt x="283908" y="199193"/>
                </a:lnTo>
                <a:lnTo>
                  <a:pt x="335846" y="124853"/>
                </a:lnTo>
                <a:close/>
              </a:path>
              <a:path w="789304" h="686435">
                <a:moveTo>
                  <a:pt x="491139" y="97213"/>
                </a:moveTo>
                <a:lnTo>
                  <a:pt x="421099" y="97213"/>
                </a:lnTo>
                <a:lnTo>
                  <a:pt x="359172" y="185850"/>
                </a:lnTo>
                <a:lnTo>
                  <a:pt x="283908" y="199193"/>
                </a:lnTo>
                <a:lnTo>
                  <a:pt x="502080"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3"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5" name="object 5"/>
          <p:cNvSpPr txBox="1"/>
          <p:nvPr/>
        </p:nvSpPr>
        <p:spPr>
          <a:xfrm>
            <a:off x="3251961" y="4100271"/>
            <a:ext cx="1168400" cy="300355"/>
          </a:xfrm>
          <a:prstGeom prst="rect">
            <a:avLst/>
          </a:prstGeom>
        </p:spPr>
        <p:txBody>
          <a:bodyPr vert="horz" wrap="square" lIns="0" tIns="12700" rIns="0" bIns="0" rtlCol="0">
            <a:spAutoFit/>
          </a:bodyPr>
          <a:lstStyle/>
          <a:p>
            <a:pPr marL="12700">
              <a:lnSpc>
                <a:spcPct val="100000"/>
              </a:lnSpc>
              <a:spcBef>
                <a:spcPts val="100"/>
              </a:spcBef>
            </a:pPr>
            <a:r>
              <a:rPr sz="1800" spc="-20" dirty="0">
                <a:latin typeface="微软雅黑"/>
                <a:cs typeface="微软雅黑"/>
              </a:rPr>
              <a:t>计算机视觉</a:t>
            </a:r>
            <a:endParaRPr sz="1800">
              <a:latin typeface="微软雅黑"/>
              <a:cs typeface="微软雅黑"/>
            </a:endParaRPr>
          </a:p>
        </p:txBody>
      </p:sp>
      <p:sp>
        <p:nvSpPr>
          <p:cNvPr id="7" name="object 7"/>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8" name="object 8"/>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107</a:t>
            </a:fld>
            <a:endParaRPr spc="-25" dirty="0"/>
          </a:p>
        </p:txBody>
      </p:sp>
      <p:sp>
        <p:nvSpPr>
          <p:cNvPr id="6" name="object 6"/>
          <p:cNvSpPr txBox="1"/>
          <p:nvPr/>
        </p:nvSpPr>
        <p:spPr>
          <a:xfrm>
            <a:off x="7263764" y="4100271"/>
            <a:ext cx="2337435" cy="289823"/>
          </a:xfrm>
          <a:prstGeom prst="rect">
            <a:avLst/>
          </a:prstGeom>
        </p:spPr>
        <p:txBody>
          <a:bodyPr vert="horz" wrap="square" lIns="0" tIns="12700" rIns="0" bIns="0" rtlCol="0">
            <a:spAutoFit/>
          </a:bodyPr>
          <a:lstStyle/>
          <a:p>
            <a:pPr marL="12700">
              <a:lnSpc>
                <a:spcPct val="100000"/>
              </a:lnSpc>
              <a:spcBef>
                <a:spcPts val="100"/>
              </a:spcBef>
            </a:pPr>
            <a:r>
              <a:rPr lang="zh-CN" altLang="en-US" sz="1800" spc="-10" dirty="0">
                <a:latin typeface="微软雅黑"/>
                <a:cs typeface="微软雅黑"/>
              </a:rPr>
              <a:t>旷视</a:t>
            </a:r>
            <a:r>
              <a:rPr lang="en-US" altLang="zh-CN" sz="1800" spc="-10" dirty="0">
                <a:latin typeface="微软雅黑"/>
                <a:cs typeface="微软雅黑"/>
              </a:rPr>
              <a:t>Face++</a:t>
            </a:r>
            <a:r>
              <a:rPr lang="zh-CN" altLang="en-US" sz="1800" spc="-10" dirty="0">
                <a:latin typeface="微软雅黑"/>
                <a:cs typeface="微软雅黑"/>
              </a:rPr>
              <a:t>人脸识别</a:t>
            </a:r>
            <a:endParaRPr sz="1800" dirty="0">
              <a:latin typeface="微软雅黑"/>
              <a:cs typeface="微软雅黑"/>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4615815" cy="453390"/>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体验：微软认知服务(Vision)</a:t>
            </a:r>
          </a:p>
        </p:txBody>
      </p:sp>
      <p:sp>
        <p:nvSpPr>
          <p:cNvPr id="4" name="object 4"/>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5" name="object 5"/>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108</a:t>
            </a:fld>
            <a:endParaRPr spc="-25" dirty="0"/>
          </a:p>
        </p:txBody>
      </p:sp>
      <p:sp>
        <p:nvSpPr>
          <p:cNvPr id="3" name="object 3"/>
          <p:cNvSpPr txBox="1"/>
          <p:nvPr/>
        </p:nvSpPr>
        <p:spPr>
          <a:xfrm>
            <a:off x="261010" y="940689"/>
            <a:ext cx="11478260" cy="530860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spc="-10" dirty="0">
                <a:latin typeface="微软雅黑"/>
                <a:cs typeface="微软雅黑"/>
              </a:rPr>
              <a:t>场景或活动识别：</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3"/>
              </a:rPr>
              <a:t>https://azure.microsoft.com/zh-</a:t>
            </a:r>
            <a:r>
              <a:rPr sz="2000" u="sng" spc="-10" dirty="0">
                <a:solidFill>
                  <a:srgbClr val="0462C1"/>
                </a:solidFill>
                <a:uFill>
                  <a:solidFill>
                    <a:srgbClr val="0462C1"/>
                  </a:solidFill>
                </a:uFill>
                <a:latin typeface="微软雅黑"/>
                <a:cs typeface="微软雅黑"/>
                <a:hlinkClick r:id="rId3"/>
              </a:rPr>
              <a:t>cn/services/cognitive-</a:t>
            </a:r>
            <a:r>
              <a:rPr sz="2000" u="sng" spc="-20" dirty="0">
                <a:solidFill>
                  <a:srgbClr val="0462C1"/>
                </a:solidFill>
                <a:uFill>
                  <a:solidFill>
                    <a:srgbClr val="0462C1"/>
                  </a:solidFill>
                </a:uFill>
                <a:latin typeface="微软雅黑"/>
                <a:cs typeface="微软雅黑"/>
                <a:hlinkClick r:id="rId3"/>
              </a:rPr>
              <a:t>services/computer-</a:t>
            </a:r>
            <a:r>
              <a:rPr sz="2000" u="sng" spc="-10" dirty="0">
                <a:solidFill>
                  <a:srgbClr val="0462C1"/>
                </a:solidFill>
                <a:uFill>
                  <a:solidFill>
                    <a:srgbClr val="0462C1"/>
                  </a:solidFill>
                </a:uFill>
                <a:latin typeface="微软雅黑"/>
                <a:cs typeface="微软雅黑"/>
                <a:hlinkClick r:id="rId3"/>
              </a:rPr>
              <a:t>vision/#analyze</a:t>
            </a:r>
            <a:endParaRPr sz="2000" dirty="0">
              <a:latin typeface="微软雅黑"/>
              <a:cs typeface="微软雅黑"/>
            </a:endParaRPr>
          </a:p>
          <a:p>
            <a:pPr marL="241300" indent="-228600">
              <a:lnSpc>
                <a:spcPct val="100000"/>
              </a:lnSpc>
              <a:spcBef>
                <a:spcPts val="415"/>
              </a:spcBef>
              <a:buFont typeface="Arial"/>
              <a:buChar char="•"/>
              <a:tabLst>
                <a:tab pos="241300" algn="l"/>
              </a:tabLst>
            </a:pPr>
            <a:r>
              <a:rPr sz="2400" spc="-10" dirty="0">
                <a:latin typeface="微软雅黑"/>
                <a:cs typeface="微软雅黑"/>
              </a:rPr>
              <a:t>名人或地标识别：</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4"/>
              </a:rPr>
              <a:t>https://azure.microsoft.com/zh-</a:t>
            </a:r>
            <a:r>
              <a:rPr sz="2000" u="sng" spc="-10" dirty="0">
                <a:solidFill>
                  <a:srgbClr val="0462C1"/>
                </a:solidFill>
                <a:uFill>
                  <a:solidFill>
                    <a:srgbClr val="0462C1"/>
                  </a:solidFill>
                </a:uFill>
                <a:latin typeface="微软雅黑"/>
                <a:cs typeface="微软雅黑"/>
                <a:hlinkClick r:id="rId4"/>
              </a:rPr>
              <a:t>cn/services/cognitive-services/emotion/</a:t>
            </a:r>
            <a:endParaRPr sz="2000" dirty="0">
              <a:latin typeface="微软雅黑"/>
              <a:cs typeface="微软雅黑"/>
            </a:endParaRPr>
          </a:p>
          <a:p>
            <a:pPr marL="241300" indent="-228600">
              <a:lnSpc>
                <a:spcPct val="100000"/>
              </a:lnSpc>
              <a:spcBef>
                <a:spcPts val="395"/>
              </a:spcBef>
              <a:buFont typeface="Arial"/>
              <a:buChar char="•"/>
              <a:tabLst>
                <a:tab pos="241300" algn="l"/>
              </a:tabLst>
            </a:pPr>
            <a:r>
              <a:rPr sz="2400" spc="-5" dirty="0">
                <a:latin typeface="微软雅黑"/>
                <a:cs typeface="微软雅黑"/>
              </a:rPr>
              <a:t>图像光学字符识别(</a:t>
            </a:r>
            <a:r>
              <a:rPr sz="2400" spc="-10" dirty="0">
                <a:latin typeface="微软雅黑"/>
                <a:cs typeface="微软雅黑"/>
              </a:rPr>
              <a:t>OCR)：</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5"/>
              </a:rPr>
              <a:t>https://azure.microsoft.com/zh-</a:t>
            </a:r>
            <a:r>
              <a:rPr sz="2000" u="sng" spc="-10" dirty="0">
                <a:solidFill>
                  <a:srgbClr val="0462C1"/>
                </a:solidFill>
                <a:uFill>
                  <a:solidFill>
                    <a:srgbClr val="0462C1"/>
                  </a:solidFill>
                </a:uFill>
                <a:latin typeface="微软雅黑"/>
                <a:cs typeface="微软雅黑"/>
                <a:hlinkClick r:id="rId5"/>
              </a:rPr>
              <a:t>cn/services/cognitive-</a:t>
            </a:r>
            <a:r>
              <a:rPr sz="2000" u="sng" spc="-20" dirty="0">
                <a:solidFill>
                  <a:srgbClr val="0462C1"/>
                </a:solidFill>
                <a:uFill>
                  <a:solidFill>
                    <a:srgbClr val="0462C1"/>
                  </a:solidFill>
                </a:uFill>
                <a:latin typeface="微软雅黑"/>
                <a:cs typeface="微软雅黑"/>
                <a:hlinkClick r:id="rId5"/>
              </a:rPr>
              <a:t>services/computer-</a:t>
            </a:r>
            <a:r>
              <a:rPr sz="2000" u="sng" spc="-10" dirty="0">
                <a:solidFill>
                  <a:srgbClr val="0462C1"/>
                </a:solidFill>
                <a:uFill>
                  <a:solidFill>
                    <a:srgbClr val="0462C1"/>
                  </a:solidFill>
                </a:uFill>
                <a:latin typeface="微软雅黑"/>
                <a:cs typeface="微软雅黑"/>
                <a:hlinkClick r:id="rId5"/>
              </a:rPr>
              <a:t>vision/#text</a:t>
            </a:r>
            <a:endParaRPr sz="2000" dirty="0">
              <a:latin typeface="微软雅黑"/>
              <a:cs typeface="微软雅黑"/>
            </a:endParaRPr>
          </a:p>
          <a:p>
            <a:pPr marL="241300" indent="-228600">
              <a:lnSpc>
                <a:spcPct val="100000"/>
              </a:lnSpc>
              <a:spcBef>
                <a:spcPts val="420"/>
              </a:spcBef>
              <a:buFont typeface="Arial"/>
              <a:buChar char="•"/>
              <a:tabLst>
                <a:tab pos="241300" algn="l"/>
              </a:tabLst>
            </a:pPr>
            <a:r>
              <a:rPr sz="2400" spc="-10" dirty="0">
                <a:latin typeface="微软雅黑"/>
                <a:cs typeface="微软雅黑"/>
              </a:rPr>
              <a:t>手写文字识别：</a:t>
            </a:r>
            <a:endParaRPr sz="2400" dirty="0">
              <a:latin typeface="微软雅黑"/>
              <a:cs typeface="微软雅黑"/>
            </a:endParaRPr>
          </a:p>
          <a:p>
            <a:pPr marL="698500" lvl="1" indent="-229235">
              <a:lnSpc>
                <a:spcPts val="216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6"/>
              </a:rPr>
              <a:t>https://azure.microsoft.com/zh-</a:t>
            </a:r>
            <a:r>
              <a:rPr sz="2000" u="sng" spc="-10" dirty="0">
                <a:solidFill>
                  <a:srgbClr val="0462C1"/>
                </a:solidFill>
                <a:uFill>
                  <a:solidFill>
                    <a:srgbClr val="0462C1"/>
                  </a:solidFill>
                </a:uFill>
                <a:latin typeface="微软雅黑"/>
                <a:cs typeface="微软雅黑"/>
                <a:hlinkClick r:id="rId6"/>
              </a:rPr>
              <a:t>cn/services/cognitive-services/computer-</a:t>
            </a:r>
            <a:endParaRPr sz="2000" dirty="0">
              <a:latin typeface="微软雅黑"/>
              <a:cs typeface="微软雅黑"/>
            </a:endParaRPr>
          </a:p>
          <a:p>
            <a:pPr marL="698500">
              <a:lnSpc>
                <a:spcPts val="2160"/>
              </a:lnSpc>
            </a:pPr>
            <a:r>
              <a:rPr sz="2000" u="sng" spc="-10" dirty="0">
                <a:solidFill>
                  <a:srgbClr val="0462C1"/>
                </a:solidFill>
                <a:uFill>
                  <a:solidFill>
                    <a:srgbClr val="0462C1"/>
                  </a:solidFill>
                </a:uFill>
                <a:latin typeface="微软雅黑"/>
                <a:cs typeface="微软雅黑"/>
                <a:hlinkClick r:id="rId6"/>
              </a:rPr>
              <a:t>vision/#handwriting</a:t>
            </a:r>
            <a:endParaRPr sz="2000" dirty="0">
              <a:latin typeface="微软雅黑"/>
              <a:cs typeface="微软雅黑"/>
            </a:endParaRPr>
          </a:p>
          <a:p>
            <a:pPr marL="241300" indent="-228600">
              <a:lnSpc>
                <a:spcPct val="100000"/>
              </a:lnSpc>
              <a:spcBef>
                <a:spcPts val="395"/>
              </a:spcBef>
              <a:buFont typeface="Arial"/>
              <a:buChar char="•"/>
              <a:tabLst>
                <a:tab pos="241300" algn="l"/>
              </a:tabLst>
            </a:pPr>
            <a:r>
              <a:rPr sz="2400" spc="-10" dirty="0">
                <a:latin typeface="微软雅黑"/>
                <a:cs typeface="微软雅黑"/>
              </a:rPr>
              <a:t>图像人脸检测：</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7"/>
              </a:rPr>
              <a:t>https://azure.microsoft.com/zh-</a:t>
            </a:r>
            <a:r>
              <a:rPr sz="2000" u="sng" spc="-10" dirty="0">
                <a:solidFill>
                  <a:srgbClr val="0462C1"/>
                </a:solidFill>
                <a:uFill>
                  <a:solidFill>
                    <a:srgbClr val="0462C1"/>
                  </a:solidFill>
                </a:uFill>
                <a:latin typeface="微软雅黑"/>
                <a:cs typeface="微软雅黑"/>
                <a:hlinkClick r:id="rId7"/>
              </a:rPr>
              <a:t>cn/services/cognitive-services/face/#detection</a:t>
            </a:r>
            <a:endParaRPr sz="2000" dirty="0">
              <a:latin typeface="微软雅黑"/>
              <a:cs typeface="微软雅黑"/>
            </a:endParaRPr>
          </a:p>
          <a:p>
            <a:pPr marL="241300" indent="-228600">
              <a:lnSpc>
                <a:spcPct val="100000"/>
              </a:lnSpc>
              <a:spcBef>
                <a:spcPts val="415"/>
              </a:spcBef>
              <a:buFont typeface="Arial"/>
              <a:buChar char="•"/>
              <a:tabLst>
                <a:tab pos="241300" algn="l"/>
              </a:tabLst>
            </a:pPr>
            <a:r>
              <a:rPr sz="2400" spc="-10" dirty="0">
                <a:latin typeface="微软雅黑"/>
                <a:cs typeface="微软雅黑"/>
              </a:rPr>
              <a:t>人脸表情识别：</a:t>
            </a:r>
            <a:endParaRPr sz="2400" dirty="0">
              <a:latin typeface="微软雅黑"/>
              <a:cs typeface="微软雅黑"/>
            </a:endParaRPr>
          </a:p>
          <a:p>
            <a:pPr marL="698500" lvl="1" indent="-229235">
              <a:lnSpc>
                <a:spcPct val="100000"/>
              </a:lnSpc>
              <a:spcBef>
                <a:spcPts val="45"/>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8"/>
              </a:rPr>
              <a:t>https://azure.microsoft.com/zh-</a:t>
            </a:r>
            <a:r>
              <a:rPr sz="2000" u="sng" spc="-10" dirty="0">
                <a:solidFill>
                  <a:srgbClr val="0462C1"/>
                </a:solidFill>
                <a:uFill>
                  <a:solidFill>
                    <a:srgbClr val="0462C1"/>
                  </a:solidFill>
                </a:uFill>
                <a:latin typeface="微软雅黑"/>
                <a:cs typeface="微软雅黑"/>
                <a:hlinkClick r:id="rId8"/>
              </a:rPr>
              <a:t>cn/services/cognitive-services/face/#recognition</a:t>
            </a:r>
            <a:endParaRPr sz="2000" dirty="0">
              <a:latin typeface="微软雅黑"/>
              <a:cs typeface="微软雅黑"/>
            </a:endParaRPr>
          </a:p>
          <a:p>
            <a:pPr marL="241300" indent="-228600">
              <a:lnSpc>
                <a:spcPct val="100000"/>
              </a:lnSpc>
              <a:spcBef>
                <a:spcPts val="390"/>
              </a:spcBef>
              <a:buFont typeface="Arial"/>
              <a:buChar char="•"/>
              <a:tabLst>
                <a:tab pos="241300" algn="l"/>
              </a:tabLst>
            </a:pPr>
            <a:r>
              <a:rPr sz="2400" spc="-20" dirty="0">
                <a:latin typeface="微软雅黑"/>
                <a:cs typeface="微软雅黑"/>
              </a:rPr>
              <a:t>人脸比对：</a:t>
            </a:r>
            <a:endParaRPr sz="2400" dirty="0">
              <a:latin typeface="微软雅黑"/>
              <a:cs typeface="微软雅黑"/>
            </a:endParaRPr>
          </a:p>
          <a:p>
            <a:pPr marL="698500" lvl="1" indent="-229235">
              <a:lnSpc>
                <a:spcPct val="100000"/>
              </a:lnSpc>
              <a:spcBef>
                <a:spcPts val="45"/>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9"/>
              </a:rPr>
              <a:t>https://azure.microsoft.com/zh-</a:t>
            </a:r>
            <a:r>
              <a:rPr sz="2000" u="sng" spc="-10" dirty="0">
                <a:solidFill>
                  <a:srgbClr val="0462C1"/>
                </a:solidFill>
                <a:uFill>
                  <a:solidFill>
                    <a:srgbClr val="0462C1"/>
                  </a:solidFill>
                </a:uFill>
                <a:latin typeface="微软雅黑"/>
                <a:cs typeface="微软雅黑"/>
                <a:hlinkClick r:id="rId9"/>
              </a:rPr>
              <a:t>cn/services/cognitive-services/face/#verification</a:t>
            </a:r>
            <a:endParaRPr sz="2000" dirty="0">
              <a:latin typeface="微软雅黑"/>
              <a:cs typeface="微软雅黑"/>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43021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智能认知：语音和文字助手</a:t>
            </a:r>
          </a:p>
        </p:txBody>
      </p:sp>
      <p:pic>
        <p:nvPicPr>
          <p:cNvPr id="3" name="object 3"/>
          <p:cNvPicPr/>
          <p:nvPr/>
        </p:nvPicPr>
        <p:blipFill>
          <a:blip r:embed="rId3" cstate="print"/>
          <a:stretch>
            <a:fillRect/>
          </a:stretch>
        </p:blipFill>
        <p:spPr>
          <a:xfrm>
            <a:off x="3571083" y="2747947"/>
            <a:ext cx="1803713" cy="1807113"/>
          </a:xfrm>
          <a:prstGeom prst="rect">
            <a:avLst/>
          </a:prstGeom>
        </p:spPr>
      </p:pic>
      <p:pic>
        <p:nvPicPr>
          <p:cNvPr id="4" name="object 4"/>
          <p:cNvPicPr/>
          <p:nvPr/>
        </p:nvPicPr>
        <p:blipFill>
          <a:blip r:embed="rId4" cstate="print"/>
          <a:stretch>
            <a:fillRect/>
          </a:stretch>
        </p:blipFill>
        <p:spPr>
          <a:xfrm>
            <a:off x="728961" y="2851610"/>
            <a:ext cx="2225593" cy="1674516"/>
          </a:xfrm>
          <a:prstGeom prst="rect">
            <a:avLst/>
          </a:prstGeom>
        </p:spPr>
      </p:pic>
      <p:pic>
        <p:nvPicPr>
          <p:cNvPr id="5" name="object 5"/>
          <p:cNvPicPr/>
          <p:nvPr/>
        </p:nvPicPr>
        <p:blipFill>
          <a:blip r:embed="rId5" cstate="print"/>
          <a:stretch>
            <a:fillRect/>
          </a:stretch>
        </p:blipFill>
        <p:spPr>
          <a:xfrm>
            <a:off x="6217920" y="2785872"/>
            <a:ext cx="1840992" cy="1731264"/>
          </a:xfrm>
          <a:prstGeom prst="rect">
            <a:avLst/>
          </a:prstGeom>
        </p:spPr>
      </p:pic>
      <p:pic>
        <p:nvPicPr>
          <p:cNvPr id="6" name="object 6"/>
          <p:cNvPicPr/>
          <p:nvPr/>
        </p:nvPicPr>
        <p:blipFill>
          <a:blip r:embed="rId6" cstate="print"/>
          <a:stretch>
            <a:fillRect/>
          </a:stretch>
        </p:blipFill>
        <p:spPr>
          <a:xfrm>
            <a:off x="8799576" y="2785872"/>
            <a:ext cx="2645664" cy="1731264"/>
          </a:xfrm>
          <a:prstGeom prst="rect">
            <a:avLst/>
          </a:prstGeom>
        </p:spPr>
      </p:pic>
      <p:sp>
        <p:nvSpPr>
          <p:cNvPr id="7" name="object 7"/>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109</a:t>
            </a:fld>
            <a:endParaRPr spc="-2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13">
            <a:extLst>
              <a:ext uri="{FF2B5EF4-FFF2-40B4-BE49-F238E27FC236}">
                <a16:creationId xmlns:a16="http://schemas.microsoft.com/office/drawing/2014/main" id="{E62A64DE-3DB4-218B-4287-44144E3D763F}"/>
              </a:ext>
            </a:extLst>
          </p:cNvPr>
          <p:cNvPicPr/>
          <p:nvPr/>
        </p:nvPicPr>
        <p:blipFill>
          <a:blip r:embed="rId3" cstate="print"/>
          <a:stretch>
            <a:fillRect/>
          </a:stretch>
        </p:blipFill>
        <p:spPr>
          <a:xfrm>
            <a:off x="8985291" y="4009835"/>
            <a:ext cx="2848356" cy="2167128"/>
          </a:xfrm>
          <a:prstGeom prst="rect">
            <a:avLst/>
          </a:prstGeom>
        </p:spPr>
      </p:pic>
      <p:sp>
        <p:nvSpPr>
          <p:cNvPr id="2" name="标题 1">
            <a:extLst>
              <a:ext uri="{FF2B5EF4-FFF2-40B4-BE49-F238E27FC236}">
                <a16:creationId xmlns:a16="http://schemas.microsoft.com/office/drawing/2014/main" id="{7937E87A-C115-752B-4A00-E27BD033D4B2}"/>
              </a:ext>
            </a:extLst>
          </p:cNvPr>
          <p:cNvSpPr>
            <a:spLocks noGrp="1"/>
          </p:cNvSpPr>
          <p:nvPr>
            <p:ph type="title"/>
          </p:nvPr>
        </p:nvSpPr>
        <p:spPr/>
        <p:txBody>
          <a:bodyPr/>
          <a:lstStyle/>
          <a:p>
            <a:r>
              <a:rPr lang="zh-CN" altLang="en-US" dirty="0"/>
              <a:t>论文解读</a:t>
            </a:r>
            <a:r>
              <a:rPr lang="en-US" altLang="zh-CN" dirty="0"/>
              <a:t>-</a:t>
            </a:r>
            <a:r>
              <a:rPr lang="zh-CN" altLang="en-US" dirty="0"/>
              <a:t>图灵测试</a:t>
            </a:r>
          </a:p>
        </p:txBody>
      </p:sp>
      <p:sp>
        <p:nvSpPr>
          <p:cNvPr id="3" name="内容占位符 2">
            <a:extLst>
              <a:ext uri="{FF2B5EF4-FFF2-40B4-BE49-F238E27FC236}">
                <a16:creationId xmlns:a16="http://schemas.microsoft.com/office/drawing/2014/main" id="{D4BCEBEA-8174-6EB5-7300-BC7823A55F8F}"/>
              </a:ext>
            </a:extLst>
          </p:cNvPr>
          <p:cNvSpPr>
            <a:spLocks noGrp="1"/>
          </p:cNvSpPr>
          <p:nvPr>
            <p:ph idx="1"/>
          </p:nvPr>
        </p:nvSpPr>
        <p:spPr/>
        <p:txBody>
          <a:bodyPr>
            <a:normAutofit fontScale="62500" lnSpcReduction="20000"/>
          </a:bodyPr>
          <a:lstStyle/>
          <a:p>
            <a:r>
              <a:rPr lang="zh-CN" altLang="en-US" dirty="0"/>
              <a:t>机器如何实现智能的发展路线</a:t>
            </a:r>
            <a:endParaRPr lang="en-US" altLang="zh-CN" dirty="0"/>
          </a:p>
          <a:p>
            <a:pPr lvl="1"/>
            <a:r>
              <a:rPr lang="zh-CN" altLang="en-US" dirty="0"/>
              <a:t>基于建设基础能力的方法</a:t>
            </a:r>
            <a:endParaRPr lang="en-US" altLang="zh-CN" dirty="0"/>
          </a:p>
          <a:p>
            <a:pPr lvl="2"/>
            <a:r>
              <a:rPr lang="zh-CN" altLang="en-US" dirty="0"/>
              <a:t>通过编写越来越</a:t>
            </a:r>
            <a:r>
              <a:rPr lang="zh-CN" altLang="en-US" b="1" dirty="0"/>
              <a:t>庞大完善</a:t>
            </a:r>
            <a:r>
              <a:rPr lang="zh-CN" altLang="en-US" dirty="0"/>
              <a:t>的成程序，使机器具备越来越多的能力</a:t>
            </a:r>
            <a:endParaRPr lang="en-US" altLang="zh-CN" dirty="0"/>
          </a:p>
          <a:p>
            <a:pPr lvl="2"/>
            <a:r>
              <a:rPr lang="zh-CN" altLang="en-US" dirty="0"/>
              <a:t>比如下棋、分析股票、识别图形等能力</a:t>
            </a:r>
            <a:endParaRPr lang="en-US" altLang="zh-CN" dirty="0"/>
          </a:p>
          <a:p>
            <a:pPr lvl="1"/>
            <a:r>
              <a:rPr lang="zh-CN" altLang="en-US" dirty="0"/>
              <a:t>基于思维状态来建造大脑</a:t>
            </a:r>
            <a:endParaRPr lang="en-US" altLang="zh-CN" dirty="0"/>
          </a:p>
          <a:p>
            <a:pPr lvl="2"/>
            <a:r>
              <a:rPr lang="zh-CN" altLang="en-US" dirty="0"/>
              <a:t>找到人类大脑获得智能的途径，并把它应用于机器上，实现能够</a:t>
            </a:r>
            <a:r>
              <a:rPr lang="zh-CN" altLang="en-US" b="1" dirty="0"/>
              <a:t>自学习成长</a:t>
            </a:r>
            <a:r>
              <a:rPr lang="zh-CN" altLang="en-US" dirty="0"/>
              <a:t>的机器</a:t>
            </a:r>
            <a:endParaRPr lang="en-US" altLang="zh-CN" dirty="0"/>
          </a:p>
          <a:p>
            <a:pPr lvl="2"/>
            <a:r>
              <a:rPr lang="zh-CN" altLang="en-US" dirty="0"/>
              <a:t>实现掌握任何领域技能的全面解决方案</a:t>
            </a:r>
            <a:endParaRPr lang="en-US" altLang="zh-CN" dirty="0"/>
          </a:p>
          <a:p>
            <a:r>
              <a:rPr lang="zh-CN" altLang="en-US" dirty="0"/>
              <a:t>图灵测试：简单的机器对人类的模仿游戏</a:t>
            </a:r>
            <a:endParaRPr lang="en-US" altLang="zh-CN" dirty="0"/>
          </a:p>
          <a:p>
            <a:pPr lvl="1"/>
            <a:r>
              <a:rPr lang="zh-CN" altLang="en-US" dirty="0"/>
              <a:t>没有明确的定义何谓智能</a:t>
            </a:r>
            <a:endParaRPr lang="en-US" altLang="zh-CN" dirty="0"/>
          </a:p>
          <a:p>
            <a:pPr lvl="1"/>
            <a:r>
              <a:rPr lang="zh-CN" altLang="en-US" dirty="0"/>
              <a:t>首先假定智能是可以被机器所模拟的</a:t>
            </a:r>
            <a:endParaRPr lang="en-US" altLang="zh-CN" dirty="0"/>
          </a:p>
          <a:p>
            <a:pPr lvl="1"/>
            <a:r>
              <a:rPr lang="zh-CN" altLang="en-US" dirty="0"/>
              <a:t>然后对机器是否具有智能给出了一个判定的途径</a:t>
            </a:r>
            <a:endParaRPr lang="en-US" altLang="zh-CN" dirty="0"/>
          </a:p>
          <a:p>
            <a:pPr lvl="1"/>
            <a:r>
              <a:rPr lang="zh-CN" altLang="en-US" sz="2400" b="1" spc="-10" dirty="0">
                <a:latin typeface="微软雅黑"/>
                <a:cs typeface="微软雅黑"/>
              </a:rPr>
              <a:t>验证码（</a:t>
            </a:r>
            <a:r>
              <a:rPr lang="en-US" altLang="zh-CN" sz="2400" spc="-10" dirty="0">
                <a:latin typeface="微软雅黑"/>
                <a:cs typeface="微软雅黑"/>
              </a:rPr>
              <a:t>Captcha</a:t>
            </a:r>
            <a:r>
              <a:rPr lang="zh-CN" altLang="en-US" sz="2400" spc="-10" dirty="0">
                <a:latin typeface="微软雅黑"/>
                <a:cs typeface="微软雅黑"/>
              </a:rPr>
              <a:t>）</a:t>
            </a:r>
            <a:endParaRPr lang="en-US" altLang="zh-CN" sz="2400" spc="-10" dirty="0">
              <a:latin typeface="微软雅黑"/>
              <a:cs typeface="微软雅黑"/>
            </a:endParaRPr>
          </a:p>
          <a:p>
            <a:pPr lvl="2"/>
            <a:r>
              <a:rPr lang="en-US" altLang="zh-CN" sz="2000" b="1" dirty="0">
                <a:latin typeface="微软雅黑"/>
                <a:cs typeface="微软雅黑"/>
              </a:rPr>
              <a:t>C</a:t>
            </a:r>
            <a:r>
              <a:rPr lang="en-US" altLang="zh-CN" sz="2000" dirty="0">
                <a:latin typeface="微软雅黑"/>
                <a:cs typeface="微软雅黑"/>
              </a:rPr>
              <a:t>ompletely</a:t>
            </a:r>
            <a:r>
              <a:rPr lang="en-US" altLang="zh-CN" sz="2000" spc="-60" dirty="0">
                <a:latin typeface="微软雅黑"/>
                <a:cs typeface="微软雅黑"/>
              </a:rPr>
              <a:t> </a:t>
            </a:r>
            <a:r>
              <a:rPr lang="en-US" altLang="zh-CN" sz="2000" b="1" dirty="0">
                <a:latin typeface="微软雅黑"/>
                <a:cs typeface="微软雅黑"/>
              </a:rPr>
              <a:t>A</a:t>
            </a:r>
            <a:r>
              <a:rPr lang="en-US" altLang="zh-CN" sz="2000" dirty="0">
                <a:latin typeface="微软雅黑"/>
                <a:cs typeface="微软雅黑"/>
              </a:rPr>
              <a:t>utomated</a:t>
            </a:r>
            <a:r>
              <a:rPr lang="en-US" altLang="zh-CN" sz="2000" spc="-50" dirty="0">
                <a:latin typeface="微软雅黑"/>
                <a:cs typeface="微软雅黑"/>
              </a:rPr>
              <a:t> </a:t>
            </a:r>
            <a:r>
              <a:rPr lang="en-US" altLang="zh-CN" sz="2000" b="1" dirty="0">
                <a:latin typeface="微软雅黑"/>
                <a:cs typeface="微软雅黑"/>
              </a:rPr>
              <a:t>P</a:t>
            </a:r>
            <a:r>
              <a:rPr lang="en-US" altLang="zh-CN" sz="2000" dirty="0">
                <a:latin typeface="微软雅黑"/>
                <a:cs typeface="微软雅黑"/>
              </a:rPr>
              <a:t>ublic</a:t>
            </a:r>
            <a:r>
              <a:rPr lang="en-US" altLang="zh-CN" sz="2000" spc="-55" dirty="0">
                <a:latin typeface="微软雅黑"/>
                <a:cs typeface="微软雅黑"/>
              </a:rPr>
              <a:t> </a:t>
            </a:r>
            <a:r>
              <a:rPr lang="en-US" altLang="zh-CN" sz="2000" b="1" dirty="0">
                <a:latin typeface="微软雅黑"/>
                <a:cs typeface="微软雅黑"/>
              </a:rPr>
              <a:t>T</a:t>
            </a:r>
            <a:r>
              <a:rPr lang="en-US" altLang="zh-CN" sz="2000" dirty="0">
                <a:latin typeface="微软雅黑"/>
                <a:cs typeface="微软雅黑"/>
              </a:rPr>
              <a:t>uring</a:t>
            </a:r>
            <a:r>
              <a:rPr lang="en-US" altLang="zh-CN" sz="2000" spc="-50" dirty="0">
                <a:latin typeface="微软雅黑"/>
                <a:cs typeface="微软雅黑"/>
              </a:rPr>
              <a:t> </a:t>
            </a:r>
            <a:r>
              <a:rPr lang="en-US" altLang="zh-CN" sz="2000" dirty="0">
                <a:latin typeface="微软雅黑"/>
                <a:cs typeface="微软雅黑"/>
              </a:rPr>
              <a:t>test</a:t>
            </a:r>
            <a:r>
              <a:rPr lang="en-US" altLang="zh-CN" sz="2000" spc="-55" dirty="0">
                <a:latin typeface="微软雅黑"/>
                <a:cs typeface="微软雅黑"/>
              </a:rPr>
              <a:t> </a:t>
            </a:r>
            <a:r>
              <a:rPr lang="en-US" altLang="zh-CN" sz="2000" dirty="0">
                <a:latin typeface="微软雅黑"/>
                <a:cs typeface="微软雅黑"/>
              </a:rPr>
              <a:t>to</a:t>
            </a:r>
            <a:r>
              <a:rPr lang="en-US" altLang="zh-CN" sz="2000" spc="-55" dirty="0">
                <a:latin typeface="微软雅黑"/>
                <a:cs typeface="微软雅黑"/>
              </a:rPr>
              <a:t> </a:t>
            </a:r>
            <a:r>
              <a:rPr lang="en-US" altLang="zh-CN" sz="2000" dirty="0">
                <a:latin typeface="微软雅黑"/>
                <a:cs typeface="微软雅黑"/>
              </a:rPr>
              <a:t>tell</a:t>
            </a:r>
            <a:r>
              <a:rPr lang="en-US" altLang="zh-CN" sz="2000" spc="-55" dirty="0">
                <a:latin typeface="微软雅黑"/>
                <a:cs typeface="微软雅黑"/>
              </a:rPr>
              <a:t> </a:t>
            </a:r>
            <a:r>
              <a:rPr lang="en-US" altLang="zh-CN" sz="2000" b="1" dirty="0">
                <a:latin typeface="微软雅黑"/>
                <a:cs typeface="微软雅黑"/>
              </a:rPr>
              <a:t>C</a:t>
            </a:r>
            <a:r>
              <a:rPr lang="en-US" altLang="zh-CN" sz="2000" dirty="0">
                <a:latin typeface="微软雅黑"/>
                <a:cs typeface="微软雅黑"/>
              </a:rPr>
              <a:t>omputers</a:t>
            </a:r>
            <a:r>
              <a:rPr lang="en-US" altLang="zh-CN" sz="2000" spc="-55" dirty="0">
                <a:latin typeface="微软雅黑"/>
                <a:cs typeface="微软雅黑"/>
              </a:rPr>
              <a:t> </a:t>
            </a:r>
            <a:r>
              <a:rPr lang="en-US" altLang="zh-CN" sz="2000" dirty="0">
                <a:latin typeface="微软雅黑"/>
                <a:cs typeface="微软雅黑"/>
              </a:rPr>
              <a:t>and</a:t>
            </a:r>
            <a:r>
              <a:rPr lang="en-US" altLang="zh-CN" sz="2000" spc="-50" dirty="0">
                <a:latin typeface="微软雅黑"/>
                <a:cs typeface="微软雅黑"/>
              </a:rPr>
              <a:t> </a:t>
            </a:r>
            <a:r>
              <a:rPr lang="en-US" altLang="zh-CN" sz="2000" b="1" dirty="0">
                <a:latin typeface="微软雅黑"/>
                <a:cs typeface="微软雅黑"/>
              </a:rPr>
              <a:t>H</a:t>
            </a:r>
            <a:r>
              <a:rPr lang="en-US" altLang="zh-CN" sz="2000" dirty="0">
                <a:latin typeface="微软雅黑"/>
                <a:cs typeface="微软雅黑"/>
              </a:rPr>
              <a:t>umans</a:t>
            </a:r>
            <a:r>
              <a:rPr lang="en-US" altLang="zh-CN" sz="2000" spc="-55" dirty="0">
                <a:latin typeface="微软雅黑"/>
                <a:cs typeface="微软雅黑"/>
              </a:rPr>
              <a:t> </a:t>
            </a:r>
            <a:r>
              <a:rPr lang="en-US" altLang="zh-CN" sz="2000" b="1" spc="-10" dirty="0">
                <a:latin typeface="微软雅黑"/>
                <a:cs typeface="微软雅黑"/>
              </a:rPr>
              <a:t>A</a:t>
            </a:r>
            <a:r>
              <a:rPr lang="en-US" altLang="zh-CN" sz="2000" spc="-10" dirty="0">
                <a:latin typeface="微软雅黑"/>
                <a:cs typeface="微软雅黑"/>
              </a:rPr>
              <a:t>part</a:t>
            </a:r>
            <a:endParaRPr lang="en-US" altLang="zh-CN" dirty="0"/>
          </a:p>
          <a:p>
            <a:r>
              <a:rPr lang="zh-CN" altLang="en-US" dirty="0"/>
              <a:t>图灵测试判定是：全部人类行为（智能行为</a:t>
            </a:r>
            <a:r>
              <a:rPr lang="en-US" altLang="zh-CN" dirty="0"/>
              <a:t>+</a:t>
            </a:r>
            <a:r>
              <a:rPr lang="zh-CN" altLang="en-US" dirty="0"/>
              <a:t>非智能行为）</a:t>
            </a:r>
            <a:endParaRPr lang="en-US" altLang="zh-CN" dirty="0"/>
          </a:p>
          <a:p>
            <a:pPr lvl="1"/>
            <a:r>
              <a:rPr lang="zh-CN" altLang="en-US" dirty="0"/>
              <a:t>实际上：机器只要能完成人类的智能行为，就应该被认为是拥有智能。</a:t>
            </a:r>
            <a:endParaRPr lang="en-US" altLang="zh-CN" dirty="0"/>
          </a:p>
        </p:txBody>
      </p:sp>
      <p:pic>
        <p:nvPicPr>
          <p:cNvPr id="5" name="object 13">
            <a:extLst>
              <a:ext uri="{FF2B5EF4-FFF2-40B4-BE49-F238E27FC236}">
                <a16:creationId xmlns:a16="http://schemas.microsoft.com/office/drawing/2014/main" id="{D2519425-B173-DBB0-CE29-3683949279A8}"/>
              </a:ext>
            </a:extLst>
          </p:cNvPr>
          <p:cNvPicPr/>
          <p:nvPr/>
        </p:nvPicPr>
        <p:blipFill>
          <a:blip r:embed="rId4" cstate="print"/>
          <a:stretch>
            <a:fillRect/>
          </a:stretch>
        </p:blipFill>
        <p:spPr>
          <a:xfrm>
            <a:off x="9527962" y="1506348"/>
            <a:ext cx="2305685" cy="2368550"/>
          </a:xfrm>
          <a:prstGeom prst="rect">
            <a:avLst/>
          </a:prstGeom>
        </p:spPr>
      </p:pic>
    </p:spTree>
    <p:extLst>
      <p:ext uri="{BB962C8B-B14F-4D97-AF65-F5344CB8AC3E}">
        <p14:creationId xmlns:p14="http://schemas.microsoft.com/office/powerpoint/2010/main" val="338950797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6360160"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视频：智能认知(Speech &amp; Language)</a:t>
            </a:r>
          </a:p>
        </p:txBody>
      </p:sp>
      <p:sp>
        <p:nvSpPr>
          <p:cNvPr id="3" name="object 3"/>
          <p:cNvSpPr/>
          <p:nvPr/>
        </p:nvSpPr>
        <p:spPr>
          <a:xfrm>
            <a:off x="5652910"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5306948" y="3988054"/>
            <a:ext cx="15589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Google </a:t>
            </a:r>
            <a:r>
              <a:rPr sz="1800" spc="-10" dirty="0">
                <a:latin typeface="Calibri"/>
                <a:cs typeface="Calibri"/>
              </a:rPr>
              <a:t>Assistant</a:t>
            </a:r>
            <a:endParaRPr sz="1800">
              <a:latin typeface="Calibri"/>
              <a:cs typeface="Calibri"/>
            </a:endParaRPr>
          </a:p>
        </p:txBody>
      </p:sp>
      <p:sp>
        <p:nvSpPr>
          <p:cNvPr id="5" name="object 5"/>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6" name="object 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110</a:t>
            </a:fld>
            <a:endParaRPr spc="-25"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4792345"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体验：微软认知服务(Speech)</a:t>
            </a:r>
          </a:p>
        </p:txBody>
      </p:sp>
      <p:sp>
        <p:nvSpPr>
          <p:cNvPr id="4" name="object 4"/>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5" name="object 5"/>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111</a:t>
            </a:fld>
            <a:endParaRPr spc="-25" dirty="0"/>
          </a:p>
        </p:txBody>
      </p:sp>
      <p:sp>
        <p:nvSpPr>
          <p:cNvPr id="3" name="object 3"/>
          <p:cNvSpPr txBox="1"/>
          <p:nvPr/>
        </p:nvSpPr>
        <p:spPr>
          <a:xfrm>
            <a:off x="261010" y="940689"/>
            <a:ext cx="11446510" cy="5824671"/>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spc="-10" dirty="0">
                <a:latin typeface="微软雅黑"/>
                <a:cs typeface="微软雅黑"/>
              </a:rPr>
              <a:t>语音转文本：</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3"/>
              </a:rPr>
              <a:t>https://azure.microsoft.com/zh-</a:t>
            </a:r>
            <a:r>
              <a:rPr sz="2000" u="sng" spc="-10" dirty="0">
                <a:solidFill>
                  <a:srgbClr val="0462C1"/>
                </a:solidFill>
                <a:uFill>
                  <a:solidFill>
                    <a:srgbClr val="0462C1"/>
                  </a:solidFill>
                </a:uFill>
                <a:latin typeface="微软雅黑"/>
                <a:cs typeface="微软雅黑"/>
                <a:hlinkClick r:id="rId3"/>
              </a:rPr>
              <a:t>cn/services/cognitive-services/speech-to-text/</a:t>
            </a:r>
            <a:endParaRPr sz="2000" dirty="0">
              <a:latin typeface="微软雅黑"/>
              <a:cs typeface="微软雅黑"/>
            </a:endParaRPr>
          </a:p>
          <a:p>
            <a:pPr marL="241300" indent="-228600">
              <a:lnSpc>
                <a:spcPct val="100000"/>
              </a:lnSpc>
              <a:spcBef>
                <a:spcPts val="415"/>
              </a:spcBef>
              <a:buFont typeface="Arial"/>
              <a:buChar char="•"/>
              <a:tabLst>
                <a:tab pos="241300" algn="l"/>
              </a:tabLst>
            </a:pPr>
            <a:r>
              <a:rPr sz="2400" spc="-10" dirty="0">
                <a:latin typeface="微软雅黑"/>
                <a:cs typeface="微软雅黑"/>
              </a:rPr>
              <a:t>文本转语音：</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4"/>
              </a:rPr>
              <a:t>https://azure.microsoft.com/zh-</a:t>
            </a:r>
            <a:r>
              <a:rPr sz="2000" u="sng" spc="-10" dirty="0">
                <a:solidFill>
                  <a:srgbClr val="0462C1"/>
                </a:solidFill>
                <a:uFill>
                  <a:solidFill>
                    <a:srgbClr val="0462C1"/>
                  </a:solidFill>
                </a:uFill>
                <a:latin typeface="微软雅黑"/>
                <a:cs typeface="微软雅黑"/>
                <a:hlinkClick r:id="rId4"/>
              </a:rPr>
              <a:t>cn/services/cognitive-</a:t>
            </a:r>
            <a:r>
              <a:rPr sz="2000" u="sng" spc="-20" dirty="0">
                <a:solidFill>
                  <a:srgbClr val="0462C1"/>
                </a:solidFill>
                <a:uFill>
                  <a:solidFill>
                    <a:srgbClr val="0462C1"/>
                  </a:solidFill>
                </a:uFill>
                <a:latin typeface="微软雅黑"/>
                <a:cs typeface="微软雅黑"/>
                <a:hlinkClick r:id="rId4"/>
              </a:rPr>
              <a:t>services/text-</a:t>
            </a:r>
            <a:r>
              <a:rPr sz="2000" u="sng" spc="-10" dirty="0">
                <a:solidFill>
                  <a:srgbClr val="0462C1"/>
                </a:solidFill>
                <a:uFill>
                  <a:solidFill>
                    <a:srgbClr val="0462C1"/>
                  </a:solidFill>
                </a:uFill>
                <a:latin typeface="微软雅黑"/>
                <a:cs typeface="微软雅黑"/>
                <a:hlinkClick r:id="rId4"/>
              </a:rPr>
              <a:t>to-speech/</a:t>
            </a:r>
            <a:endParaRPr sz="2000" dirty="0">
              <a:latin typeface="微软雅黑"/>
              <a:cs typeface="微软雅黑"/>
            </a:endParaRPr>
          </a:p>
          <a:p>
            <a:pPr marL="241300" indent="-228600">
              <a:lnSpc>
                <a:spcPct val="100000"/>
              </a:lnSpc>
              <a:spcBef>
                <a:spcPts val="395"/>
              </a:spcBef>
              <a:buFont typeface="Arial"/>
              <a:buChar char="•"/>
              <a:tabLst>
                <a:tab pos="241300" algn="l"/>
              </a:tabLst>
            </a:pPr>
            <a:r>
              <a:rPr sz="2400" spc="-10" dirty="0">
                <a:latin typeface="微软雅黑"/>
                <a:cs typeface="微软雅黑"/>
              </a:rPr>
              <a:t>说话人验证及识别：</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5"/>
              </a:rPr>
              <a:t>https://azure.microsoft.com/zh-</a:t>
            </a:r>
            <a:r>
              <a:rPr sz="2000" u="sng" spc="-10" dirty="0">
                <a:solidFill>
                  <a:srgbClr val="0462C1"/>
                </a:solidFill>
                <a:uFill>
                  <a:solidFill>
                    <a:srgbClr val="0462C1"/>
                  </a:solidFill>
                </a:uFill>
                <a:latin typeface="微软雅黑"/>
                <a:cs typeface="微软雅黑"/>
                <a:hlinkClick r:id="rId5"/>
              </a:rPr>
              <a:t>cn/services/cognitive-</a:t>
            </a:r>
            <a:r>
              <a:rPr sz="2000" u="sng" spc="-20" dirty="0">
                <a:solidFill>
                  <a:srgbClr val="0462C1"/>
                </a:solidFill>
                <a:uFill>
                  <a:solidFill>
                    <a:srgbClr val="0462C1"/>
                  </a:solidFill>
                </a:uFill>
                <a:latin typeface="微软雅黑"/>
                <a:cs typeface="微软雅黑"/>
                <a:hlinkClick r:id="rId5"/>
              </a:rPr>
              <a:t>services/speaker-</a:t>
            </a:r>
            <a:r>
              <a:rPr sz="2000" u="sng" spc="-10" dirty="0">
                <a:solidFill>
                  <a:srgbClr val="0462C1"/>
                </a:solidFill>
                <a:uFill>
                  <a:solidFill>
                    <a:srgbClr val="0462C1"/>
                  </a:solidFill>
                </a:uFill>
                <a:latin typeface="微软雅黑"/>
                <a:cs typeface="微软雅黑"/>
                <a:hlinkClick r:id="rId5"/>
              </a:rPr>
              <a:t>recognition</a:t>
            </a:r>
            <a:endParaRPr sz="2000" dirty="0">
              <a:latin typeface="微软雅黑"/>
              <a:cs typeface="微软雅黑"/>
            </a:endParaRPr>
          </a:p>
          <a:p>
            <a:pPr marL="241300" indent="-228600">
              <a:lnSpc>
                <a:spcPct val="100000"/>
              </a:lnSpc>
              <a:spcBef>
                <a:spcPts val="420"/>
              </a:spcBef>
              <a:buFont typeface="Arial"/>
              <a:buChar char="•"/>
              <a:tabLst>
                <a:tab pos="241300" algn="l"/>
              </a:tabLst>
            </a:pPr>
            <a:r>
              <a:rPr sz="2400" spc="-15" dirty="0">
                <a:latin typeface="微软雅黑"/>
                <a:cs typeface="微软雅黑"/>
              </a:rPr>
              <a:t>实时翻译</a:t>
            </a:r>
            <a:endParaRPr sz="2400" dirty="0">
              <a:latin typeface="微软雅黑"/>
              <a:cs typeface="微软雅黑"/>
            </a:endParaRPr>
          </a:p>
          <a:p>
            <a:pPr marL="241300" indent="-228600">
              <a:lnSpc>
                <a:spcPct val="100000"/>
              </a:lnSpc>
              <a:spcBef>
                <a:spcPts val="405"/>
              </a:spcBef>
              <a:buFont typeface="Arial"/>
              <a:buChar char="•"/>
              <a:tabLst>
                <a:tab pos="241300" algn="l"/>
              </a:tabLst>
            </a:pPr>
            <a:r>
              <a:rPr sz="2400" spc="-20" dirty="0">
                <a:latin typeface="微软雅黑"/>
                <a:cs typeface="微软雅黑"/>
              </a:rPr>
              <a:t>语音翻译</a:t>
            </a:r>
            <a:endParaRPr sz="2400" dirty="0">
              <a:latin typeface="微软雅黑"/>
              <a:cs typeface="微软雅黑"/>
            </a:endParaRPr>
          </a:p>
          <a:p>
            <a:pPr marL="241300" indent="-228600">
              <a:lnSpc>
                <a:spcPct val="100000"/>
              </a:lnSpc>
              <a:spcBef>
                <a:spcPts val="434"/>
              </a:spcBef>
              <a:buFont typeface="Arial"/>
              <a:buChar char="•"/>
              <a:tabLst>
                <a:tab pos="241300" algn="l"/>
              </a:tabLst>
            </a:pPr>
            <a:r>
              <a:rPr sz="2400" spc="-10" dirty="0">
                <a:latin typeface="微软雅黑"/>
                <a:cs typeface="微软雅黑"/>
              </a:rPr>
              <a:t>从文本中提取信息</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6"/>
              </a:rPr>
              <a:t>https://azure.microsoft.com/zh-</a:t>
            </a:r>
            <a:r>
              <a:rPr sz="2000" u="sng" spc="-10" dirty="0">
                <a:solidFill>
                  <a:srgbClr val="0462C1"/>
                </a:solidFill>
                <a:uFill>
                  <a:solidFill>
                    <a:srgbClr val="0462C1"/>
                  </a:solidFill>
                </a:uFill>
                <a:latin typeface="微软雅黑"/>
                <a:cs typeface="微软雅黑"/>
                <a:hlinkClick r:id="rId6"/>
              </a:rPr>
              <a:t>cn/services/cognitive-</a:t>
            </a:r>
            <a:r>
              <a:rPr sz="2000" u="sng" spc="-20" dirty="0">
                <a:solidFill>
                  <a:srgbClr val="0462C1"/>
                </a:solidFill>
                <a:uFill>
                  <a:solidFill>
                    <a:srgbClr val="0462C1"/>
                  </a:solidFill>
                </a:uFill>
                <a:latin typeface="微软雅黑"/>
                <a:cs typeface="微软雅黑"/>
                <a:hlinkClick r:id="rId6"/>
              </a:rPr>
              <a:t>services/text-</a:t>
            </a:r>
            <a:r>
              <a:rPr sz="2000" u="sng" spc="-10" dirty="0">
                <a:solidFill>
                  <a:srgbClr val="0462C1"/>
                </a:solidFill>
                <a:uFill>
                  <a:solidFill>
                    <a:srgbClr val="0462C1"/>
                  </a:solidFill>
                </a:uFill>
                <a:latin typeface="微软雅黑"/>
                <a:cs typeface="微软雅黑"/>
                <a:hlinkClick r:id="rId6"/>
              </a:rPr>
              <a:t>analytics/</a:t>
            </a:r>
            <a:endParaRPr sz="2000" dirty="0">
              <a:latin typeface="微软雅黑"/>
              <a:cs typeface="微软雅黑"/>
            </a:endParaRPr>
          </a:p>
          <a:p>
            <a:pPr marL="241300" indent="-228600">
              <a:lnSpc>
                <a:spcPct val="100000"/>
              </a:lnSpc>
              <a:spcBef>
                <a:spcPts val="420"/>
              </a:spcBef>
              <a:buFont typeface="Arial"/>
              <a:buChar char="•"/>
              <a:tabLst>
                <a:tab pos="241300" algn="l"/>
              </a:tabLst>
            </a:pPr>
            <a:r>
              <a:rPr sz="2400" spc="-15" dirty="0" err="1">
                <a:latin typeface="微软雅黑"/>
                <a:cs typeface="微软雅黑"/>
              </a:rPr>
              <a:t>语言理解</a:t>
            </a:r>
            <a:endParaRPr sz="2400" dirty="0">
              <a:latin typeface="微软雅黑"/>
              <a:cs typeface="微软雅黑"/>
            </a:endParaRPr>
          </a:p>
          <a:p>
            <a:pPr marL="698500" lvl="1" indent="-229235">
              <a:lnSpc>
                <a:spcPts val="2160"/>
              </a:lnSpc>
              <a:spcBef>
                <a:spcPts val="15"/>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7"/>
              </a:rPr>
              <a:t>https://azure.microsoft.com/zh-</a:t>
            </a:r>
            <a:r>
              <a:rPr sz="2000" u="sng" spc="-10" dirty="0">
                <a:solidFill>
                  <a:srgbClr val="0462C1"/>
                </a:solidFill>
                <a:uFill>
                  <a:solidFill>
                    <a:srgbClr val="0462C1"/>
                  </a:solidFill>
                </a:uFill>
                <a:latin typeface="微软雅黑"/>
                <a:cs typeface="微软雅黑"/>
                <a:hlinkClick r:id="rId7"/>
              </a:rPr>
              <a:t>cn/services/cognitive-services/language-understanding-</a:t>
            </a:r>
            <a:endParaRPr sz="2000" dirty="0">
              <a:latin typeface="微软雅黑"/>
              <a:cs typeface="微软雅黑"/>
            </a:endParaRPr>
          </a:p>
          <a:p>
            <a:pPr marL="698500">
              <a:lnSpc>
                <a:spcPts val="2160"/>
              </a:lnSpc>
            </a:pPr>
            <a:r>
              <a:rPr sz="2000" u="sng" spc="-30" dirty="0">
                <a:solidFill>
                  <a:srgbClr val="0462C1"/>
                </a:solidFill>
                <a:uFill>
                  <a:solidFill>
                    <a:srgbClr val="0462C1"/>
                  </a:solidFill>
                </a:uFill>
                <a:latin typeface="微软雅黑"/>
                <a:cs typeface="微软雅黑"/>
                <a:hlinkClick r:id="rId8"/>
              </a:rPr>
              <a:t>intelligent-</a:t>
            </a:r>
            <a:r>
              <a:rPr sz="2000" u="sng" spc="-10" dirty="0">
                <a:solidFill>
                  <a:srgbClr val="0462C1"/>
                </a:solidFill>
                <a:uFill>
                  <a:solidFill>
                    <a:srgbClr val="0462C1"/>
                  </a:solidFill>
                </a:uFill>
                <a:latin typeface="微软雅黑"/>
                <a:cs typeface="微软雅黑"/>
                <a:hlinkClick r:id="rId8"/>
              </a:rPr>
              <a:t>service/</a:t>
            </a:r>
            <a:endParaRPr sz="2000" dirty="0">
              <a:latin typeface="微软雅黑"/>
              <a:cs typeface="微软雅黑"/>
            </a:endParaRPr>
          </a:p>
          <a:p>
            <a:pPr marL="241300" indent="-228600">
              <a:lnSpc>
                <a:spcPct val="100000"/>
              </a:lnSpc>
              <a:spcBef>
                <a:spcPts val="415"/>
              </a:spcBef>
              <a:buFont typeface="Arial"/>
              <a:buChar char="•"/>
              <a:tabLst>
                <a:tab pos="241300" algn="l"/>
              </a:tabLst>
            </a:pPr>
            <a:r>
              <a:rPr sz="2400" spc="-20" dirty="0" err="1">
                <a:latin typeface="微软雅黑"/>
                <a:cs typeface="微软雅黑"/>
              </a:rPr>
              <a:t>内容审查</a:t>
            </a:r>
            <a:endParaRPr lang="en-US" sz="2400" spc="-20" dirty="0">
              <a:latin typeface="微软雅黑"/>
              <a:cs typeface="微软雅黑"/>
            </a:endParaRPr>
          </a:p>
          <a:p>
            <a:pPr marL="698500" lvl="1" indent="-229235">
              <a:lnSpc>
                <a:spcPts val="2160"/>
              </a:lnSpc>
              <a:spcBef>
                <a:spcPts val="15"/>
              </a:spcBef>
              <a:buClr>
                <a:srgbClr val="000000"/>
              </a:buClr>
              <a:buFont typeface="Arial"/>
              <a:buChar char="•"/>
              <a:tabLst>
                <a:tab pos="698500" algn="l"/>
                <a:tab pos="699135" algn="l"/>
              </a:tabLst>
            </a:pPr>
            <a:r>
              <a:rPr lang="en-US" altLang="zh-CN" sz="2000" u="sng" spc="-10" dirty="0">
                <a:solidFill>
                  <a:srgbClr val="0462C1"/>
                </a:solidFill>
                <a:uFill>
                  <a:solidFill>
                    <a:srgbClr val="0462C1"/>
                  </a:solidFill>
                </a:uFill>
                <a:latin typeface="微软雅黑"/>
                <a:cs typeface="微软雅黑"/>
              </a:rPr>
              <a:t>…</a:t>
            </a:r>
            <a:endParaRPr lang="en-US" altLang="zh-CN" sz="2000" dirty="0">
              <a:latin typeface="微软雅黑"/>
              <a:cs typeface="微软雅黑"/>
            </a:endParaRPr>
          </a:p>
          <a:p>
            <a:pPr marL="12700">
              <a:lnSpc>
                <a:spcPct val="100000"/>
              </a:lnSpc>
              <a:spcBef>
                <a:spcPts val="415"/>
              </a:spcBef>
              <a:tabLst>
                <a:tab pos="241300" algn="l"/>
              </a:tabLst>
            </a:pPr>
            <a:endParaRPr lang="en-US" sz="2400" spc="-20" dirty="0">
              <a:latin typeface="微软雅黑"/>
              <a:cs typeface="微软雅黑"/>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1217930"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VR/AR</a:t>
            </a:r>
          </a:p>
        </p:txBody>
      </p:sp>
      <p:pic>
        <p:nvPicPr>
          <p:cNvPr id="3" name="object 3"/>
          <p:cNvPicPr/>
          <p:nvPr/>
        </p:nvPicPr>
        <p:blipFill>
          <a:blip r:embed="rId3" cstate="print"/>
          <a:stretch>
            <a:fillRect/>
          </a:stretch>
        </p:blipFill>
        <p:spPr>
          <a:xfrm>
            <a:off x="3100872" y="3074502"/>
            <a:ext cx="1587886" cy="299427"/>
          </a:xfrm>
          <a:prstGeom prst="rect">
            <a:avLst/>
          </a:prstGeom>
        </p:spPr>
      </p:pic>
      <p:pic>
        <p:nvPicPr>
          <p:cNvPr id="4" name="object 4"/>
          <p:cNvPicPr/>
          <p:nvPr/>
        </p:nvPicPr>
        <p:blipFill>
          <a:blip r:embed="rId4" cstate="print"/>
          <a:stretch>
            <a:fillRect/>
          </a:stretch>
        </p:blipFill>
        <p:spPr>
          <a:xfrm>
            <a:off x="2599944" y="1216152"/>
            <a:ext cx="2596896" cy="1719072"/>
          </a:xfrm>
          <a:prstGeom prst="rect">
            <a:avLst/>
          </a:prstGeom>
        </p:spPr>
      </p:pic>
      <p:grpSp>
        <p:nvGrpSpPr>
          <p:cNvPr id="5" name="object 5"/>
          <p:cNvGrpSpPr/>
          <p:nvPr/>
        </p:nvGrpSpPr>
        <p:grpSpPr>
          <a:xfrm>
            <a:off x="2743295" y="4342989"/>
            <a:ext cx="2386965" cy="2058035"/>
            <a:chOff x="2743295" y="4342989"/>
            <a:chExt cx="2386965" cy="2058035"/>
          </a:xfrm>
        </p:grpSpPr>
        <p:pic>
          <p:nvPicPr>
            <p:cNvPr id="6" name="object 6"/>
            <p:cNvPicPr/>
            <p:nvPr/>
          </p:nvPicPr>
          <p:blipFill>
            <a:blip r:embed="rId5" cstate="print"/>
            <a:stretch>
              <a:fillRect/>
            </a:stretch>
          </p:blipFill>
          <p:spPr>
            <a:xfrm>
              <a:off x="2743295" y="4342989"/>
              <a:ext cx="2386581" cy="1405538"/>
            </a:xfrm>
            <a:prstGeom prst="rect">
              <a:avLst/>
            </a:prstGeom>
          </p:spPr>
        </p:pic>
        <p:pic>
          <p:nvPicPr>
            <p:cNvPr id="7" name="object 7"/>
            <p:cNvPicPr/>
            <p:nvPr/>
          </p:nvPicPr>
          <p:blipFill>
            <a:blip r:embed="rId6" cstate="print"/>
            <a:stretch>
              <a:fillRect/>
            </a:stretch>
          </p:blipFill>
          <p:spPr>
            <a:xfrm>
              <a:off x="2883408" y="5785104"/>
              <a:ext cx="2164079" cy="615696"/>
            </a:xfrm>
            <a:prstGeom prst="rect">
              <a:avLst/>
            </a:prstGeom>
          </p:spPr>
        </p:pic>
      </p:grpSp>
      <p:sp>
        <p:nvSpPr>
          <p:cNvPr id="8" name="object 8"/>
          <p:cNvSpPr txBox="1"/>
          <p:nvPr/>
        </p:nvSpPr>
        <p:spPr>
          <a:xfrm>
            <a:off x="7919084" y="6126581"/>
            <a:ext cx="124460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44536A"/>
                </a:solidFill>
                <a:latin typeface="微软雅黑"/>
                <a:cs typeface="微软雅黑"/>
              </a:rPr>
              <a:t>智能手机</a:t>
            </a:r>
            <a:endParaRPr sz="2400">
              <a:latin typeface="微软雅黑"/>
              <a:cs typeface="微软雅黑"/>
            </a:endParaRPr>
          </a:p>
        </p:txBody>
      </p:sp>
      <p:pic>
        <p:nvPicPr>
          <p:cNvPr id="9" name="object 9"/>
          <p:cNvPicPr/>
          <p:nvPr/>
        </p:nvPicPr>
        <p:blipFill>
          <a:blip r:embed="rId7" cstate="print"/>
          <a:stretch>
            <a:fillRect/>
          </a:stretch>
        </p:blipFill>
        <p:spPr>
          <a:xfrm>
            <a:off x="6726935" y="4273296"/>
            <a:ext cx="3364991" cy="1676400"/>
          </a:xfrm>
          <a:prstGeom prst="rect">
            <a:avLst/>
          </a:prstGeom>
        </p:spPr>
      </p:pic>
      <p:pic>
        <p:nvPicPr>
          <p:cNvPr id="10" name="object 10"/>
          <p:cNvPicPr/>
          <p:nvPr/>
        </p:nvPicPr>
        <p:blipFill>
          <a:blip r:embed="rId8" cstate="print"/>
          <a:stretch>
            <a:fillRect/>
          </a:stretch>
        </p:blipFill>
        <p:spPr>
          <a:xfrm>
            <a:off x="7009467" y="1167090"/>
            <a:ext cx="2820815" cy="1798614"/>
          </a:xfrm>
          <a:prstGeom prst="rect">
            <a:avLst/>
          </a:prstGeom>
        </p:spPr>
      </p:pic>
      <p:pic>
        <p:nvPicPr>
          <p:cNvPr id="11" name="object 11"/>
          <p:cNvPicPr/>
          <p:nvPr/>
        </p:nvPicPr>
        <p:blipFill>
          <a:blip r:embed="rId9" cstate="print"/>
          <a:stretch>
            <a:fillRect/>
          </a:stretch>
        </p:blipFill>
        <p:spPr>
          <a:xfrm>
            <a:off x="7010400" y="3096767"/>
            <a:ext cx="2484120" cy="518160"/>
          </a:xfrm>
          <a:prstGeom prst="rect">
            <a:avLst/>
          </a:prstGeom>
        </p:spPr>
      </p:pic>
      <p:sp>
        <p:nvSpPr>
          <p:cNvPr id="12" name="object 12"/>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112</a:t>
            </a:fld>
            <a:endParaRPr spc="-25"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3235325"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演示：混合增强现实</a:t>
            </a:r>
          </a:p>
        </p:txBody>
      </p:sp>
      <p:sp>
        <p:nvSpPr>
          <p:cNvPr id="3" name="object 3"/>
          <p:cNvSpPr/>
          <p:nvPr/>
        </p:nvSpPr>
        <p:spPr>
          <a:xfrm>
            <a:off x="5652910"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5194553" y="3969766"/>
            <a:ext cx="1829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Microsoft</a:t>
            </a:r>
            <a:r>
              <a:rPr sz="1800" spc="-65" dirty="0">
                <a:latin typeface="Calibri"/>
                <a:cs typeface="Calibri"/>
              </a:rPr>
              <a:t> </a:t>
            </a:r>
            <a:r>
              <a:rPr sz="1800" spc="-10" dirty="0">
                <a:latin typeface="Calibri"/>
                <a:cs typeface="Calibri"/>
              </a:rPr>
              <a:t>HoloLens</a:t>
            </a:r>
            <a:endParaRPr sz="1800">
              <a:latin typeface="Calibri"/>
              <a:cs typeface="Calibri"/>
            </a:endParaRPr>
          </a:p>
        </p:txBody>
      </p:sp>
      <p:sp>
        <p:nvSpPr>
          <p:cNvPr id="5" name="object 5"/>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6" name="object 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113</a:t>
            </a:fld>
            <a:endParaRPr spc="-25"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2353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机器人：服务机器人</a:t>
            </a:r>
          </a:p>
        </p:txBody>
      </p:sp>
      <p:pic>
        <p:nvPicPr>
          <p:cNvPr id="3" name="object 3"/>
          <p:cNvPicPr/>
          <p:nvPr/>
        </p:nvPicPr>
        <p:blipFill>
          <a:blip r:embed="rId3" cstate="print"/>
          <a:stretch>
            <a:fillRect/>
          </a:stretch>
        </p:blipFill>
        <p:spPr>
          <a:xfrm>
            <a:off x="1873194" y="2502407"/>
            <a:ext cx="8475279" cy="2212351"/>
          </a:xfrm>
          <a:prstGeom prst="rect">
            <a:avLst/>
          </a:prstGeom>
        </p:spPr>
      </p:pic>
      <p:sp>
        <p:nvSpPr>
          <p:cNvPr id="4" name="object 4"/>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114</a:t>
            </a:fld>
            <a:endParaRPr spc="-25"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2353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机器人：工业机器人</a:t>
            </a:r>
          </a:p>
        </p:txBody>
      </p:sp>
      <p:grpSp>
        <p:nvGrpSpPr>
          <p:cNvPr id="3" name="object 3"/>
          <p:cNvGrpSpPr/>
          <p:nvPr/>
        </p:nvGrpSpPr>
        <p:grpSpPr>
          <a:xfrm>
            <a:off x="2892551" y="1272571"/>
            <a:ext cx="2895600" cy="5234940"/>
            <a:chOff x="2892551" y="1272571"/>
            <a:chExt cx="2895600" cy="5234940"/>
          </a:xfrm>
        </p:grpSpPr>
        <p:pic>
          <p:nvPicPr>
            <p:cNvPr id="4" name="object 4"/>
            <p:cNvPicPr/>
            <p:nvPr/>
          </p:nvPicPr>
          <p:blipFill>
            <a:blip r:embed="rId3" cstate="print"/>
            <a:stretch>
              <a:fillRect/>
            </a:stretch>
          </p:blipFill>
          <p:spPr>
            <a:xfrm>
              <a:off x="3063632" y="1272571"/>
              <a:ext cx="2601112" cy="2505072"/>
            </a:xfrm>
            <a:prstGeom prst="rect">
              <a:avLst/>
            </a:prstGeom>
          </p:spPr>
        </p:pic>
        <p:pic>
          <p:nvPicPr>
            <p:cNvPr id="5" name="object 5"/>
            <p:cNvPicPr/>
            <p:nvPr/>
          </p:nvPicPr>
          <p:blipFill>
            <a:blip r:embed="rId4" cstate="print"/>
            <a:stretch>
              <a:fillRect/>
            </a:stretch>
          </p:blipFill>
          <p:spPr>
            <a:xfrm>
              <a:off x="2892551" y="3627119"/>
              <a:ext cx="2895600" cy="2880360"/>
            </a:xfrm>
            <a:prstGeom prst="rect">
              <a:avLst/>
            </a:prstGeom>
          </p:spPr>
        </p:pic>
      </p:grpSp>
      <p:grpSp>
        <p:nvGrpSpPr>
          <p:cNvPr id="6" name="object 6"/>
          <p:cNvGrpSpPr/>
          <p:nvPr/>
        </p:nvGrpSpPr>
        <p:grpSpPr>
          <a:xfrm>
            <a:off x="6409944" y="1184339"/>
            <a:ext cx="2895600" cy="5335905"/>
            <a:chOff x="6409944" y="1184339"/>
            <a:chExt cx="2895600" cy="5335905"/>
          </a:xfrm>
        </p:grpSpPr>
        <p:pic>
          <p:nvPicPr>
            <p:cNvPr id="7" name="object 7"/>
            <p:cNvPicPr/>
            <p:nvPr/>
          </p:nvPicPr>
          <p:blipFill>
            <a:blip r:embed="rId5" cstate="print"/>
            <a:stretch>
              <a:fillRect/>
            </a:stretch>
          </p:blipFill>
          <p:spPr>
            <a:xfrm>
              <a:off x="6671656" y="1184339"/>
              <a:ext cx="2447544" cy="2668865"/>
            </a:xfrm>
            <a:prstGeom prst="rect">
              <a:avLst/>
            </a:prstGeom>
          </p:spPr>
        </p:pic>
        <p:pic>
          <p:nvPicPr>
            <p:cNvPr id="8" name="object 8"/>
            <p:cNvPicPr/>
            <p:nvPr/>
          </p:nvPicPr>
          <p:blipFill>
            <a:blip r:embed="rId6" cstate="print"/>
            <a:stretch>
              <a:fillRect/>
            </a:stretch>
          </p:blipFill>
          <p:spPr>
            <a:xfrm>
              <a:off x="6409944" y="3639312"/>
              <a:ext cx="2895600" cy="2880360"/>
            </a:xfrm>
            <a:prstGeom prst="rect">
              <a:avLst/>
            </a:prstGeom>
          </p:spPr>
        </p:pic>
      </p:grpSp>
      <p:sp>
        <p:nvSpPr>
          <p:cNvPr id="9" name="object 9"/>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115</a:t>
            </a:fld>
            <a:endParaRPr spc="-25"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43021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机器人：仿生多用途机器人</a:t>
            </a:r>
          </a:p>
        </p:txBody>
      </p:sp>
      <p:pic>
        <p:nvPicPr>
          <p:cNvPr id="3" name="object 3"/>
          <p:cNvPicPr/>
          <p:nvPr/>
        </p:nvPicPr>
        <p:blipFill>
          <a:blip r:embed="rId3" cstate="print"/>
          <a:stretch>
            <a:fillRect/>
          </a:stretch>
        </p:blipFill>
        <p:spPr>
          <a:xfrm>
            <a:off x="893063" y="1993392"/>
            <a:ext cx="10381488" cy="3252216"/>
          </a:xfrm>
          <a:prstGeom prst="rect">
            <a:avLst/>
          </a:prstGeom>
        </p:spPr>
      </p:pic>
      <p:sp>
        <p:nvSpPr>
          <p:cNvPr id="4" name="object 4"/>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116</a:t>
            </a:fld>
            <a:endParaRPr spc="-25"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2165350"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视频：机器人</a:t>
            </a:r>
          </a:p>
        </p:txBody>
      </p:sp>
      <p:sp>
        <p:nvSpPr>
          <p:cNvPr id="3" name="object 3"/>
          <p:cNvSpPr/>
          <p:nvPr/>
        </p:nvSpPr>
        <p:spPr>
          <a:xfrm>
            <a:off x="2257438" y="2970345"/>
            <a:ext cx="789305" cy="686435"/>
          </a:xfrm>
          <a:custGeom>
            <a:avLst/>
            <a:gdLst/>
            <a:ahLst/>
            <a:cxnLst/>
            <a:rect l="l" t="t" r="r" b="b"/>
            <a:pathLst>
              <a:path w="789305"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5" h="686435">
                <a:moveTo>
                  <a:pt x="788846" y="371700"/>
                </a:moveTo>
                <a:lnTo>
                  <a:pt x="636412" y="371700"/>
                </a:lnTo>
                <a:lnTo>
                  <a:pt x="636412" y="486062"/>
                </a:lnTo>
                <a:lnTo>
                  <a:pt x="788846" y="486062"/>
                </a:lnTo>
                <a:lnTo>
                  <a:pt x="788846" y="371700"/>
                </a:lnTo>
                <a:close/>
              </a:path>
              <a:path w="789305" h="686435">
                <a:moveTo>
                  <a:pt x="181507" y="152492"/>
                </a:moveTo>
                <a:lnTo>
                  <a:pt x="111467" y="152492"/>
                </a:lnTo>
                <a:lnTo>
                  <a:pt x="56210" y="231597"/>
                </a:lnTo>
                <a:lnTo>
                  <a:pt x="319159" y="231598"/>
                </a:lnTo>
                <a:lnTo>
                  <a:pt x="346059" y="226832"/>
                </a:lnTo>
                <a:lnTo>
                  <a:pt x="129569" y="226832"/>
                </a:lnTo>
                <a:lnTo>
                  <a:pt x="181507" y="152492"/>
                </a:lnTo>
                <a:close/>
              </a:path>
              <a:path w="789305"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5"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5"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5"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1830451" y="3858514"/>
            <a:ext cx="16256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微软雅黑"/>
                <a:cs typeface="微软雅黑"/>
              </a:rPr>
              <a:t>新松工业机器人</a:t>
            </a:r>
            <a:endParaRPr sz="1800">
              <a:latin typeface="微软雅黑"/>
              <a:cs typeface="微软雅黑"/>
            </a:endParaRPr>
          </a:p>
        </p:txBody>
      </p:sp>
      <p:sp>
        <p:nvSpPr>
          <p:cNvPr id="5" name="object 5"/>
          <p:cNvSpPr/>
          <p:nvPr/>
        </p:nvSpPr>
        <p:spPr>
          <a:xfrm>
            <a:off x="5247526" y="3031305"/>
            <a:ext cx="789305" cy="686435"/>
          </a:xfrm>
          <a:custGeom>
            <a:avLst/>
            <a:gdLst/>
            <a:ahLst/>
            <a:cxnLst/>
            <a:rect l="l" t="t" r="r" b="b"/>
            <a:pathLst>
              <a:path w="789304" h="686435">
                <a:moveTo>
                  <a:pt x="749785" y="0"/>
                </a:moveTo>
                <a:lnTo>
                  <a:pt x="0" y="133430"/>
                </a:lnTo>
                <a:lnTo>
                  <a:pt x="24770" y="273533"/>
                </a:lnTo>
                <a:lnTo>
                  <a:pt x="26675" y="648085"/>
                </a:lnTo>
                <a:lnTo>
                  <a:pt x="49987" y="683200"/>
                </a:lnTo>
                <a:lnTo>
                  <a:pt x="750738" y="686209"/>
                </a:lnTo>
                <a:lnTo>
                  <a:pt x="765534"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8"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8"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6" name="object 6"/>
          <p:cNvSpPr txBox="1"/>
          <p:nvPr/>
        </p:nvSpPr>
        <p:spPr>
          <a:xfrm>
            <a:off x="3938219" y="3868411"/>
            <a:ext cx="3407918" cy="289823"/>
          </a:xfrm>
          <a:prstGeom prst="rect">
            <a:avLst/>
          </a:prstGeom>
        </p:spPr>
        <p:txBody>
          <a:bodyPr vert="horz" wrap="square" lIns="0" tIns="12700" rIns="0" bIns="0" rtlCol="0">
            <a:spAutoFit/>
          </a:bodyPr>
          <a:lstStyle/>
          <a:p>
            <a:pPr marL="12700">
              <a:lnSpc>
                <a:spcPct val="100000"/>
              </a:lnSpc>
              <a:spcBef>
                <a:spcPts val="100"/>
              </a:spcBef>
            </a:pPr>
            <a:r>
              <a:rPr lang="en-US" sz="1800" dirty="0">
                <a:latin typeface="微软雅黑"/>
                <a:cs typeface="微软雅黑"/>
              </a:rPr>
              <a:t>Google </a:t>
            </a:r>
            <a:r>
              <a:rPr sz="1800" dirty="0">
                <a:latin typeface="微软雅黑"/>
                <a:cs typeface="微软雅黑"/>
              </a:rPr>
              <a:t>Boston</a:t>
            </a:r>
            <a:r>
              <a:rPr sz="1800" spc="-5" dirty="0">
                <a:latin typeface="微软雅黑"/>
                <a:cs typeface="微软雅黑"/>
              </a:rPr>
              <a:t> </a:t>
            </a:r>
            <a:r>
              <a:rPr sz="1800" dirty="0">
                <a:latin typeface="微软雅黑"/>
                <a:cs typeface="微软雅黑"/>
              </a:rPr>
              <a:t>Dynamics</a:t>
            </a:r>
            <a:r>
              <a:rPr sz="1800" spc="10" dirty="0">
                <a:latin typeface="微软雅黑"/>
                <a:cs typeface="微软雅黑"/>
              </a:rPr>
              <a:t> </a:t>
            </a:r>
            <a:r>
              <a:rPr sz="1800" spc="-20" dirty="0">
                <a:latin typeface="微软雅黑"/>
                <a:cs typeface="微软雅黑"/>
              </a:rPr>
              <a:t>Atlas</a:t>
            </a:r>
            <a:endParaRPr sz="1800" dirty="0">
              <a:latin typeface="微软雅黑"/>
              <a:cs typeface="微软雅黑"/>
            </a:endParaRPr>
          </a:p>
        </p:txBody>
      </p:sp>
      <p:sp>
        <p:nvSpPr>
          <p:cNvPr id="7" name="object 7"/>
          <p:cNvSpPr/>
          <p:nvPr/>
        </p:nvSpPr>
        <p:spPr>
          <a:xfrm>
            <a:off x="8435734" y="3031305"/>
            <a:ext cx="789305" cy="686435"/>
          </a:xfrm>
          <a:custGeom>
            <a:avLst/>
            <a:gdLst/>
            <a:ahLst/>
            <a:cxnLst/>
            <a:rect l="l" t="t" r="r" b="b"/>
            <a:pathLst>
              <a:path w="789304" h="686435">
                <a:moveTo>
                  <a:pt x="749785" y="0"/>
                </a:moveTo>
                <a:lnTo>
                  <a:pt x="0" y="133430"/>
                </a:lnTo>
                <a:lnTo>
                  <a:pt x="24770" y="273533"/>
                </a:lnTo>
                <a:lnTo>
                  <a:pt x="26676" y="648085"/>
                </a:lnTo>
                <a:lnTo>
                  <a:pt x="49988" y="683200"/>
                </a:lnTo>
                <a:lnTo>
                  <a:pt x="750738" y="686209"/>
                </a:lnTo>
                <a:lnTo>
                  <a:pt x="765535" y="683200"/>
                </a:lnTo>
                <a:lnTo>
                  <a:pt x="777652" y="675010"/>
                </a:lnTo>
                <a:lnTo>
                  <a:pt x="785840" y="662888"/>
                </a:lnTo>
                <a:lnTo>
                  <a:pt x="788847"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80" y="199193"/>
                </a:lnTo>
                <a:lnTo>
                  <a:pt x="283908" y="199193"/>
                </a:lnTo>
                <a:lnTo>
                  <a:pt x="335846" y="124853"/>
                </a:lnTo>
                <a:close/>
              </a:path>
              <a:path w="789304" h="686435">
                <a:moveTo>
                  <a:pt x="491139" y="97213"/>
                </a:moveTo>
                <a:lnTo>
                  <a:pt x="421099" y="97213"/>
                </a:lnTo>
                <a:lnTo>
                  <a:pt x="359172" y="185850"/>
                </a:lnTo>
                <a:lnTo>
                  <a:pt x="283908" y="199193"/>
                </a:lnTo>
                <a:lnTo>
                  <a:pt x="502080"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3"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8" name="object 8"/>
          <p:cNvSpPr txBox="1"/>
          <p:nvPr/>
        </p:nvSpPr>
        <p:spPr>
          <a:xfrm>
            <a:off x="7555738" y="3858514"/>
            <a:ext cx="4026662" cy="289823"/>
          </a:xfrm>
          <a:prstGeom prst="rect">
            <a:avLst/>
          </a:prstGeom>
        </p:spPr>
        <p:txBody>
          <a:bodyPr vert="horz" wrap="square" lIns="0" tIns="12700" rIns="0" bIns="0" rtlCol="0">
            <a:spAutoFit/>
          </a:bodyPr>
          <a:lstStyle/>
          <a:p>
            <a:pPr marL="12700">
              <a:lnSpc>
                <a:spcPct val="100000"/>
              </a:lnSpc>
              <a:spcBef>
                <a:spcPts val="100"/>
              </a:spcBef>
            </a:pPr>
            <a:r>
              <a:rPr lang="en-US" sz="1800" dirty="0">
                <a:latin typeface="微软雅黑"/>
                <a:cs typeface="微软雅黑"/>
              </a:rPr>
              <a:t>Google </a:t>
            </a:r>
            <a:r>
              <a:rPr sz="1800" dirty="0">
                <a:latin typeface="微软雅黑"/>
                <a:cs typeface="微软雅黑"/>
              </a:rPr>
              <a:t>Boston</a:t>
            </a:r>
            <a:r>
              <a:rPr sz="1800" spc="-25" dirty="0">
                <a:latin typeface="微软雅黑"/>
                <a:cs typeface="微软雅黑"/>
              </a:rPr>
              <a:t> </a:t>
            </a:r>
            <a:r>
              <a:rPr sz="1800" dirty="0">
                <a:latin typeface="微软雅黑"/>
                <a:cs typeface="微软雅黑"/>
              </a:rPr>
              <a:t>Dynamics </a:t>
            </a:r>
            <a:r>
              <a:rPr sz="1800" spc="-10" dirty="0">
                <a:latin typeface="微软雅黑"/>
                <a:cs typeface="微软雅黑"/>
              </a:rPr>
              <a:t>Handle</a:t>
            </a:r>
            <a:endParaRPr sz="1800" dirty="0">
              <a:latin typeface="微软雅黑"/>
              <a:cs typeface="微软雅黑"/>
            </a:endParaRPr>
          </a:p>
        </p:txBody>
      </p:sp>
      <p:sp>
        <p:nvSpPr>
          <p:cNvPr id="9" name="object 9"/>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10" name="object 10"/>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117</a:t>
            </a:fld>
            <a:endParaRPr spc="-25"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43021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智能制造：智慧仓储和物流</a:t>
            </a:r>
          </a:p>
        </p:txBody>
      </p:sp>
      <p:pic>
        <p:nvPicPr>
          <p:cNvPr id="3" name="object 3"/>
          <p:cNvPicPr/>
          <p:nvPr/>
        </p:nvPicPr>
        <p:blipFill>
          <a:blip r:embed="rId3" cstate="print"/>
          <a:stretch>
            <a:fillRect/>
          </a:stretch>
        </p:blipFill>
        <p:spPr>
          <a:xfrm>
            <a:off x="1749551" y="908303"/>
            <a:ext cx="8647176" cy="5766816"/>
          </a:xfrm>
          <a:prstGeom prst="rect">
            <a:avLst/>
          </a:prstGeom>
        </p:spPr>
      </p:pic>
      <p:sp>
        <p:nvSpPr>
          <p:cNvPr id="4" name="object 4"/>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118</a:t>
            </a:fld>
            <a:endParaRPr spc="-25"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1010" y="92455"/>
            <a:ext cx="1095375" cy="453390"/>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ea typeface="+mj-ea"/>
                <a:cs typeface="+mj-cs"/>
              </a:rPr>
              <a:t>视频：</a:t>
            </a:r>
          </a:p>
        </p:txBody>
      </p:sp>
      <p:sp>
        <p:nvSpPr>
          <p:cNvPr id="3" name="object 3"/>
          <p:cNvSpPr/>
          <p:nvPr/>
        </p:nvSpPr>
        <p:spPr>
          <a:xfrm>
            <a:off x="5652910"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5194553" y="3975861"/>
            <a:ext cx="16256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微软雅黑"/>
                <a:cs typeface="微软雅黑"/>
              </a:rPr>
              <a:t>京东仓储和物流</a:t>
            </a:r>
            <a:endParaRPr sz="1800">
              <a:latin typeface="微软雅黑"/>
              <a:cs typeface="微软雅黑"/>
            </a:endParaRPr>
          </a:p>
        </p:txBody>
      </p:sp>
      <p:sp>
        <p:nvSpPr>
          <p:cNvPr id="5" name="object 5"/>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119</a:t>
            </a:fld>
            <a:endParaRPr spc="-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93FDB-BF33-47A3-B950-D9D3C5256375}"/>
              </a:ext>
            </a:extLst>
          </p:cNvPr>
          <p:cNvSpPr>
            <a:spLocks noGrp="1"/>
          </p:cNvSpPr>
          <p:nvPr>
            <p:ph type="title"/>
          </p:nvPr>
        </p:nvSpPr>
        <p:spPr/>
        <p:txBody>
          <a:bodyPr/>
          <a:lstStyle/>
          <a:p>
            <a:r>
              <a:rPr lang="zh-CN" altLang="en-US" dirty="0"/>
              <a:t>提出问题：</a:t>
            </a:r>
          </a:p>
        </p:txBody>
      </p:sp>
      <p:sp>
        <p:nvSpPr>
          <p:cNvPr id="3" name="内容占位符 2">
            <a:extLst>
              <a:ext uri="{FF2B5EF4-FFF2-40B4-BE49-F238E27FC236}">
                <a16:creationId xmlns:a16="http://schemas.microsoft.com/office/drawing/2014/main" id="{B6A35B51-6F88-4B77-9A80-F35D6A180729}"/>
              </a:ext>
            </a:extLst>
          </p:cNvPr>
          <p:cNvSpPr>
            <a:spLocks noGrp="1"/>
          </p:cNvSpPr>
          <p:nvPr>
            <p:ph idx="1"/>
          </p:nvPr>
        </p:nvSpPr>
        <p:spPr>
          <a:xfrm>
            <a:off x="838200" y="1825625"/>
            <a:ext cx="4241800" cy="4351338"/>
          </a:xfrm>
        </p:spPr>
        <p:txBody>
          <a:bodyPr>
            <a:normAutofit fontScale="85000" lnSpcReduction="20000"/>
          </a:bodyPr>
          <a:lstStyle/>
          <a:p>
            <a:r>
              <a:rPr lang="zh-CN" altLang="en-US" dirty="0"/>
              <a:t>通过了图灵测试，是不是意味着计算机有了智能？</a:t>
            </a:r>
            <a:endParaRPr lang="en-US" altLang="zh-CN" dirty="0"/>
          </a:p>
          <a:p>
            <a:r>
              <a:rPr lang="zh-CN" altLang="en-US" dirty="0"/>
              <a:t>图灵测试：</a:t>
            </a:r>
            <a:endParaRPr lang="en-US" altLang="zh-CN" dirty="0"/>
          </a:p>
          <a:p>
            <a:pPr lvl="1"/>
            <a:r>
              <a:rPr lang="en-US" altLang="zh-CN" dirty="0"/>
              <a:t>2014</a:t>
            </a:r>
            <a:r>
              <a:rPr lang="zh-CN" altLang="en-US" dirty="0"/>
              <a:t>年</a:t>
            </a:r>
            <a:r>
              <a:rPr lang="en-US" altLang="zh-CN" dirty="0"/>
              <a:t>6</a:t>
            </a:r>
            <a:r>
              <a:rPr lang="zh-CN" altLang="en-US" dirty="0"/>
              <a:t>月</a:t>
            </a:r>
            <a:r>
              <a:rPr lang="en-US" altLang="zh-CN" dirty="0"/>
              <a:t>7</a:t>
            </a:r>
            <a:r>
              <a:rPr lang="zh-CN" altLang="en-US" dirty="0"/>
              <a:t>日在英国皇家学会举行“</a:t>
            </a:r>
            <a:r>
              <a:rPr lang="en-US" altLang="zh-CN" dirty="0"/>
              <a:t>2014</a:t>
            </a:r>
            <a:r>
              <a:rPr lang="zh-CN" altLang="en-US" dirty="0"/>
              <a:t>图灵测试”大会</a:t>
            </a:r>
            <a:endParaRPr lang="en-US" altLang="zh-CN" dirty="0"/>
          </a:p>
          <a:p>
            <a:pPr lvl="1"/>
            <a:r>
              <a:rPr lang="zh-CN" altLang="en-US" dirty="0"/>
              <a:t>举办方英国雷丁大学宣称俄罗斯人弗拉基米尔</a:t>
            </a:r>
            <a:r>
              <a:rPr lang="en-US" altLang="zh-CN" dirty="0"/>
              <a:t>·</a:t>
            </a:r>
            <a:r>
              <a:rPr lang="zh-CN" altLang="en-US" dirty="0"/>
              <a:t>维西罗夫（</a:t>
            </a:r>
            <a:r>
              <a:rPr lang="en-US" altLang="zh-CN" dirty="0"/>
              <a:t>Vladimir </a:t>
            </a:r>
            <a:r>
              <a:rPr lang="en-US" altLang="zh-CN" dirty="0" err="1"/>
              <a:t>Veselov</a:t>
            </a:r>
            <a:r>
              <a:rPr lang="zh-CN" altLang="en-US" dirty="0"/>
              <a:t>）创立的人工智能软件</a:t>
            </a:r>
            <a:r>
              <a:rPr lang="en-US" altLang="zh-CN" dirty="0"/>
              <a:t>—</a:t>
            </a:r>
            <a:r>
              <a:rPr lang="zh-CN" altLang="en-US" dirty="0"/>
              <a:t>尤金</a:t>
            </a:r>
            <a:r>
              <a:rPr lang="en-US" altLang="zh-CN" dirty="0"/>
              <a:t>·</a:t>
            </a:r>
            <a:r>
              <a:rPr lang="zh-CN" altLang="en-US" dirty="0"/>
              <a:t>古斯特曼（</a:t>
            </a:r>
            <a:r>
              <a:rPr lang="en-US" altLang="zh-CN" dirty="0"/>
              <a:t>Eugene </a:t>
            </a:r>
            <a:r>
              <a:rPr lang="en-US" altLang="zh-CN" dirty="0" err="1"/>
              <a:t>Goostman</a:t>
            </a:r>
            <a:r>
              <a:rPr lang="zh-CN" altLang="en-US" dirty="0"/>
              <a:t>）伪装成</a:t>
            </a:r>
            <a:r>
              <a:rPr lang="en-US" altLang="zh-CN" dirty="0"/>
              <a:t>13</a:t>
            </a:r>
            <a:r>
              <a:rPr lang="zh-CN" altLang="en-US" dirty="0"/>
              <a:t>岁的儿童，“通过”了图灵测试。</a:t>
            </a:r>
          </a:p>
          <a:p>
            <a:r>
              <a:rPr lang="zh-CN" altLang="en-US" dirty="0"/>
              <a:t>中文屋</a:t>
            </a:r>
            <a:r>
              <a:rPr lang="en-US" altLang="zh-CN" dirty="0"/>
              <a:t>…</a:t>
            </a:r>
            <a:endParaRPr lang="zh-CN" altLang="en-US" dirty="0"/>
          </a:p>
        </p:txBody>
      </p:sp>
      <p:pic>
        <p:nvPicPr>
          <p:cNvPr id="5" name="图片 4">
            <a:extLst>
              <a:ext uri="{FF2B5EF4-FFF2-40B4-BE49-F238E27FC236}">
                <a16:creationId xmlns:a16="http://schemas.microsoft.com/office/drawing/2014/main" id="{D78A9B42-AB22-43B5-BBF6-3222D48F9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883" y="1027906"/>
            <a:ext cx="4457700" cy="2133600"/>
          </a:xfrm>
          <a:prstGeom prst="rect">
            <a:avLst/>
          </a:prstGeom>
        </p:spPr>
      </p:pic>
      <p:pic>
        <p:nvPicPr>
          <p:cNvPr id="8" name="图片 7">
            <a:extLst>
              <a:ext uri="{FF2B5EF4-FFF2-40B4-BE49-F238E27FC236}">
                <a16:creationId xmlns:a16="http://schemas.microsoft.com/office/drawing/2014/main" id="{9D21A8D1-D37C-499E-B25C-2DFDEA093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4883" y="3161506"/>
            <a:ext cx="6400800" cy="3600450"/>
          </a:xfrm>
          <a:prstGeom prst="rect">
            <a:avLst/>
          </a:prstGeom>
        </p:spPr>
      </p:pic>
    </p:spTree>
    <p:extLst>
      <p:ext uri="{BB962C8B-B14F-4D97-AF65-F5344CB8AC3E}">
        <p14:creationId xmlns:p14="http://schemas.microsoft.com/office/powerpoint/2010/main" val="2403226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2353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智能制造：智慧工厂</a:t>
            </a:r>
          </a:p>
        </p:txBody>
      </p:sp>
      <p:pic>
        <p:nvPicPr>
          <p:cNvPr id="3" name="object 3"/>
          <p:cNvPicPr/>
          <p:nvPr/>
        </p:nvPicPr>
        <p:blipFill>
          <a:blip r:embed="rId3" cstate="print"/>
          <a:stretch>
            <a:fillRect/>
          </a:stretch>
        </p:blipFill>
        <p:spPr>
          <a:xfrm>
            <a:off x="1405127" y="868677"/>
            <a:ext cx="9144000" cy="5897880"/>
          </a:xfrm>
          <a:prstGeom prst="rect">
            <a:avLst/>
          </a:prstGeom>
        </p:spPr>
      </p:pic>
      <p:sp>
        <p:nvSpPr>
          <p:cNvPr id="4" name="object 4"/>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120</a:t>
            </a:fld>
            <a:endParaRPr spc="-25"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2522220"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视频：智慧工厂</a:t>
            </a:r>
          </a:p>
        </p:txBody>
      </p:sp>
      <p:sp>
        <p:nvSpPr>
          <p:cNvPr id="3" name="object 3"/>
          <p:cNvSpPr/>
          <p:nvPr/>
        </p:nvSpPr>
        <p:spPr>
          <a:xfrm>
            <a:off x="2473846" y="2970345"/>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1584705" y="3858514"/>
            <a:ext cx="2581910" cy="574040"/>
          </a:xfrm>
          <a:prstGeom prst="rect">
            <a:avLst/>
          </a:prstGeom>
        </p:spPr>
        <p:txBody>
          <a:bodyPr vert="horz" wrap="square" lIns="0" tIns="12700" rIns="0" bIns="0" rtlCol="0">
            <a:spAutoFit/>
          </a:bodyPr>
          <a:lstStyle/>
          <a:p>
            <a:pPr marL="274320" marR="5080" indent="-262255" algn="ctr">
              <a:lnSpc>
                <a:spcPct val="100000"/>
              </a:lnSpc>
              <a:spcBef>
                <a:spcPts val="100"/>
              </a:spcBef>
            </a:pPr>
            <a:r>
              <a:rPr sz="1800" dirty="0">
                <a:latin typeface="微软雅黑"/>
                <a:cs typeface="微软雅黑"/>
              </a:rPr>
              <a:t>Microsoft</a:t>
            </a:r>
            <a:r>
              <a:rPr sz="1800" spc="-35" dirty="0">
                <a:latin typeface="微软雅黑"/>
                <a:cs typeface="微软雅黑"/>
              </a:rPr>
              <a:t> </a:t>
            </a:r>
            <a:r>
              <a:rPr sz="1800" dirty="0">
                <a:latin typeface="微软雅黑"/>
                <a:cs typeface="微软雅黑"/>
              </a:rPr>
              <a:t>Future</a:t>
            </a:r>
            <a:r>
              <a:rPr sz="1800" spc="-25" dirty="0">
                <a:latin typeface="微软雅黑"/>
                <a:cs typeface="微软雅黑"/>
              </a:rPr>
              <a:t> </a:t>
            </a:r>
            <a:r>
              <a:rPr sz="1800" spc="-10" dirty="0">
                <a:latin typeface="微软雅黑"/>
                <a:cs typeface="微软雅黑"/>
              </a:rPr>
              <a:t>Vision </a:t>
            </a:r>
            <a:r>
              <a:rPr lang="en-US" sz="1800" dirty="0">
                <a:latin typeface="微软雅黑"/>
                <a:cs typeface="微软雅黑"/>
              </a:rPr>
              <a:t> </a:t>
            </a:r>
            <a:r>
              <a:rPr sz="1800" spc="-10" dirty="0">
                <a:latin typeface="微软雅黑"/>
                <a:cs typeface="微软雅黑"/>
              </a:rPr>
              <a:t>Manufacturing</a:t>
            </a:r>
            <a:endParaRPr sz="1800" dirty="0">
              <a:latin typeface="微软雅黑"/>
              <a:cs typeface="微软雅黑"/>
            </a:endParaRPr>
          </a:p>
        </p:txBody>
      </p:sp>
      <p:sp>
        <p:nvSpPr>
          <p:cNvPr id="5" name="object 5"/>
          <p:cNvSpPr/>
          <p:nvPr/>
        </p:nvSpPr>
        <p:spPr>
          <a:xfrm>
            <a:off x="5485270" y="3031305"/>
            <a:ext cx="789305" cy="686435"/>
          </a:xfrm>
          <a:custGeom>
            <a:avLst/>
            <a:gdLst/>
            <a:ahLst/>
            <a:cxnLst/>
            <a:rect l="l" t="t" r="r" b="b"/>
            <a:pathLst>
              <a:path w="789304" h="686435">
                <a:moveTo>
                  <a:pt x="749785" y="0"/>
                </a:moveTo>
                <a:lnTo>
                  <a:pt x="0" y="133430"/>
                </a:lnTo>
                <a:lnTo>
                  <a:pt x="24770" y="273533"/>
                </a:lnTo>
                <a:lnTo>
                  <a:pt x="26675" y="648085"/>
                </a:lnTo>
                <a:lnTo>
                  <a:pt x="49987" y="683200"/>
                </a:lnTo>
                <a:lnTo>
                  <a:pt x="750738" y="686209"/>
                </a:lnTo>
                <a:lnTo>
                  <a:pt x="765534"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8"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8"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6" name="object 6"/>
          <p:cNvSpPr txBox="1"/>
          <p:nvPr/>
        </p:nvSpPr>
        <p:spPr>
          <a:xfrm>
            <a:off x="5261609" y="3862832"/>
            <a:ext cx="13970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微软雅黑"/>
                <a:cs typeface="微软雅黑"/>
              </a:rPr>
              <a:t>中天智慧工厂</a:t>
            </a:r>
            <a:endParaRPr sz="1800">
              <a:latin typeface="微软雅黑"/>
              <a:cs typeface="微软雅黑"/>
            </a:endParaRPr>
          </a:p>
        </p:txBody>
      </p:sp>
      <p:sp>
        <p:nvSpPr>
          <p:cNvPr id="7" name="object 7"/>
          <p:cNvSpPr/>
          <p:nvPr/>
        </p:nvSpPr>
        <p:spPr>
          <a:xfrm>
            <a:off x="8652142" y="3031305"/>
            <a:ext cx="789305" cy="686435"/>
          </a:xfrm>
          <a:custGeom>
            <a:avLst/>
            <a:gdLst/>
            <a:ahLst/>
            <a:cxnLst/>
            <a:rect l="l" t="t" r="r" b="b"/>
            <a:pathLst>
              <a:path w="789304" h="686435">
                <a:moveTo>
                  <a:pt x="749785" y="0"/>
                </a:moveTo>
                <a:lnTo>
                  <a:pt x="0" y="133430"/>
                </a:lnTo>
                <a:lnTo>
                  <a:pt x="24770" y="273533"/>
                </a:lnTo>
                <a:lnTo>
                  <a:pt x="26676" y="648085"/>
                </a:lnTo>
                <a:lnTo>
                  <a:pt x="49988" y="683200"/>
                </a:lnTo>
                <a:lnTo>
                  <a:pt x="750738" y="686209"/>
                </a:lnTo>
                <a:lnTo>
                  <a:pt x="765535" y="683200"/>
                </a:lnTo>
                <a:lnTo>
                  <a:pt x="777652" y="675010"/>
                </a:lnTo>
                <a:lnTo>
                  <a:pt x="785840" y="662888"/>
                </a:lnTo>
                <a:lnTo>
                  <a:pt x="788847"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80" y="199193"/>
                </a:lnTo>
                <a:lnTo>
                  <a:pt x="283908" y="199193"/>
                </a:lnTo>
                <a:lnTo>
                  <a:pt x="335846" y="124853"/>
                </a:lnTo>
                <a:close/>
              </a:path>
              <a:path w="789304" h="686435">
                <a:moveTo>
                  <a:pt x="491139" y="97213"/>
                </a:moveTo>
                <a:lnTo>
                  <a:pt x="421099" y="97213"/>
                </a:lnTo>
                <a:lnTo>
                  <a:pt x="359172" y="185850"/>
                </a:lnTo>
                <a:lnTo>
                  <a:pt x="283908" y="199193"/>
                </a:lnTo>
                <a:lnTo>
                  <a:pt x="502080"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3"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8" name="object 8"/>
          <p:cNvSpPr txBox="1"/>
          <p:nvPr/>
        </p:nvSpPr>
        <p:spPr>
          <a:xfrm>
            <a:off x="8449182" y="3862832"/>
            <a:ext cx="12630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a:cs typeface="微软雅黑"/>
              </a:rPr>
              <a:t>华为工业</a:t>
            </a:r>
            <a:r>
              <a:rPr sz="1800" spc="-25" dirty="0">
                <a:latin typeface="微软雅黑"/>
                <a:cs typeface="微软雅黑"/>
              </a:rPr>
              <a:t>4.0</a:t>
            </a:r>
            <a:endParaRPr sz="1800">
              <a:latin typeface="微软雅黑"/>
              <a:cs typeface="微软雅黑"/>
            </a:endParaRPr>
          </a:p>
        </p:txBody>
      </p:sp>
      <p:sp>
        <p:nvSpPr>
          <p:cNvPr id="9" name="object 9"/>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10" name="object 10"/>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121</a:t>
            </a:fld>
            <a:endParaRPr spc="-25"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18071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其它行业</a:t>
            </a:r>
            <a:r>
              <a:rPr spc="-10" dirty="0"/>
              <a:t>：AI</a:t>
            </a:r>
            <a:r>
              <a:rPr spc="-20" dirty="0"/>
              <a:t>+设计</a:t>
            </a:r>
          </a:p>
        </p:txBody>
      </p:sp>
      <p:pic>
        <p:nvPicPr>
          <p:cNvPr id="3" name="object 3"/>
          <p:cNvPicPr/>
          <p:nvPr/>
        </p:nvPicPr>
        <p:blipFill>
          <a:blip r:embed="rId3" cstate="print"/>
          <a:stretch>
            <a:fillRect/>
          </a:stretch>
        </p:blipFill>
        <p:spPr>
          <a:xfrm>
            <a:off x="1539239" y="1237488"/>
            <a:ext cx="8991600" cy="4989576"/>
          </a:xfrm>
          <a:prstGeom prst="rect">
            <a:avLst/>
          </a:prstGeom>
        </p:spPr>
      </p:pic>
      <p:sp>
        <p:nvSpPr>
          <p:cNvPr id="4" name="object 4"/>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122</a:t>
            </a:fld>
            <a:endParaRPr spc="-25"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3624579"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视频：AI辅助自动上色</a:t>
            </a:r>
          </a:p>
        </p:txBody>
      </p:sp>
      <p:sp>
        <p:nvSpPr>
          <p:cNvPr id="3" name="object 3"/>
          <p:cNvSpPr/>
          <p:nvPr/>
        </p:nvSpPr>
        <p:spPr>
          <a:xfrm>
            <a:off x="5652910"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5278882" y="3981957"/>
            <a:ext cx="15214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a:cs typeface="微软雅黑"/>
              </a:rPr>
              <a:t>Adobe</a:t>
            </a:r>
            <a:r>
              <a:rPr sz="1800" spc="-10" dirty="0">
                <a:latin typeface="微软雅黑"/>
                <a:cs typeface="微软雅黑"/>
              </a:rPr>
              <a:t> Sensei</a:t>
            </a:r>
            <a:endParaRPr sz="1800">
              <a:latin typeface="微软雅黑"/>
              <a:cs typeface="微软雅黑"/>
            </a:endParaRPr>
          </a:p>
        </p:txBody>
      </p:sp>
      <p:sp>
        <p:nvSpPr>
          <p:cNvPr id="5" name="object 5"/>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6" name="object 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123</a:t>
            </a:fld>
            <a:endParaRPr spc="-25"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3180715"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其它行业：AI+医疗</a:t>
            </a:r>
          </a:p>
        </p:txBody>
      </p:sp>
      <p:grpSp>
        <p:nvGrpSpPr>
          <p:cNvPr id="3" name="object 3"/>
          <p:cNvGrpSpPr/>
          <p:nvPr/>
        </p:nvGrpSpPr>
        <p:grpSpPr>
          <a:xfrm>
            <a:off x="512063" y="1447800"/>
            <a:ext cx="3694429" cy="4993005"/>
            <a:chOff x="512063" y="1447800"/>
            <a:chExt cx="3694429" cy="4993005"/>
          </a:xfrm>
        </p:grpSpPr>
        <p:pic>
          <p:nvPicPr>
            <p:cNvPr id="4" name="object 4"/>
            <p:cNvPicPr/>
            <p:nvPr/>
          </p:nvPicPr>
          <p:blipFill>
            <a:blip r:embed="rId2" cstate="print"/>
            <a:stretch>
              <a:fillRect/>
            </a:stretch>
          </p:blipFill>
          <p:spPr>
            <a:xfrm>
              <a:off x="512063" y="1447800"/>
              <a:ext cx="3694176" cy="4191000"/>
            </a:xfrm>
            <a:prstGeom prst="rect">
              <a:avLst/>
            </a:prstGeom>
          </p:spPr>
        </p:pic>
        <p:pic>
          <p:nvPicPr>
            <p:cNvPr id="5" name="object 5"/>
            <p:cNvPicPr/>
            <p:nvPr/>
          </p:nvPicPr>
          <p:blipFill>
            <a:blip r:embed="rId3" cstate="print"/>
            <a:stretch>
              <a:fillRect/>
            </a:stretch>
          </p:blipFill>
          <p:spPr>
            <a:xfrm>
              <a:off x="2017775" y="4840223"/>
              <a:ext cx="2188464" cy="1600200"/>
            </a:xfrm>
            <a:prstGeom prst="rect">
              <a:avLst/>
            </a:prstGeom>
          </p:spPr>
        </p:pic>
      </p:grpSp>
      <p:grpSp>
        <p:nvGrpSpPr>
          <p:cNvPr id="6" name="object 6"/>
          <p:cNvGrpSpPr/>
          <p:nvPr/>
        </p:nvGrpSpPr>
        <p:grpSpPr>
          <a:xfrm>
            <a:off x="4605528" y="1447800"/>
            <a:ext cx="3694429" cy="4993005"/>
            <a:chOff x="4605528" y="1447800"/>
            <a:chExt cx="3694429" cy="4993005"/>
          </a:xfrm>
        </p:grpSpPr>
        <p:pic>
          <p:nvPicPr>
            <p:cNvPr id="7" name="object 7"/>
            <p:cNvPicPr/>
            <p:nvPr/>
          </p:nvPicPr>
          <p:blipFill>
            <a:blip r:embed="rId4" cstate="print"/>
            <a:stretch>
              <a:fillRect/>
            </a:stretch>
          </p:blipFill>
          <p:spPr>
            <a:xfrm>
              <a:off x="4605528" y="1447800"/>
              <a:ext cx="3694176" cy="4191000"/>
            </a:xfrm>
            <a:prstGeom prst="rect">
              <a:avLst/>
            </a:prstGeom>
          </p:spPr>
        </p:pic>
        <p:pic>
          <p:nvPicPr>
            <p:cNvPr id="8" name="object 8"/>
            <p:cNvPicPr/>
            <p:nvPr/>
          </p:nvPicPr>
          <p:blipFill>
            <a:blip r:embed="rId5" cstate="print"/>
            <a:stretch>
              <a:fillRect/>
            </a:stretch>
          </p:blipFill>
          <p:spPr>
            <a:xfrm>
              <a:off x="6111240" y="4840223"/>
              <a:ext cx="2188464" cy="1600200"/>
            </a:xfrm>
            <a:prstGeom prst="rect">
              <a:avLst/>
            </a:prstGeom>
          </p:spPr>
        </p:pic>
      </p:grpSp>
      <p:sp>
        <p:nvSpPr>
          <p:cNvPr id="9" name="object 9"/>
          <p:cNvSpPr txBox="1"/>
          <p:nvPr/>
        </p:nvSpPr>
        <p:spPr>
          <a:xfrm>
            <a:off x="8662796" y="1473200"/>
            <a:ext cx="3058160" cy="4142104"/>
          </a:xfrm>
          <a:prstGeom prst="rect">
            <a:avLst/>
          </a:prstGeom>
        </p:spPr>
        <p:txBody>
          <a:bodyPr vert="horz" wrap="square" lIns="0" tIns="12700" rIns="0" bIns="0" rtlCol="0">
            <a:spAutoFit/>
          </a:bodyPr>
          <a:lstStyle/>
          <a:p>
            <a:pPr marL="299085" marR="234950" indent="-287020" algn="just">
              <a:lnSpc>
                <a:spcPct val="100000"/>
              </a:lnSpc>
              <a:spcBef>
                <a:spcPts val="100"/>
              </a:spcBef>
              <a:buFont typeface="Wingdings"/>
              <a:buChar char=""/>
              <a:tabLst>
                <a:tab pos="299720" algn="l"/>
              </a:tabLst>
            </a:pPr>
            <a:r>
              <a:rPr sz="1800" b="1" dirty="0">
                <a:latin typeface="微软雅黑"/>
                <a:cs typeface="微软雅黑"/>
              </a:rPr>
              <a:t>纤维内窥镜检查</a:t>
            </a:r>
            <a:r>
              <a:rPr sz="1800" spc="-15" dirty="0">
                <a:latin typeface="微软雅黑"/>
                <a:cs typeface="微软雅黑"/>
              </a:rPr>
              <a:t>，已成为</a:t>
            </a:r>
            <a:r>
              <a:rPr sz="1800" spc="-10" dirty="0">
                <a:latin typeface="微软雅黑"/>
                <a:cs typeface="微软雅黑"/>
              </a:rPr>
              <a:t>检查上消化道疾病（</a:t>
            </a:r>
            <a:r>
              <a:rPr sz="1800" spc="-30" dirty="0">
                <a:latin typeface="微软雅黑"/>
                <a:cs typeface="微软雅黑"/>
              </a:rPr>
              <a:t>食管</a:t>
            </a:r>
            <a:r>
              <a:rPr sz="1800" dirty="0">
                <a:latin typeface="微软雅黑"/>
                <a:cs typeface="微软雅黑"/>
              </a:rPr>
              <a:t>癌、胃癌等）</a:t>
            </a:r>
            <a:r>
              <a:rPr sz="1800" spc="-10" dirty="0">
                <a:latin typeface="微软雅黑"/>
                <a:cs typeface="微软雅黑"/>
              </a:rPr>
              <a:t>常规的临床</a:t>
            </a:r>
            <a:r>
              <a:rPr sz="1800" spc="-5" dirty="0">
                <a:latin typeface="微软雅黑"/>
                <a:cs typeface="微软雅黑"/>
              </a:rPr>
              <a:t>诊断、术后随访、疗效观</a:t>
            </a:r>
            <a:r>
              <a:rPr sz="1800" spc="-10" dirty="0">
                <a:latin typeface="微软雅黑"/>
                <a:cs typeface="微软雅黑"/>
              </a:rPr>
              <a:t>察的可靠方法。</a:t>
            </a:r>
            <a:endParaRPr sz="1800">
              <a:latin typeface="微软雅黑"/>
              <a:cs typeface="微软雅黑"/>
            </a:endParaRPr>
          </a:p>
          <a:p>
            <a:pPr marL="299085" marR="235585" indent="-287020" algn="just">
              <a:lnSpc>
                <a:spcPct val="100000"/>
              </a:lnSpc>
              <a:spcBef>
                <a:spcPts val="5"/>
              </a:spcBef>
              <a:buFont typeface="Wingdings"/>
              <a:buChar char=""/>
              <a:tabLst>
                <a:tab pos="299720" algn="l"/>
              </a:tabLst>
            </a:pPr>
            <a:r>
              <a:rPr sz="1800" dirty="0">
                <a:latin typeface="微软雅黑"/>
                <a:cs typeface="微软雅黑"/>
              </a:rPr>
              <a:t>腾讯觅影通过</a:t>
            </a:r>
            <a:r>
              <a:rPr sz="1800" b="1" spc="-10" dirty="0">
                <a:latin typeface="微软雅黑"/>
                <a:cs typeface="微软雅黑"/>
              </a:rPr>
              <a:t>分析和识别内窥镜拍摄的摄像</a:t>
            </a:r>
            <a:r>
              <a:rPr sz="1800" spc="-25" dirty="0">
                <a:latin typeface="微软雅黑"/>
                <a:cs typeface="微软雅黑"/>
              </a:rPr>
              <a:t>，辅助</a:t>
            </a:r>
            <a:r>
              <a:rPr sz="1800" spc="-5" dirty="0">
                <a:latin typeface="微软雅黑"/>
                <a:cs typeface="微软雅黑"/>
              </a:rPr>
              <a:t>医生判断食管病变位置</a:t>
            </a:r>
            <a:endParaRPr sz="1800">
              <a:latin typeface="微软雅黑"/>
              <a:cs typeface="微软雅黑"/>
            </a:endParaRPr>
          </a:p>
          <a:p>
            <a:pPr marL="299085" marR="5080" indent="-287020">
              <a:lnSpc>
                <a:spcPct val="100000"/>
              </a:lnSpc>
              <a:buFont typeface="Wingdings"/>
              <a:buChar char=""/>
              <a:tabLst>
                <a:tab pos="299720" algn="l"/>
              </a:tabLst>
            </a:pPr>
            <a:r>
              <a:rPr sz="1800" spc="-5" dirty="0">
                <a:latin typeface="微软雅黑"/>
                <a:cs typeface="微软雅黑"/>
              </a:rPr>
              <a:t>腾讯觅影运用了先进的图</a:t>
            </a:r>
            <a:r>
              <a:rPr sz="1800" spc="-50" dirty="0">
                <a:latin typeface="微软雅黑"/>
                <a:cs typeface="微软雅黑"/>
              </a:rPr>
              <a:t> </a:t>
            </a:r>
            <a:r>
              <a:rPr sz="1800" spc="-10" dirty="0">
                <a:latin typeface="微软雅黑"/>
                <a:cs typeface="微软雅黑"/>
              </a:rPr>
              <a:t>像技术处理</a:t>
            </a:r>
            <a:r>
              <a:rPr sz="1800" b="1" spc="-10" dirty="0">
                <a:latin typeface="微软雅黑"/>
                <a:cs typeface="微软雅黑"/>
              </a:rPr>
              <a:t>医学影像</a:t>
            </a:r>
            <a:r>
              <a:rPr sz="1800" spc="-30" dirty="0">
                <a:latin typeface="微软雅黑"/>
                <a:cs typeface="微软雅黑"/>
              </a:rPr>
              <a:t>，提</a:t>
            </a:r>
            <a:r>
              <a:rPr sz="1800" spc="-50" dirty="0">
                <a:latin typeface="微软雅黑"/>
                <a:cs typeface="微软雅黑"/>
              </a:rPr>
              <a:t> </a:t>
            </a:r>
            <a:r>
              <a:rPr sz="1800" dirty="0">
                <a:latin typeface="微软雅黑"/>
                <a:cs typeface="微软雅黑"/>
              </a:rPr>
              <a:t>升识别率，同时通过</a:t>
            </a:r>
            <a:r>
              <a:rPr sz="1800" b="1" spc="-25" dirty="0">
                <a:latin typeface="微软雅黑"/>
                <a:cs typeface="微软雅黑"/>
              </a:rPr>
              <a:t>机器</a:t>
            </a:r>
            <a:r>
              <a:rPr sz="1800" b="1" spc="-50" dirty="0">
                <a:latin typeface="微软雅黑"/>
                <a:cs typeface="微软雅黑"/>
              </a:rPr>
              <a:t> </a:t>
            </a:r>
            <a:r>
              <a:rPr sz="1800" b="1" spc="-10" dirty="0">
                <a:latin typeface="微软雅黑"/>
                <a:cs typeface="微软雅黑"/>
              </a:rPr>
              <a:t>学习</a:t>
            </a:r>
            <a:r>
              <a:rPr sz="1800" spc="-5" dirty="0">
                <a:latin typeface="微软雅黑"/>
                <a:cs typeface="微软雅黑"/>
              </a:rPr>
              <a:t>不断提升早筛准确率。</a:t>
            </a:r>
            <a:endParaRPr sz="1800">
              <a:latin typeface="微软雅黑"/>
              <a:cs typeface="微软雅黑"/>
            </a:endParaRPr>
          </a:p>
          <a:p>
            <a:pPr marL="299085" marR="236220" indent="-287020" algn="just">
              <a:lnSpc>
                <a:spcPct val="100000"/>
              </a:lnSpc>
              <a:spcBef>
                <a:spcPts val="5"/>
              </a:spcBef>
              <a:buFont typeface="Wingdings"/>
              <a:buChar char=""/>
              <a:tabLst>
                <a:tab pos="299720" algn="l"/>
              </a:tabLst>
            </a:pPr>
            <a:r>
              <a:rPr sz="1800" spc="-5" dirty="0">
                <a:latin typeface="微软雅黑"/>
                <a:cs typeface="微软雅黑"/>
              </a:rPr>
              <a:t>目前腾讯觅影对早期食管癌的识别准率已经达到了</a:t>
            </a:r>
            <a:r>
              <a:rPr sz="1800" spc="-50" dirty="0">
                <a:latin typeface="微软雅黑"/>
                <a:cs typeface="微软雅黑"/>
              </a:rPr>
              <a:t> </a:t>
            </a:r>
            <a:r>
              <a:rPr sz="1800" b="1" spc="-25" dirty="0">
                <a:latin typeface="微软雅黑"/>
                <a:cs typeface="微软雅黑"/>
              </a:rPr>
              <a:t>90%</a:t>
            </a:r>
            <a:endParaRPr sz="1800">
              <a:latin typeface="微软雅黑"/>
              <a:cs typeface="微软雅黑"/>
            </a:endParaRPr>
          </a:p>
        </p:txBody>
      </p:sp>
      <p:sp>
        <p:nvSpPr>
          <p:cNvPr id="10" name="object 10"/>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11" name="object 11"/>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124</a:t>
            </a:fld>
            <a:endParaRPr spc="-25"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2522220"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视频：腾讯觅影</a:t>
            </a:r>
          </a:p>
        </p:txBody>
      </p:sp>
      <p:sp>
        <p:nvSpPr>
          <p:cNvPr id="3" name="object 3"/>
          <p:cNvSpPr/>
          <p:nvPr/>
        </p:nvSpPr>
        <p:spPr>
          <a:xfrm>
            <a:off x="5652910"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5573014" y="3988054"/>
            <a:ext cx="9398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微软雅黑"/>
                <a:cs typeface="微软雅黑"/>
              </a:rPr>
              <a:t>腾讯觅影</a:t>
            </a:r>
            <a:endParaRPr sz="1800">
              <a:latin typeface="微软雅黑"/>
              <a:cs typeface="微软雅黑"/>
            </a:endParaRPr>
          </a:p>
        </p:txBody>
      </p:sp>
      <p:sp>
        <p:nvSpPr>
          <p:cNvPr id="5" name="object 5"/>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6" name="object 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125</a:t>
            </a:fld>
            <a:endParaRPr spc="-25"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3180715"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其它行业：AI+金融</a:t>
            </a:r>
          </a:p>
        </p:txBody>
      </p:sp>
      <p:pic>
        <p:nvPicPr>
          <p:cNvPr id="3" name="object 3"/>
          <p:cNvPicPr/>
          <p:nvPr/>
        </p:nvPicPr>
        <p:blipFill>
          <a:blip r:embed="rId3" cstate="print"/>
          <a:stretch>
            <a:fillRect/>
          </a:stretch>
        </p:blipFill>
        <p:spPr>
          <a:xfrm>
            <a:off x="458756" y="1780057"/>
            <a:ext cx="8247818" cy="4166542"/>
          </a:xfrm>
          <a:prstGeom prst="rect">
            <a:avLst/>
          </a:prstGeom>
        </p:spPr>
      </p:pic>
      <p:sp>
        <p:nvSpPr>
          <p:cNvPr id="4" name="object 4"/>
          <p:cNvSpPr txBox="1"/>
          <p:nvPr/>
        </p:nvSpPr>
        <p:spPr>
          <a:xfrm>
            <a:off x="9574530" y="2774391"/>
            <a:ext cx="1831975" cy="1549400"/>
          </a:xfrm>
          <a:prstGeom prst="rect">
            <a:avLst/>
          </a:prstGeom>
        </p:spPr>
        <p:txBody>
          <a:bodyPr vert="horz" wrap="square" lIns="0" tIns="12065" rIns="0" bIns="0" rtlCol="0">
            <a:spAutoFit/>
          </a:bodyPr>
          <a:lstStyle/>
          <a:p>
            <a:pPr marL="299085" indent="-287020">
              <a:lnSpc>
                <a:spcPct val="100000"/>
              </a:lnSpc>
              <a:spcBef>
                <a:spcPts val="95"/>
              </a:spcBef>
              <a:buFont typeface="Wingdings"/>
              <a:buChar char=""/>
              <a:tabLst>
                <a:tab pos="299720" algn="l"/>
              </a:tabLst>
            </a:pPr>
            <a:r>
              <a:rPr sz="2000" spc="-20" dirty="0">
                <a:latin typeface="微软雅黑"/>
                <a:cs typeface="微软雅黑"/>
              </a:rPr>
              <a:t>用户画</a:t>
            </a:r>
            <a:r>
              <a:rPr sz="2000" spc="-50" dirty="0">
                <a:latin typeface="微软雅黑"/>
                <a:cs typeface="微软雅黑"/>
              </a:rPr>
              <a:t>像</a:t>
            </a:r>
            <a:endParaRPr sz="2000">
              <a:latin typeface="微软雅黑"/>
              <a:cs typeface="微软雅黑"/>
            </a:endParaRPr>
          </a:p>
          <a:p>
            <a:pPr marL="299085" indent="-287020">
              <a:lnSpc>
                <a:spcPct val="100000"/>
              </a:lnSpc>
              <a:buFont typeface="Wingdings"/>
              <a:buChar char=""/>
              <a:tabLst>
                <a:tab pos="299720" algn="l"/>
              </a:tabLst>
            </a:pPr>
            <a:r>
              <a:rPr sz="2000" spc="-20" dirty="0">
                <a:latin typeface="微软雅黑"/>
                <a:cs typeface="微软雅黑"/>
              </a:rPr>
              <a:t>精准营</a:t>
            </a:r>
            <a:r>
              <a:rPr sz="2000" spc="-50" dirty="0">
                <a:latin typeface="微软雅黑"/>
                <a:cs typeface="微软雅黑"/>
              </a:rPr>
              <a:t>销</a:t>
            </a:r>
            <a:endParaRPr sz="2000">
              <a:latin typeface="微软雅黑"/>
              <a:cs typeface="微软雅黑"/>
            </a:endParaRPr>
          </a:p>
          <a:p>
            <a:pPr marL="299085" indent="-287020">
              <a:lnSpc>
                <a:spcPct val="100000"/>
              </a:lnSpc>
              <a:buFont typeface="Wingdings"/>
              <a:buChar char=""/>
              <a:tabLst>
                <a:tab pos="299720" algn="l"/>
              </a:tabLst>
            </a:pPr>
            <a:r>
              <a:rPr sz="2000" spc="-20" dirty="0">
                <a:latin typeface="微软雅黑"/>
                <a:cs typeface="微软雅黑"/>
              </a:rPr>
              <a:t>风控与反欺</a:t>
            </a:r>
            <a:r>
              <a:rPr sz="2000" spc="-50" dirty="0">
                <a:latin typeface="微软雅黑"/>
                <a:cs typeface="微软雅黑"/>
              </a:rPr>
              <a:t>诈</a:t>
            </a:r>
            <a:endParaRPr sz="2000">
              <a:latin typeface="微软雅黑"/>
              <a:cs typeface="微软雅黑"/>
            </a:endParaRPr>
          </a:p>
          <a:p>
            <a:pPr marL="299085" indent="-287020">
              <a:lnSpc>
                <a:spcPct val="100000"/>
              </a:lnSpc>
              <a:spcBef>
                <a:spcPts val="5"/>
              </a:spcBef>
              <a:buFont typeface="Wingdings"/>
              <a:buChar char=""/>
              <a:tabLst>
                <a:tab pos="299720" algn="l"/>
              </a:tabLst>
            </a:pPr>
            <a:r>
              <a:rPr sz="2000" spc="-20" dirty="0">
                <a:latin typeface="微软雅黑"/>
                <a:cs typeface="微软雅黑"/>
              </a:rPr>
              <a:t>量化交</a:t>
            </a:r>
            <a:r>
              <a:rPr sz="2000" spc="-50" dirty="0">
                <a:latin typeface="微软雅黑"/>
                <a:cs typeface="微软雅黑"/>
              </a:rPr>
              <a:t>易</a:t>
            </a:r>
            <a:endParaRPr sz="2000">
              <a:latin typeface="微软雅黑"/>
              <a:cs typeface="微软雅黑"/>
            </a:endParaRPr>
          </a:p>
          <a:p>
            <a:pPr marL="299085" indent="-287020">
              <a:lnSpc>
                <a:spcPct val="100000"/>
              </a:lnSpc>
              <a:buFont typeface="Wingdings"/>
              <a:buChar char=""/>
              <a:tabLst>
                <a:tab pos="299720" algn="l"/>
              </a:tabLst>
            </a:pPr>
            <a:r>
              <a:rPr sz="2000" spc="-20" dirty="0">
                <a:latin typeface="微软雅黑"/>
                <a:cs typeface="微软雅黑"/>
              </a:rPr>
              <a:t>智能投</a:t>
            </a:r>
            <a:r>
              <a:rPr sz="2000" spc="-50" dirty="0">
                <a:latin typeface="微软雅黑"/>
                <a:cs typeface="微软雅黑"/>
              </a:rPr>
              <a:t>顾</a:t>
            </a:r>
            <a:endParaRPr sz="2000">
              <a:latin typeface="微软雅黑"/>
              <a:cs typeface="微软雅黑"/>
            </a:endParaRPr>
          </a:p>
        </p:txBody>
      </p:sp>
      <p:sp>
        <p:nvSpPr>
          <p:cNvPr id="5" name="object 5"/>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6" name="object 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126</a:t>
            </a:fld>
            <a:endParaRPr spc="-25"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18071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其它行业：AI+媒体</a:t>
            </a:r>
          </a:p>
        </p:txBody>
      </p:sp>
      <p:pic>
        <p:nvPicPr>
          <p:cNvPr id="4" name="object 4"/>
          <p:cNvPicPr/>
          <p:nvPr/>
        </p:nvPicPr>
        <p:blipFill>
          <a:blip r:embed="rId3" cstate="print"/>
          <a:stretch>
            <a:fillRect/>
          </a:stretch>
        </p:blipFill>
        <p:spPr>
          <a:xfrm>
            <a:off x="0" y="835150"/>
            <a:ext cx="4191000" cy="6016752"/>
          </a:xfrm>
          <a:prstGeom prst="rect">
            <a:avLst/>
          </a:prstGeom>
        </p:spPr>
      </p:pic>
      <p:pic>
        <p:nvPicPr>
          <p:cNvPr id="5" name="object 5"/>
          <p:cNvPicPr/>
          <p:nvPr/>
        </p:nvPicPr>
        <p:blipFill>
          <a:blip r:embed="rId4" cstate="print"/>
          <a:stretch>
            <a:fillRect/>
          </a:stretch>
        </p:blipFill>
        <p:spPr>
          <a:xfrm>
            <a:off x="463295" y="835150"/>
            <a:ext cx="4139184" cy="6016752"/>
          </a:xfrm>
          <a:prstGeom prst="rect">
            <a:avLst/>
          </a:prstGeom>
        </p:spPr>
      </p:pic>
      <p:pic>
        <p:nvPicPr>
          <p:cNvPr id="6" name="object 6"/>
          <p:cNvPicPr/>
          <p:nvPr/>
        </p:nvPicPr>
        <p:blipFill>
          <a:blip r:embed="rId5" cstate="print"/>
          <a:stretch>
            <a:fillRect/>
          </a:stretch>
        </p:blipFill>
        <p:spPr>
          <a:xfrm>
            <a:off x="920496" y="835150"/>
            <a:ext cx="4072128" cy="6022847"/>
          </a:xfrm>
          <a:prstGeom prst="rect">
            <a:avLst/>
          </a:prstGeom>
        </p:spPr>
      </p:pic>
      <p:pic>
        <p:nvPicPr>
          <p:cNvPr id="7" name="object 7"/>
          <p:cNvPicPr/>
          <p:nvPr/>
        </p:nvPicPr>
        <p:blipFill>
          <a:blip r:embed="rId6" cstate="print"/>
          <a:stretch>
            <a:fillRect/>
          </a:stretch>
        </p:blipFill>
        <p:spPr>
          <a:xfrm>
            <a:off x="1566672" y="829054"/>
            <a:ext cx="3880104" cy="6028941"/>
          </a:xfrm>
          <a:prstGeom prst="rect">
            <a:avLst/>
          </a:prstGeom>
        </p:spPr>
      </p:pic>
      <p:pic>
        <p:nvPicPr>
          <p:cNvPr id="8" name="object 8"/>
          <p:cNvPicPr/>
          <p:nvPr/>
        </p:nvPicPr>
        <p:blipFill>
          <a:blip r:embed="rId7" cstate="print"/>
          <a:stretch>
            <a:fillRect/>
          </a:stretch>
        </p:blipFill>
        <p:spPr>
          <a:xfrm>
            <a:off x="1996439" y="829054"/>
            <a:ext cx="3761232" cy="6028942"/>
          </a:xfrm>
          <a:prstGeom prst="rect">
            <a:avLst/>
          </a:prstGeom>
        </p:spPr>
      </p:pic>
      <p:pic>
        <p:nvPicPr>
          <p:cNvPr id="9" name="object 9"/>
          <p:cNvPicPr/>
          <p:nvPr/>
        </p:nvPicPr>
        <p:blipFill>
          <a:blip r:embed="rId7" cstate="print"/>
          <a:stretch>
            <a:fillRect/>
          </a:stretch>
        </p:blipFill>
        <p:spPr>
          <a:xfrm>
            <a:off x="2566416" y="829054"/>
            <a:ext cx="3526535" cy="6016752"/>
          </a:xfrm>
          <a:prstGeom prst="rect">
            <a:avLst/>
          </a:prstGeom>
        </p:spPr>
      </p:pic>
      <p:pic>
        <p:nvPicPr>
          <p:cNvPr id="10" name="object 10"/>
          <p:cNvPicPr/>
          <p:nvPr/>
        </p:nvPicPr>
        <p:blipFill>
          <a:blip r:embed="rId8" cstate="print"/>
          <a:stretch>
            <a:fillRect/>
          </a:stretch>
        </p:blipFill>
        <p:spPr>
          <a:xfrm>
            <a:off x="3694176" y="1280159"/>
            <a:ext cx="3974591" cy="4873752"/>
          </a:xfrm>
          <a:prstGeom prst="rect">
            <a:avLst/>
          </a:prstGeom>
        </p:spPr>
      </p:pic>
      <p:pic>
        <p:nvPicPr>
          <p:cNvPr id="11" name="object 11"/>
          <p:cNvPicPr/>
          <p:nvPr/>
        </p:nvPicPr>
        <p:blipFill>
          <a:blip r:embed="rId9" cstate="print"/>
          <a:stretch>
            <a:fillRect/>
          </a:stretch>
        </p:blipFill>
        <p:spPr>
          <a:xfrm>
            <a:off x="7668768" y="1078991"/>
            <a:ext cx="4343400" cy="2231136"/>
          </a:xfrm>
          <a:prstGeom prst="rect">
            <a:avLst/>
          </a:prstGeom>
        </p:spPr>
      </p:pic>
      <p:pic>
        <p:nvPicPr>
          <p:cNvPr id="12" name="object 12"/>
          <p:cNvPicPr/>
          <p:nvPr/>
        </p:nvPicPr>
        <p:blipFill>
          <a:blip r:embed="rId10" cstate="print"/>
          <a:stretch>
            <a:fillRect/>
          </a:stretch>
        </p:blipFill>
        <p:spPr>
          <a:xfrm>
            <a:off x="8656319" y="3471640"/>
            <a:ext cx="2557297" cy="3027492"/>
          </a:xfrm>
          <a:prstGeom prst="rect">
            <a:avLst/>
          </a:prstGeom>
        </p:spPr>
      </p:pic>
      <p:sp>
        <p:nvSpPr>
          <p:cNvPr id="13" name="object 13"/>
          <p:cNvSpPr txBox="1">
            <a:spLocks noGrp="1"/>
          </p:cNvSpPr>
          <p:nvPr>
            <p:ph type="ftr" sz="quarter" idx="5"/>
          </p:nvPr>
        </p:nvSpPr>
        <p:spPr>
          <a:prstGeom prst="rect">
            <a:avLst/>
          </a:prstGeom>
        </p:spPr>
        <p:txBody>
          <a:bodyPr vert="horz" wrap="square" lIns="0" tIns="24765" rIns="0" bIns="0" rtlCol="0">
            <a:spAutoFit/>
          </a:bodyPr>
          <a:lstStyle/>
          <a:p>
            <a:pPr marL="12700">
              <a:lnSpc>
                <a:spcPct val="100000"/>
              </a:lnSpc>
              <a:spcBef>
                <a:spcPts val="195"/>
              </a:spcBef>
            </a:pPr>
            <a:r>
              <a:rPr spc="-10" dirty="0"/>
              <a:t>人工智能概论</a:t>
            </a: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127</a:t>
            </a:fld>
            <a:endParaRPr spc="-2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3948429"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其它行业：自动驾驶汽车</a:t>
            </a:r>
          </a:p>
        </p:txBody>
      </p:sp>
      <p:pic>
        <p:nvPicPr>
          <p:cNvPr id="3" name="object 3"/>
          <p:cNvPicPr/>
          <p:nvPr/>
        </p:nvPicPr>
        <p:blipFill>
          <a:blip r:embed="rId3" cstate="print"/>
          <a:stretch>
            <a:fillRect/>
          </a:stretch>
        </p:blipFill>
        <p:spPr>
          <a:xfrm>
            <a:off x="1533144" y="1200911"/>
            <a:ext cx="2877311" cy="1719072"/>
          </a:xfrm>
          <a:prstGeom prst="rect">
            <a:avLst/>
          </a:prstGeom>
        </p:spPr>
      </p:pic>
      <p:pic>
        <p:nvPicPr>
          <p:cNvPr id="4" name="object 4"/>
          <p:cNvPicPr/>
          <p:nvPr/>
        </p:nvPicPr>
        <p:blipFill>
          <a:blip r:embed="rId4" cstate="print"/>
          <a:stretch>
            <a:fillRect/>
          </a:stretch>
        </p:blipFill>
        <p:spPr>
          <a:xfrm>
            <a:off x="4681728" y="1191767"/>
            <a:ext cx="2880360" cy="1719072"/>
          </a:xfrm>
          <a:prstGeom prst="rect">
            <a:avLst/>
          </a:prstGeom>
        </p:spPr>
      </p:pic>
      <p:pic>
        <p:nvPicPr>
          <p:cNvPr id="5" name="object 5"/>
          <p:cNvPicPr/>
          <p:nvPr/>
        </p:nvPicPr>
        <p:blipFill>
          <a:blip r:embed="rId5" cstate="print"/>
          <a:stretch>
            <a:fillRect/>
          </a:stretch>
        </p:blipFill>
        <p:spPr>
          <a:xfrm>
            <a:off x="7787640" y="1200911"/>
            <a:ext cx="2880359" cy="1719072"/>
          </a:xfrm>
          <a:prstGeom prst="rect">
            <a:avLst/>
          </a:prstGeom>
        </p:spPr>
      </p:pic>
      <p:pic>
        <p:nvPicPr>
          <p:cNvPr id="6" name="object 6"/>
          <p:cNvPicPr/>
          <p:nvPr/>
        </p:nvPicPr>
        <p:blipFill>
          <a:blip r:embed="rId6" cstate="print"/>
          <a:stretch>
            <a:fillRect/>
          </a:stretch>
        </p:blipFill>
        <p:spPr>
          <a:xfrm>
            <a:off x="1533144" y="3977640"/>
            <a:ext cx="2877311" cy="1728216"/>
          </a:xfrm>
          <a:prstGeom prst="rect">
            <a:avLst/>
          </a:prstGeom>
        </p:spPr>
      </p:pic>
      <p:pic>
        <p:nvPicPr>
          <p:cNvPr id="7" name="object 7"/>
          <p:cNvPicPr/>
          <p:nvPr/>
        </p:nvPicPr>
        <p:blipFill>
          <a:blip r:embed="rId7" cstate="print"/>
          <a:stretch>
            <a:fillRect/>
          </a:stretch>
        </p:blipFill>
        <p:spPr>
          <a:xfrm>
            <a:off x="4681728" y="3983735"/>
            <a:ext cx="2880360" cy="1722120"/>
          </a:xfrm>
          <a:prstGeom prst="rect">
            <a:avLst/>
          </a:prstGeom>
        </p:spPr>
      </p:pic>
      <p:pic>
        <p:nvPicPr>
          <p:cNvPr id="8" name="object 8"/>
          <p:cNvPicPr/>
          <p:nvPr/>
        </p:nvPicPr>
        <p:blipFill>
          <a:blip r:embed="rId8" cstate="print"/>
          <a:stretch>
            <a:fillRect/>
          </a:stretch>
        </p:blipFill>
        <p:spPr>
          <a:xfrm>
            <a:off x="7787640" y="3983735"/>
            <a:ext cx="2880359" cy="1728215"/>
          </a:xfrm>
          <a:prstGeom prst="rect">
            <a:avLst/>
          </a:prstGeom>
        </p:spPr>
      </p:pic>
      <p:sp>
        <p:nvSpPr>
          <p:cNvPr id="9" name="object 9"/>
          <p:cNvSpPr txBox="1"/>
          <p:nvPr/>
        </p:nvSpPr>
        <p:spPr>
          <a:xfrm>
            <a:off x="2702179" y="2946273"/>
            <a:ext cx="532130"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感</a:t>
            </a:r>
            <a:r>
              <a:rPr sz="2000" b="1" spc="-50" dirty="0">
                <a:solidFill>
                  <a:srgbClr val="44536A"/>
                </a:solidFill>
                <a:latin typeface="微软雅黑"/>
                <a:cs typeface="微软雅黑"/>
              </a:rPr>
              <a:t>知</a:t>
            </a:r>
            <a:endParaRPr sz="2000">
              <a:latin typeface="微软雅黑"/>
              <a:cs typeface="微软雅黑"/>
            </a:endParaRPr>
          </a:p>
        </p:txBody>
      </p:sp>
      <p:sp>
        <p:nvSpPr>
          <p:cNvPr id="15" name="object 15"/>
          <p:cNvSpPr txBox="1">
            <a:spLocks noGrp="1"/>
          </p:cNvSpPr>
          <p:nvPr>
            <p:ph type="ftr" sz="quarter" idx="5"/>
          </p:nvPr>
        </p:nvSpPr>
        <p:spPr>
          <a:xfrm>
            <a:off x="5628259" y="6513509"/>
            <a:ext cx="939800" cy="228600"/>
          </a:xfrm>
          <a:prstGeom prst="rect">
            <a:avLst/>
          </a:prstGeom>
        </p:spPr>
        <p:txBody>
          <a:bodyPr vert="horz" wrap="square" lIns="0" tIns="0" rIns="0" bIns="0" rtlCol="0">
            <a:spAutoFit/>
          </a:bodyPr>
          <a:lstStyle>
            <a:defPPr>
              <a:defRPr kern="0"/>
            </a:defPPr>
            <a:lvl1pPr>
              <a:defRPr sz="1200" b="0" i="0">
                <a:solidFill>
                  <a:srgbClr val="888888"/>
                </a:solidFill>
                <a:latin typeface="微软雅黑 Light"/>
                <a:cs typeface="微软雅黑 Light"/>
              </a:defRPr>
            </a:lvl1pPr>
          </a:lstStyle>
          <a:p>
            <a:pPr marL="12700">
              <a:lnSpc>
                <a:spcPct val="100000"/>
              </a:lnSpc>
              <a:spcBef>
                <a:spcPts val="195"/>
              </a:spcBef>
            </a:pPr>
            <a:r>
              <a:rPr lang="zh-CN" altLang="en-US" spc="-10"/>
              <a:t>人工智能概论</a:t>
            </a:r>
            <a:endParaRPr spc="-10" dirty="0"/>
          </a:p>
        </p:txBody>
      </p:sp>
      <p:sp>
        <p:nvSpPr>
          <p:cNvPr id="16" name="object 1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128</a:t>
            </a:fld>
            <a:endParaRPr spc="-25" dirty="0"/>
          </a:p>
        </p:txBody>
      </p:sp>
      <p:sp>
        <p:nvSpPr>
          <p:cNvPr id="10" name="object 10"/>
          <p:cNvSpPr txBox="1"/>
          <p:nvPr/>
        </p:nvSpPr>
        <p:spPr>
          <a:xfrm>
            <a:off x="5849873" y="2946273"/>
            <a:ext cx="531495"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仿</a:t>
            </a:r>
            <a:r>
              <a:rPr sz="2000" b="1" spc="-50" dirty="0">
                <a:solidFill>
                  <a:srgbClr val="44536A"/>
                </a:solidFill>
                <a:latin typeface="微软雅黑"/>
                <a:cs typeface="微软雅黑"/>
              </a:rPr>
              <a:t>真</a:t>
            </a:r>
            <a:endParaRPr sz="2000">
              <a:latin typeface="微软雅黑"/>
              <a:cs typeface="微软雅黑"/>
            </a:endParaRPr>
          </a:p>
        </p:txBody>
      </p:sp>
      <p:sp>
        <p:nvSpPr>
          <p:cNvPr id="11" name="object 11"/>
          <p:cNvSpPr txBox="1"/>
          <p:nvPr/>
        </p:nvSpPr>
        <p:spPr>
          <a:xfrm>
            <a:off x="8319007" y="2955798"/>
            <a:ext cx="1796414"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高精度地图定</a:t>
            </a:r>
            <a:r>
              <a:rPr sz="2000" b="1" spc="-50" dirty="0">
                <a:solidFill>
                  <a:srgbClr val="44536A"/>
                </a:solidFill>
                <a:latin typeface="微软雅黑"/>
                <a:cs typeface="微软雅黑"/>
              </a:rPr>
              <a:t>位</a:t>
            </a:r>
            <a:endParaRPr sz="2000">
              <a:latin typeface="微软雅黑"/>
              <a:cs typeface="微软雅黑"/>
            </a:endParaRPr>
          </a:p>
        </p:txBody>
      </p:sp>
      <p:sp>
        <p:nvSpPr>
          <p:cNvPr id="12" name="object 12"/>
          <p:cNvSpPr txBox="1"/>
          <p:nvPr/>
        </p:nvSpPr>
        <p:spPr>
          <a:xfrm>
            <a:off x="2445766" y="5739180"/>
            <a:ext cx="1037590"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决策规</a:t>
            </a:r>
            <a:r>
              <a:rPr sz="2000" b="1" spc="-50" dirty="0">
                <a:solidFill>
                  <a:srgbClr val="44536A"/>
                </a:solidFill>
                <a:latin typeface="微软雅黑"/>
                <a:cs typeface="微软雅黑"/>
              </a:rPr>
              <a:t>划</a:t>
            </a:r>
            <a:endParaRPr sz="2000">
              <a:latin typeface="微软雅黑"/>
              <a:cs typeface="微软雅黑"/>
            </a:endParaRPr>
          </a:p>
        </p:txBody>
      </p:sp>
      <p:sp>
        <p:nvSpPr>
          <p:cNvPr id="13" name="object 13"/>
          <p:cNvSpPr txBox="1"/>
          <p:nvPr/>
        </p:nvSpPr>
        <p:spPr>
          <a:xfrm>
            <a:off x="5593207" y="5739180"/>
            <a:ext cx="1037590"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循迹控</a:t>
            </a:r>
            <a:r>
              <a:rPr sz="2000" b="1" spc="-50" dirty="0">
                <a:solidFill>
                  <a:srgbClr val="44536A"/>
                </a:solidFill>
                <a:latin typeface="微软雅黑"/>
                <a:cs typeface="微软雅黑"/>
              </a:rPr>
              <a:t>制</a:t>
            </a:r>
            <a:endParaRPr sz="2000">
              <a:latin typeface="微软雅黑"/>
              <a:cs typeface="微软雅黑"/>
            </a:endParaRPr>
          </a:p>
        </p:txBody>
      </p:sp>
      <p:sp>
        <p:nvSpPr>
          <p:cNvPr id="14" name="object 14"/>
          <p:cNvSpPr txBox="1"/>
          <p:nvPr/>
        </p:nvSpPr>
        <p:spPr>
          <a:xfrm>
            <a:off x="8703691" y="5746800"/>
            <a:ext cx="1038860"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路线规</a:t>
            </a:r>
            <a:r>
              <a:rPr sz="2000" b="1" spc="-50" dirty="0">
                <a:solidFill>
                  <a:srgbClr val="44536A"/>
                </a:solidFill>
                <a:latin typeface="微软雅黑"/>
                <a:cs typeface="微软雅黑"/>
              </a:rPr>
              <a:t>划</a:t>
            </a:r>
            <a:endParaRPr sz="2000">
              <a:latin typeface="微软雅黑"/>
              <a:cs typeface="微软雅黑"/>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78D3A10-A861-EA68-3ABA-2AF95F196014}"/>
              </a:ext>
            </a:extLst>
          </p:cNvPr>
          <p:cNvSpPr>
            <a:spLocks noGrp="1"/>
          </p:cNvSpPr>
          <p:nvPr>
            <p:ph type="title"/>
          </p:nvPr>
        </p:nvSpPr>
        <p:spPr/>
        <p:txBody>
          <a:bodyPr/>
          <a:lstStyle/>
          <a:p>
            <a:r>
              <a:rPr lang="en-US" altLang="zh-CN" dirty="0"/>
              <a:t>AI</a:t>
            </a:r>
            <a:r>
              <a:rPr lang="zh-CN" altLang="en-US" dirty="0"/>
              <a:t>知识结构</a:t>
            </a:r>
          </a:p>
        </p:txBody>
      </p:sp>
      <p:sp>
        <p:nvSpPr>
          <p:cNvPr id="5" name="文本占位符 4">
            <a:extLst>
              <a:ext uri="{FF2B5EF4-FFF2-40B4-BE49-F238E27FC236}">
                <a16:creationId xmlns:a16="http://schemas.microsoft.com/office/drawing/2014/main" id="{9956C42A-C38C-2684-6F19-81430A0E2D32}"/>
              </a:ext>
            </a:extLst>
          </p:cNvPr>
          <p:cNvSpPr>
            <a:spLocks noGrp="1"/>
          </p:cNvSpPr>
          <p:nvPr>
            <p:ph type="body" idx="1"/>
          </p:nvPr>
        </p:nvSpPr>
        <p:spPr/>
        <p:txBody>
          <a:bodyPr/>
          <a:lstStyle/>
          <a:p>
            <a:r>
              <a:rPr lang="en-US" altLang="zh-CN" dirty="0"/>
              <a:t>AI</a:t>
            </a:r>
            <a:r>
              <a:rPr lang="zh-CN" altLang="en-US" dirty="0"/>
              <a:t>知识结构：总体介绍</a:t>
            </a:r>
          </a:p>
        </p:txBody>
      </p:sp>
    </p:spTree>
    <p:extLst>
      <p:ext uri="{BB962C8B-B14F-4D97-AF65-F5344CB8AC3E}">
        <p14:creationId xmlns:p14="http://schemas.microsoft.com/office/powerpoint/2010/main" val="105187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EC8BC-649A-4640-862D-0D025F39406E}"/>
              </a:ext>
            </a:extLst>
          </p:cNvPr>
          <p:cNvSpPr>
            <a:spLocks noGrp="1"/>
          </p:cNvSpPr>
          <p:nvPr>
            <p:ph type="title"/>
          </p:nvPr>
        </p:nvSpPr>
        <p:spPr/>
        <p:txBody>
          <a:bodyPr/>
          <a:lstStyle/>
          <a:p>
            <a:r>
              <a:rPr lang="zh-CN" altLang="en-US" dirty="0"/>
              <a:t>图灵奖</a:t>
            </a:r>
            <a:r>
              <a:rPr lang="zh-CN" altLang="en-US" b="0" i="0" dirty="0">
                <a:solidFill>
                  <a:srgbClr val="646464"/>
                </a:solidFill>
                <a:effectLst/>
                <a:latin typeface="-apple-system"/>
              </a:rPr>
              <a:t>（</a:t>
            </a:r>
            <a:r>
              <a:rPr lang="en-US" altLang="zh-CN" b="0" i="0" dirty="0">
                <a:solidFill>
                  <a:srgbClr val="646464"/>
                </a:solidFill>
                <a:effectLst/>
                <a:latin typeface="-apple-system"/>
              </a:rPr>
              <a:t>Turing Award</a:t>
            </a:r>
            <a:r>
              <a:rPr lang="zh-CN" altLang="en-US" b="0" i="0" dirty="0">
                <a:solidFill>
                  <a:srgbClr val="646464"/>
                </a:solidFill>
                <a:effectLst/>
                <a:latin typeface="-apple-system"/>
              </a:rPr>
              <a:t>）</a:t>
            </a:r>
            <a:endParaRPr lang="zh-CN" altLang="en-US" dirty="0"/>
          </a:p>
        </p:txBody>
      </p:sp>
      <p:sp>
        <p:nvSpPr>
          <p:cNvPr id="3" name="内容占位符 2">
            <a:extLst>
              <a:ext uri="{FF2B5EF4-FFF2-40B4-BE49-F238E27FC236}">
                <a16:creationId xmlns:a16="http://schemas.microsoft.com/office/drawing/2014/main" id="{8C2F154E-FC36-D4AF-D59A-BAC1D0341ACE}"/>
              </a:ext>
            </a:extLst>
          </p:cNvPr>
          <p:cNvSpPr>
            <a:spLocks noGrp="1"/>
          </p:cNvSpPr>
          <p:nvPr>
            <p:ph idx="1"/>
          </p:nvPr>
        </p:nvSpPr>
        <p:spPr/>
        <p:txBody>
          <a:bodyPr>
            <a:normAutofit fontScale="77500" lnSpcReduction="20000"/>
          </a:bodyPr>
          <a:lstStyle/>
          <a:p>
            <a:r>
              <a:rPr lang="en-US" altLang="zh-CN" dirty="0"/>
              <a:t>1966</a:t>
            </a:r>
            <a:r>
              <a:rPr lang="zh-CN" altLang="en-US" dirty="0"/>
              <a:t>年，美国计算机协会设立。</a:t>
            </a:r>
            <a:endParaRPr lang="en-US" altLang="zh-CN" dirty="0"/>
          </a:p>
          <a:p>
            <a:pPr lvl="1"/>
            <a:r>
              <a:rPr lang="zh-CN" altLang="en-US" dirty="0"/>
              <a:t>“计算机界的诺贝尔奖”</a:t>
            </a:r>
            <a:endParaRPr lang="en-US" altLang="zh-CN" dirty="0"/>
          </a:p>
          <a:p>
            <a:pPr lvl="1"/>
            <a:r>
              <a:rPr lang="en-US" altLang="zh-CN" dirty="0"/>
              <a:t>50</a:t>
            </a:r>
            <a:r>
              <a:rPr lang="zh-CN" altLang="en-US" dirty="0"/>
              <a:t>余年</a:t>
            </a:r>
            <a:r>
              <a:rPr lang="en-US" altLang="zh-CN" dirty="0"/>
              <a:t>73</a:t>
            </a:r>
            <a:r>
              <a:rPr lang="zh-CN" altLang="en-US" dirty="0"/>
              <a:t>位科学家获奖</a:t>
            </a:r>
            <a:endParaRPr lang="en-US" altLang="zh-CN" dirty="0"/>
          </a:p>
          <a:p>
            <a:pPr lvl="2"/>
            <a:r>
              <a:rPr lang="zh-CN" altLang="en-US" dirty="0"/>
              <a:t>人工智能领域有</a:t>
            </a:r>
            <a:r>
              <a:rPr lang="en-US" altLang="zh-CN" dirty="0"/>
              <a:t>10</a:t>
            </a:r>
            <a:r>
              <a:rPr lang="zh-CN" altLang="en-US" dirty="0"/>
              <a:t>位科学家</a:t>
            </a:r>
            <a:endParaRPr lang="en-US" altLang="zh-CN" dirty="0"/>
          </a:p>
          <a:p>
            <a:r>
              <a:rPr lang="en-US" altLang="zh-CN" dirty="0">
                <a:solidFill>
                  <a:srgbClr val="333333"/>
                </a:solidFill>
                <a:effectLst/>
              </a:rPr>
              <a:t>2018</a:t>
            </a:r>
            <a:r>
              <a:rPr lang="zh-CN" altLang="en-US" dirty="0">
                <a:solidFill>
                  <a:srgbClr val="333333"/>
                </a:solidFill>
                <a:effectLst/>
              </a:rPr>
              <a:t>年：</a:t>
            </a:r>
            <a:endParaRPr lang="en-US" altLang="zh-CN" dirty="0">
              <a:solidFill>
                <a:srgbClr val="333333"/>
              </a:solidFill>
              <a:effectLst/>
            </a:endParaRPr>
          </a:p>
          <a:p>
            <a:pPr lvl="1"/>
            <a:r>
              <a:rPr lang="zh-CN" altLang="en-US" u="none" strike="noStrike" dirty="0">
                <a:solidFill>
                  <a:srgbClr val="136EC2"/>
                </a:solidFill>
                <a:effectLst/>
              </a:rPr>
              <a:t>约舒亚</a:t>
            </a:r>
            <a:r>
              <a:rPr lang="en-US" altLang="zh-CN" u="none" strike="noStrike" dirty="0">
                <a:solidFill>
                  <a:srgbClr val="136EC2"/>
                </a:solidFill>
                <a:effectLst/>
              </a:rPr>
              <a:t>·</a:t>
            </a:r>
            <a:r>
              <a:rPr lang="zh-CN" altLang="en-US" u="none" strike="noStrike" dirty="0">
                <a:solidFill>
                  <a:srgbClr val="136EC2"/>
                </a:solidFill>
                <a:effectLst/>
              </a:rPr>
              <a:t>本希奥</a:t>
            </a:r>
            <a:r>
              <a:rPr lang="zh-CN" altLang="en-US" u="none" strike="noStrike" dirty="0">
                <a:solidFill>
                  <a:srgbClr val="333333"/>
                </a:solidFill>
                <a:effectLst/>
              </a:rPr>
              <a:t>（</a:t>
            </a:r>
            <a:r>
              <a:rPr lang="en-US" altLang="zh-CN" dirty="0">
                <a:solidFill>
                  <a:srgbClr val="333333"/>
                </a:solidFill>
                <a:effectLst/>
              </a:rPr>
              <a:t>Yoshua Bengio</a:t>
            </a:r>
            <a:r>
              <a:rPr lang="zh-CN" altLang="en-US" dirty="0">
                <a:solidFill>
                  <a:srgbClr val="333333"/>
                </a:solidFill>
                <a:effectLst/>
              </a:rPr>
              <a:t>）</a:t>
            </a:r>
            <a:endParaRPr lang="en-US" altLang="zh-CN" dirty="0">
              <a:solidFill>
                <a:srgbClr val="333333"/>
              </a:solidFill>
              <a:effectLst/>
            </a:endParaRPr>
          </a:p>
          <a:p>
            <a:pPr lvl="1"/>
            <a:r>
              <a:rPr lang="zh-CN" altLang="en-US" u="none" strike="noStrike" dirty="0">
                <a:solidFill>
                  <a:srgbClr val="136EC2"/>
                </a:solidFill>
                <a:effectLst/>
              </a:rPr>
              <a:t>杰弗里</a:t>
            </a:r>
            <a:r>
              <a:rPr lang="en-US" altLang="zh-CN" u="none" strike="noStrike" dirty="0">
                <a:solidFill>
                  <a:srgbClr val="136EC2"/>
                </a:solidFill>
                <a:effectLst/>
              </a:rPr>
              <a:t>·</a:t>
            </a:r>
            <a:r>
              <a:rPr lang="zh-CN" altLang="en-US" u="none" strike="noStrike" dirty="0">
                <a:solidFill>
                  <a:srgbClr val="136EC2"/>
                </a:solidFill>
                <a:effectLst/>
              </a:rPr>
              <a:t>辛顿</a:t>
            </a:r>
            <a:r>
              <a:rPr lang="zh-CN" altLang="en-US" u="none" strike="noStrike" dirty="0">
                <a:solidFill>
                  <a:srgbClr val="333333"/>
                </a:solidFill>
                <a:effectLst/>
              </a:rPr>
              <a:t>（</a:t>
            </a:r>
            <a:r>
              <a:rPr lang="en-US" altLang="zh-CN" dirty="0">
                <a:solidFill>
                  <a:srgbClr val="333333"/>
                </a:solidFill>
                <a:effectLst/>
              </a:rPr>
              <a:t>Geoffrey Hinton</a:t>
            </a:r>
            <a:r>
              <a:rPr lang="zh-CN" altLang="en-US" dirty="0">
                <a:solidFill>
                  <a:srgbClr val="333333"/>
                </a:solidFill>
                <a:effectLst/>
              </a:rPr>
              <a:t>）</a:t>
            </a:r>
            <a:endParaRPr lang="en-US" altLang="zh-CN" dirty="0">
              <a:solidFill>
                <a:srgbClr val="333333"/>
              </a:solidFill>
            </a:endParaRPr>
          </a:p>
          <a:p>
            <a:pPr lvl="1"/>
            <a:r>
              <a:rPr lang="zh-CN" altLang="en-US" u="none" strike="noStrike" dirty="0">
                <a:solidFill>
                  <a:srgbClr val="136EC2"/>
                </a:solidFill>
                <a:effectLst/>
              </a:rPr>
              <a:t>扬</a:t>
            </a:r>
            <a:r>
              <a:rPr lang="en-US" altLang="zh-CN" u="none" strike="noStrike" dirty="0">
                <a:solidFill>
                  <a:srgbClr val="136EC2"/>
                </a:solidFill>
                <a:effectLst/>
              </a:rPr>
              <a:t>·</a:t>
            </a:r>
            <a:r>
              <a:rPr lang="zh-CN" altLang="en-US" u="none" strike="noStrike" dirty="0">
                <a:solidFill>
                  <a:srgbClr val="136EC2"/>
                </a:solidFill>
                <a:effectLst/>
              </a:rPr>
              <a:t>莱坎</a:t>
            </a:r>
            <a:r>
              <a:rPr lang="zh-CN" altLang="en-US" u="none" strike="noStrike" dirty="0">
                <a:solidFill>
                  <a:srgbClr val="333333"/>
                </a:solidFill>
                <a:effectLst/>
              </a:rPr>
              <a:t>（</a:t>
            </a:r>
            <a:r>
              <a:rPr lang="en-US" altLang="zh-CN" dirty="0">
                <a:solidFill>
                  <a:srgbClr val="333333"/>
                </a:solidFill>
                <a:effectLst/>
              </a:rPr>
              <a:t>Yann LeCun</a:t>
            </a:r>
            <a:r>
              <a:rPr lang="zh-CN" altLang="en-US" dirty="0">
                <a:solidFill>
                  <a:srgbClr val="333333"/>
                </a:solidFill>
                <a:effectLst/>
              </a:rPr>
              <a:t>）</a:t>
            </a:r>
            <a:endParaRPr lang="en-US" altLang="zh-CN" dirty="0"/>
          </a:p>
          <a:p>
            <a:pPr lvl="1"/>
            <a:endParaRPr lang="en-US" altLang="zh-CN" dirty="0"/>
          </a:p>
          <a:p>
            <a:r>
              <a:rPr lang="zh-CN" altLang="en-US" dirty="0">
                <a:hlinkClick r:id="rId3"/>
              </a:rPr>
              <a:t>图灵奖</a:t>
            </a:r>
            <a:r>
              <a:rPr lang="en-US" altLang="zh-CN" dirty="0">
                <a:hlinkClick r:id="rId3"/>
              </a:rPr>
              <a:t>_</a:t>
            </a:r>
            <a:r>
              <a:rPr lang="zh-CN" altLang="en-US" dirty="0">
                <a:hlinkClick r:id="rId3"/>
              </a:rPr>
              <a:t>百度百科 </a:t>
            </a:r>
            <a:r>
              <a:rPr lang="en-US" altLang="zh-CN" dirty="0">
                <a:hlinkClick r:id="rId3"/>
              </a:rPr>
              <a:t>(baidu.com)</a:t>
            </a:r>
            <a:endParaRPr lang="en-US" altLang="zh-CN" dirty="0"/>
          </a:p>
          <a:p>
            <a:r>
              <a:rPr lang="zh-CN" altLang="en-US" dirty="0">
                <a:hlinkClick r:id="rId4"/>
              </a:rPr>
              <a:t>图灵奖 </a:t>
            </a:r>
            <a:r>
              <a:rPr lang="en-US" altLang="zh-CN" dirty="0">
                <a:hlinkClick r:id="rId4"/>
              </a:rPr>
              <a:t>- </a:t>
            </a:r>
            <a:r>
              <a:rPr lang="zh-CN" altLang="en-US" dirty="0">
                <a:hlinkClick r:id="rId4"/>
              </a:rPr>
              <a:t>知乎 </a:t>
            </a:r>
            <a:r>
              <a:rPr lang="en-US" altLang="zh-CN" dirty="0">
                <a:hlinkClick r:id="rId4"/>
              </a:rPr>
              <a:t>(zhihu.com)</a:t>
            </a:r>
            <a:endParaRPr lang="en-US" altLang="zh-CN" dirty="0"/>
          </a:p>
          <a:p>
            <a:r>
              <a:rPr lang="zh-CN" altLang="en-US" dirty="0">
                <a:hlinkClick r:id="rId5"/>
              </a:rPr>
              <a:t>图灵诞辰</a:t>
            </a:r>
            <a:r>
              <a:rPr lang="en-US" altLang="zh-CN" dirty="0">
                <a:hlinkClick r:id="rId5"/>
              </a:rPr>
              <a:t>108</a:t>
            </a:r>
            <a:r>
              <a:rPr lang="zh-CN" altLang="en-US" dirty="0">
                <a:hlinkClick r:id="rId5"/>
              </a:rPr>
              <a:t>周年：盘点</a:t>
            </a:r>
            <a:r>
              <a:rPr lang="en-US" altLang="zh-CN" dirty="0">
                <a:hlinkClick r:id="rId5"/>
              </a:rPr>
              <a:t>72</a:t>
            </a:r>
            <a:r>
              <a:rPr lang="zh-CN" altLang="en-US" dirty="0">
                <a:hlinkClick r:id="rId5"/>
              </a:rPr>
              <a:t>位图灵奖得主的非凡成就 </a:t>
            </a:r>
            <a:r>
              <a:rPr lang="en-US" altLang="zh-CN" dirty="0">
                <a:hlinkClick r:id="rId5"/>
              </a:rPr>
              <a:t>- </a:t>
            </a:r>
            <a:r>
              <a:rPr lang="zh-CN" altLang="en-US" dirty="0">
                <a:hlinkClick r:id="rId5"/>
              </a:rPr>
              <a:t>知乎 </a:t>
            </a:r>
            <a:r>
              <a:rPr lang="en-US" altLang="zh-CN" dirty="0">
                <a:hlinkClick r:id="rId5"/>
              </a:rPr>
              <a:t>(zhihu.com)</a:t>
            </a:r>
            <a:endParaRPr lang="zh-CN" altLang="en-US" dirty="0"/>
          </a:p>
        </p:txBody>
      </p:sp>
      <p:pic>
        <p:nvPicPr>
          <p:cNvPr id="1026" name="Picture 2">
            <a:extLst>
              <a:ext uri="{FF2B5EF4-FFF2-40B4-BE49-F238E27FC236}">
                <a16:creationId xmlns:a16="http://schemas.microsoft.com/office/drawing/2014/main" id="{6C2DFD13-6ACE-F890-A73D-B2F558FD01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025" t="5812" r="10534" b="6875"/>
          <a:stretch/>
        </p:blipFill>
        <p:spPr bwMode="auto">
          <a:xfrm>
            <a:off x="6689558" y="1825625"/>
            <a:ext cx="4066674" cy="257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6662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827BE4AC-E543-641E-6A66-A3FAC8218826}"/>
              </a:ext>
            </a:extLst>
          </p:cNvPr>
          <p:cNvGrpSpPr/>
          <p:nvPr/>
        </p:nvGrpSpPr>
        <p:grpSpPr>
          <a:xfrm>
            <a:off x="793624" y="914582"/>
            <a:ext cx="10869640" cy="5605779"/>
            <a:chOff x="871474" y="1045210"/>
            <a:chExt cx="10869640" cy="5605779"/>
          </a:xfrm>
        </p:grpSpPr>
        <p:sp>
          <p:nvSpPr>
            <p:cNvPr id="6" name="object 3">
              <a:extLst>
                <a:ext uri="{FF2B5EF4-FFF2-40B4-BE49-F238E27FC236}">
                  <a16:creationId xmlns:a16="http://schemas.microsoft.com/office/drawing/2014/main" id="{05E2845F-6850-374D-4A8D-2A6F1A6F0D7C}"/>
                </a:ext>
              </a:extLst>
            </p:cNvPr>
            <p:cNvSpPr/>
            <p:nvPr/>
          </p:nvSpPr>
          <p:spPr>
            <a:xfrm>
              <a:off x="7775447" y="4809744"/>
              <a:ext cx="3700779" cy="1792605"/>
            </a:xfrm>
            <a:custGeom>
              <a:avLst/>
              <a:gdLst/>
              <a:ahLst/>
              <a:cxnLst/>
              <a:rect l="l" t="t" r="r" b="b"/>
              <a:pathLst>
                <a:path w="3700779" h="1792604">
                  <a:moveTo>
                    <a:pt x="0" y="179196"/>
                  </a:moveTo>
                  <a:lnTo>
                    <a:pt x="6404" y="131571"/>
                  </a:lnTo>
                  <a:lnTo>
                    <a:pt x="24478" y="88768"/>
                  </a:lnTo>
                  <a:lnTo>
                    <a:pt x="52514" y="52498"/>
                  </a:lnTo>
                  <a:lnTo>
                    <a:pt x="88805" y="24473"/>
                  </a:lnTo>
                  <a:lnTo>
                    <a:pt x="131644" y="6403"/>
                  </a:lnTo>
                  <a:lnTo>
                    <a:pt x="179324" y="0"/>
                  </a:lnTo>
                  <a:lnTo>
                    <a:pt x="3520948" y="0"/>
                  </a:lnTo>
                  <a:lnTo>
                    <a:pt x="3568627" y="6403"/>
                  </a:lnTo>
                  <a:lnTo>
                    <a:pt x="3611466" y="24473"/>
                  </a:lnTo>
                  <a:lnTo>
                    <a:pt x="3647757" y="52498"/>
                  </a:lnTo>
                  <a:lnTo>
                    <a:pt x="3675793" y="88768"/>
                  </a:lnTo>
                  <a:lnTo>
                    <a:pt x="3693867" y="131571"/>
                  </a:lnTo>
                  <a:lnTo>
                    <a:pt x="3700272" y="179196"/>
                  </a:lnTo>
                  <a:lnTo>
                    <a:pt x="3700272" y="1613001"/>
                  </a:lnTo>
                  <a:lnTo>
                    <a:pt x="3693867" y="1660646"/>
                  </a:lnTo>
                  <a:lnTo>
                    <a:pt x="3675793" y="1703459"/>
                  </a:lnTo>
                  <a:lnTo>
                    <a:pt x="3647757" y="1739731"/>
                  </a:lnTo>
                  <a:lnTo>
                    <a:pt x="3611466" y="1767755"/>
                  </a:lnTo>
                  <a:lnTo>
                    <a:pt x="3568627" y="1785822"/>
                  </a:lnTo>
                  <a:lnTo>
                    <a:pt x="3520948" y="1792223"/>
                  </a:lnTo>
                  <a:lnTo>
                    <a:pt x="179324" y="1792223"/>
                  </a:lnTo>
                  <a:lnTo>
                    <a:pt x="131644" y="1785822"/>
                  </a:lnTo>
                  <a:lnTo>
                    <a:pt x="88805" y="1767755"/>
                  </a:lnTo>
                  <a:lnTo>
                    <a:pt x="52514" y="1739731"/>
                  </a:lnTo>
                  <a:lnTo>
                    <a:pt x="24478" y="1703459"/>
                  </a:lnTo>
                  <a:lnTo>
                    <a:pt x="6404" y="1660646"/>
                  </a:lnTo>
                  <a:lnTo>
                    <a:pt x="0" y="1613001"/>
                  </a:lnTo>
                  <a:lnTo>
                    <a:pt x="0" y="179196"/>
                  </a:lnTo>
                  <a:close/>
                </a:path>
              </a:pathLst>
            </a:custGeom>
            <a:ln w="12192">
              <a:solidFill>
                <a:srgbClr val="4471C4"/>
              </a:solidFill>
            </a:ln>
          </p:spPr>
          <p:txBody>
            <a:bodyPr wrap="square" lIns="0" tIns="0" rIns="0" bIns="0" rtlCol="0"/>
            <a:lstStyle/>
            <a:p>
              <a:endParaRPr/>
            </a:p>
          </p:txBody>
        </p:sp>
        <p:sp>
          <p:nvSpPr>
            <p:cNvPr id="7" name="object 4">
              <a:extLst>
                <a:ext uri="{FF2B5EF4-FFF2-40B4-BE49-F238E27FC236}">
                  <a16:creationId xmlns:a16="http://schemas.microsoft.com/office/drawing/2014/main" id="{3810E793-550F-E7F5-C288-0D00AB882F48}"/>
                </a:ext>
              </a:extLst>
            </p:cNvPr>
            <p:cNvSpPr txBox="1"/>
            <p:nvPr/>
          </p:nvSpPr>
          <p:spPr>
            <a:xfrm>
              <a:off x="7874253" y="4867147"/>
              <a:ext cx="3866861" cy="1514517"/>
            </a:xfrm>
            <a:prstGeom prst="rect">
              <a:avLst/>
            </a:prstGeom>
          </p:spPr>
          <p:txBody>
            <a:bodyPr vert="horz" wrap="square" lIns="0" tIns="11430" rIns="0" bIns="0" rtlCol="0">
              <a:spAutoFit/>
            </a:bodyPr>
            <a:lstStyle/>
            <a:p>
              <a:pPr marL="182880" indent="-170815">
                <a:lnSpc>
                  <a:spcPts val="2280"/>
                </a:lnSpc>
                <a:spcBef>
                  <a:spcPts val="90"/>
                </a:spcBef>
                <a:buChar char="•"/>
                <a:tabLst>
                  <a:tab pos="183515" algn="l"/>
                </a:tabLst>
              </a:pPr>
              <a:r>
                <a:rPr lang="en-US" sz="2000" spc="-20" dirty="0">
                  <a:latin typeface="微软雅黑"/>
                  <a:cs typeface="微软雅黑"/>
                </a:rPr>
                <a:t>3</a:t>
              </a:r>
            </a:p>
            <a:p>
              <a:pPr marL="182880" indent="-170815">
                <a:lnSpc>
                  <a:spcPts val="2280"/>
                </a:lnSpc>
                <a:spcBef>
                  <a:spcPts val="90"/>
                </a:spcBef>
                <a:buChar char="•"/>
                <a:tabLst>
                  <a:tab pos="183515" algn="l"/>
                </a:tabLst>
              </a:pPr>
              <a:r>
                <a:rPr sz="2000" spc="-20" dirty="0" err="1">
                  <a:latin typeface="微软雅黑"/>
                  <a:cs typeface="微软雅黑"/>
                </a:rPr>
                <a:t>基础算法：机器学习算法、</a:t>
              </a:r>
              <a:r>
                <a:rPr sz="2000" spc="-50" dirty="0" err="1">
                  <a:latin typeface="微软雅黑"/>
                  <a:cs typeface="微软雅黑"/>
                </a:rPr>
                <a:t>深</a:t>
              </a:r>
              <a:endParaRPr sz="2000" dirty="0">
                <a:latin typeface="微软雅黑"/>
                <a:cs typeface="微软雅黑"/>
              </a:endParaRPr>
            </a:p>
            <a:p>
              <a:pPr marL="182880">
                <a:lnSpc>
                  <a:spcPts val="2280"/>
                </a:lnSpc>
              </a:pPr>
              <a:r>
                <a:rPr sz="2000" spc="-25" dirty="0">
                  <a:latin typeface="微软雅黑"/>
                  <a:cs typeface="微软雅黑"/>
                </a:rPr>
                <a:t>度学习算</a:t>
              </a:r>
              <a:r>
                <a:rPr sz="2000" spc="-20" dirty="0">
                  <a:latin typeface="微软雅黑"/>
                  <a:cs typeface="微软雅黑"/>
                </a:rPr>
                <a:t>法</a:t>
              </a:r>
              <a:r>
                <a:rPr sz="2000" spc="-50" dirty="0">
                  <a:latin typeface="微软雅黑"/>
                  <a:cs typeface="微软雅黑"/>
                </a:rPr>
                <a:t>…</a:t>
              </a:r>
              <a:endParaRPr sz="2000" dirty="0">
                <a:latin typeface="微软雅黑"/>
                <a:cs typeface="微软雅黑"/>
              </a:endParaRPr>
            </a:p>
            <a:p>
              <a:pPr marL="182880" marR="5080" indent="-170815" algn="just">
                <a:lnSpc>
                  <a:spcPct val="90000"/>
                </a:lnSpc>
                <a:spcBef>
                  <a:spcPts val="365"/>
                </a:spcBef>
                <a:buChar char="•"/>
                <a:tabLst>
                  <a:tab pos="183515" algn="l"/>
                </a:tabLst>
              </a:pPr>
              <a:r>
                <a:rPr sz="2000" spc="-20" dirty="0">
                  <a:latin typeface="微软雅黑"/>
                  <a:cs typeface="微软雅黑"/>
                </a:rPr>
                <a:t>领域算法：视觉、语音、自</a:t>
              </a:r>
              <a:r>
                <a:rPr sz="2000" spc="-50" dirty="0">
                  <a:latin typeface="微软雅黑"/>
                  <a:cs typeface="微软雅黑"/>
                </a:rPr>
                <a:t>然</a:t>
              </a:r>
              <a:r>
                <a:rPr sz="2000" spc="-25" dirty="0">
                  <a:latin typeface="微软雅黑"/>
                  <a:cs typeface="微软雅黑"/>
                </a:rPr>
                <a:t>语言处</a:t>
              </a:r>
              <a:r>
                <a:rPr sz="2000" spc="-20" dirty="0">
                  <a:latin typeface="微软雅黑"/>
                  <a:cs typeface="微软雅黑"/>
                </a:rPr>
                <a:t>理</a:t>
              </a:r>
              <a:r>
                <a:rPr sz="2000" spc="-25" dirty="0">
                  <a:latin typeface="微软雅黑"/>
                  <a:cs typeface="微软雅黑"/>
                </a:rPr>
                <a:t>、推荐系统、知识</a:t>
              </a:r>
              <a:r>
                <a:rPr sz="2000" spc="-50" dirty="0">
                  <a:latin typeface="微软雅黑"/>
                  <a:cs typeface="微软雅黑"/>
                </a:rPr>
                <a:t>图</a:t>
              </a:r>
              <a:r>
                <a:rPr sz="2000" spc="-20" dirty="0">
                  <a:latin typeface="微软雅黑"/>
                  <a:cs typeface="微软雅黑"/>
                </a:rPr>
                <a:t>谱</a:t>
              </a:r>
              <a:r>
                <a:rPr sz="2000" spc="-50" dirty="0">
                  <a:latin typeface="微软雅黑"/>
                  <a:cs typeface="微软雅黑"/>
                </a:rPr>
                <a:t>…</a:t>
              </a:r>
              <a:endParaRPr sz="2000" dirty="0">
                <a:latin typeface="微软雅黑"/>
                <a:cs typeface="微软雅黑"/>
              </a:endParaRPr>
            </a:p>
          </p:txBody>
        </p:sp>
        <p:sp>
          <p:nvSpPr>
            <p:cNvPr id="8" name="object 5">
              <a:extLst>
                <a:ext uri="{FF2B5EF4-FFF2-40B4-BE49-F238E27FC236}">
                  <a16:creationId xmlns:a16="http://schemas.microsoft.com/office/drawing/2014/main" id="{8A059D89-E64E-DD03-70D7-5C92A647F9B8}"/>
                </a:ext>
              </a:extLst>
            </p:cNvPr>
            <p:cNvSpPr/>
            <p:nvPr/>
          </p:nvSpPr>
          <p:spPr>
            <a:xfrm>
              <a:off x="877824" y="4861559"/>
              <a:ext cx="3630295" cy="1789430"/>
            </a:xfrm>
            <a:custGeom>
              <a:avLst/>
              <a:gdLst/>
              <a:ahLst/>
              <a:cxnLst/>
              <a:rect l="l" t="t" r="r" b="b"/>
              <a:pathLst>
                <a:path w="3630295" h="1789429">
                  <a:moveTo>
                    <a:pt x="0" y="178942"/>
                  </a:moveTo>
                  <a:lnTo>
                    <a:pt x="6283" y="131380"/>
                  </a:lnTo>
                  <a:lnTo>
                    <a:pt x="24015" y="88636"/>
                  </a:lnTo>
                  <a:lnTo>
                    <a:pt x="51519" y="52419"/>
                  </a:lnTo>
                  <a:lnTo>
                    <a:pt x="87118" y="24435"/>
                  </a:lnTo>
                  <a:lnTo>
                    <a:pt x="129135" y="6393"/>
                  </a:lnTo>
                  <a:lnTo>
                    <a:pt x="175894" y="0"/>
                  </a:lnTo>
                  <a:lnTo>
                    <a:pt x="3454273" y="0"/>
                  </a:lnTo>
                  <a:lnTo>
                    <a:pt x="3501036" y="6393"/>
                  </a:lnTo>
                  <a:lnTo>
                    <a:pt x="3543055" y="24435"/>
                  </a:lnTo>
                  <a:lnTo>
                    <a:pt x="3578653" y="52419"/>
                  </a:lnTo>
                  <a:lnTo>
                    <a:pt x="3606155" y="88636"/>
                  </a:lnTo>
                  <a:lnTo>
                    <a:pt x="3623885" y="131380"/>
                  </a:lnTo>
                  <a:lnTo>
                    <a:pt x="3630167" y="178942"/>
                  </a:lnTo>
                  <a:lnTo>
                    <a:pt x="3630167" y="1610258"/>
                  </a:lnTo>
                  <a:lnTo>
                    <a:pt x="3623885" y="1657823"/>
                  </a:lnTo>
                  <a:lnTo>
                    <a:pt x="3606155" y="1700563"/>
                  </a:lnTo>
                  <a:lnTo>
                    <a:pt x="3578653" y="1736774"/>
                  </a:lnTo>
                  <a:lnTo>
                    <a:pt x="3543055" y="1764749"/>
                  </a:lnTo>
                  <a:lnTo>
                    <a:pt x="3501036" y="1782785"/>
                  </a:lnTo>
                  <a:lnTo>
                    <a:pt x="3454273" y="1789176"/>
                  </a:lnTo>
                  <a:lnTo>
                    <a:pt x="175894" y="1789176"/>
                  </a:lnTo>
                  <a:lnTo>
                    <a:pt x="129135" y="1782785"/>
                  </a:lnTo>
                  <a:lnTo>
                    <a:pt x="87118" y="1764749"/>
                  </a:lnTo>
                  <a:lnTo>
                    <a:pt x="51519" y="1736774"/>
                  </a:lnTo>
                  <a:lnTo>
                    <a:pt x="24015" y="1700563"/>
                  </a:lnTo>
                  <a:lnTo>
                    <a:pt x="6283" y="1657823"/>
                  </a:lnTo>
                  <a:lnTo>
                    <a:pt x="0" y="1610258"/>
                  </a:lnTo>
                  <a:lnTo>
                    <a:pt x="0" y="178942"/>
                  </a:lnTo>
                  <a:close/>
                </a:path>
              </a:pathLst>
            </a:custGeom>
            <a:ln w="12192">
              <a:solidFill>
                <a:srgbClr val="4471C4"/>
              </a:solidFill>
            </a:ln>
          </p:spPr>
          <p:txBody>
            <a:bodyPr wrap="square" lIns="0" tIns="0" rIns="0" bIns="0" rtlCol="0"/>
            <a:lstStyle/>
            <a:p>
              <a:endParaRPr/>
            </a:p>
          </p:txBody>
        </p:sp>
        <p:sp>
          <p:nvSpPr>
            <p:cNvPr id="9" name="object 6">
              <a:extLst>
                <a:ext uri="{FF2B5EF4-FFF2-40B4-BE49-F238E27FC236}">
                  <a16:creationId xmlns:a16="http://schemas.microsoft.com/office/drawing/2014/main" id="{23184B26-BFFA-19A8-AD00-70369C399028}"/>
                </a:ext>
              </a:extLst>
            </p:cNvPr>
            <p:cNvSpPr txBox="1"/>
            <p:nvPr/>
          </p:nvSpPr>
          <p:spPr>
            <a:xfrm>
              <a:off x="973632" y="4921122"/>
              <a:ext cx="2710815" cy="1075423"/>
            </a:xfrm>
            <a:prstGeom prst="rect">
              <a:avLst/>
            </a:prstGeom>
          </p:spPr>
          <p:txBody>
            <a:bodyPr vert="horz" wrap="square" lIns="0" tIns="39370" rIns="0" bIns="0" rtlCol="0">
              <a:spAutoFit/>
            </a:bodyPr>
            <a:lstStyle/>
            <a:p>
              <a:pPr marL="182880" marR="5080" indent="-170815">
                <a:lnSpc>
                  <a:spcPct val="90100"/>
                </a:lnSpc>
                <a:spcBef>
                  <a:spcPts val="310"/>
                </a:spcBef>
                <a:buChar char="•"/>
                <a:tabLst>
                  <a:tab pos="183515" algn="l"/>
                </a:tabLst>
              </a:pPr>
              <a:r>
                <a:rPr lang="en-US" sz="1800" spc="-5" dirty="0">
                  <a:latin typeface="微软雅黑"/>
                  <a:cs typeface="微软雅黑"/>
                </a:rPr>
                <a:t>4</a:t>
              </a:r>
            </a:p>
            <a:p>
              <a:pPr marL="182880" marR="5080" indent="-170815">
                <a:lnSpc>
                  <a:spcPct val="90100"/>
                </a:lnSpc>
                <a:spcBef>
                  <a:spcPts val="310"/>
                </a:spcBef>
                <a:buChar char="•"/>
                <a:tabLst>
                  <a:tab pos="183515" algn="l"/>
                </a:tabLst>
              </a:pPr>
              <a:r>
                <a:rPr sz="1800" spc="-5" dirty="0" err="1">
                  <a:latin typeface="微软雅黑"/>
                  <a:cs typeface="微软雅黑"/>
                </a:rPr>
                <a:t>行业：政务、金融、制</a:t>
              </a:r>
              <a:r>
                <a:rPr sz="1800" spc="-50" dirty="0">
                  <a:latin typeface="微软雅黑"/>
                  <a:cs typeface="微软雅黑"/>
                </a:rPr>
                <a:t> </a:t>
              </a:r>
              <a:r>
                <a:rPr sz="1800" spc="-5" dirty="0">
                  <a:latin typeface="微软雅黑"/>
                  <a:cs typeface="微软雅黑"/>
                </a:rPr>
                <a:t>造、医疗、教育、交通、</a:t>
              </a:r>
              <a:r>
                <a:rPr sz="1800" spc="-20" dirty="0">
                  <a:latin typeface="微软雅黑"/>
                  <a:cs typeface="微软雅黑"/>
                </a:rPr>
                <a:t>能源…</a:t>
              </a:r>
              <a:endParaRPr sz="1800" dirty="0">
                <a:latin typeface="微软雅黑"/>
                <a:cs typeface="微软雅黑"/>
              </a:endParaRPr>
            </a:p>
          </p:txBody>
        </p:sp>
        <p:sp>
          <p:nvSpPr>
            <p:cNvPr id="10" name="object 7">
              <a:extLst>
                <a:ext uri="{FF2B5EF4-FFF2-40B4-BE49-F238E27FC236}">
                  <a16:creationId xmlns:a16="http://schemas.microsoft.com/office/drawing/2014/main" id="{041C638A-7A69-30C0-E201-88B2AE090089}"/>
                </a:ext>
              </a:extLst>
            </p:cNvPr>
            <p:cNvSpPr/>
            <p:nvPr/>
          </p:nvSpPr>
          <p:spPr>
            <a:xfrm>
              <a:off x="7775447" y="1051560"/>
              <a:ext cx="3700779" cy="1792605"/>
            </a:xfrm>
            <a:custGeom>
              <a:avLst/>
              <a:gdLst/>
              <a:ahLst/>
              <a:cxnLst/>
              <a:rect l="l" t="t" r="r" b="b"/>
              <a:pathLst>
                <a:path w="3700779" h="1792605">
                  <a:moveTo>
                    <a:pt x="0" y="179197"/>
                  </a:moveTo>
                  <a:lnTo>
                    <a:pt x="6404" y="131571"/>
                  </a:lnTo>
                  <a:lnTo>
                    <a:pt x="24478" y="88768"/>
                  </a:lnTo>
                  <a:lnTo>
                    <a:pt x="52514" y="52498"/>
                  </a:lnTo>
                  <a:lnTo>
                    <a:pt x="88805" y="24473"/>
                  </a:lnTo>
                  <a:lnTo>
                    <a:pt x="131644" y="6403"/>
                  </a:lnTo>
                  <a:lnTo>
                    <a:pt x="179324" y="0"/>
                  </a:lnTo>
                  <a:lnTo>
                    <a:pt x="3520948" y="0"/>
                  </a:lnTo>
                  <a:lnTo>
                    <a:pt x="3568627" y="6403"/>
                  </a:lnTo>
                  <a:lnTo>
                    <a:pt x="3611466" y="24473"/>
                  </a:lnTo>
                  <a:lnTo>
                    <a:pt x="3647757" y="52498"/>
                  </a:lnTo>
                  <a:lnTo>
                    <a:pt x="3675793" y="88768"/>
                  </a:lnTo>
                  <a:lnTo>
                    <a:pt x="3693867" y="131571"/>
                  </a:lnTo>
                  <a:lnTo>
                    <a:pt x="3700272" y="179197"/>
                  </a:lnTo>
                  <a:lnTo>
                    <a:pt x="3700272" y="1613027"/>
                  </a:lnTo>
                  <a:lnTo>
                    <a:pt x="3693867" y="1660652"/>
                  </a:lnTo>
                  <a:lnTo>
                    <a:pt x="3675793" y="1703455"/>
                  </a:lnTo>
                  <a:lnTo>
                    <a:pt x="3647757" y="1739725"/>
                  </a:lnTo>
                  <a:lnTo>
                    <a:pt x="3611466" y="1767750"/>
                  </a:lnTo>
                  <a:lnTo>
                    <a:pt x="3568627" y="1785820"/>
                  </a:lnTo>
                  <a:lnTo>
                    <a:pt x="3520948" y="1792224"/>
                  </a:lnTo>
                  <a:lnTo>
                    <a:pt x="179324" y="1792224"/>
                  </a:lnTo>
                  <a:lnTo>
                    <a:pt x="131644" y="1785820"/>
                  </a:lnTo>
                  <a:lnTo>
                    <a:pt x="88805" y="1767750"/>
                  </a:lnTo>
                  <a:lnTo>
                    <a:pt x="52514" y="1739725"/>
                  </a:lnTo>
                  <a:lnTo>
                    <a:pt x="24478" y="1703455"/>
                  </a:lnTo>
                  <a:lnTo>
                    <a:pt x="6404" y="1660652"/>
                  </a:lnTo>
                  <a:lnTo>
                    <a:pt x="0" y="1613027"/>
                  </a:lnTo>
                  <a:lnTo>
                    <a:pt x="0" y="179197"/>
                  </a:lnTo>
                  <a:close/>
                </a:path>
              </a:pathLst>
            </a:custGeom>
            <a:ln w="12192">
              <a:solidFill>
                <a:srgbClr val="4471C4"/>
              </a:solidFill>
            </a:ln>
          </p:spPr>
          <p:txBody>
            <a:bodyPr wrap="square" lIns="0" tIns="0" rIns="0" bIns="0" rtlCol="0"/>
            <a:lstStyle/>
            <a:p>
              <a:endParaRPr/>
            </a:p>
          </p:txBody>
        </p:sp>
        <p:sp>
          <p:nvSpPr>
            <p:cNvPr id="11" name="object 8">
              <a:extLst>
                <a:ext uri="{FF2B5EF4-FFF2-40B4-BE49-F238E27FC236}">
                  <a16:creationId xmlns:a16="http://schemas.microsoft.com/office/drawing/2014/main" id="{8DFBBC46-0721-354E-9D2E-29B9361A20A5}"/>
                </a:ext>
              </a:extLst>
            </p:cNvPr>
            <p:cNvSpPr txBox="1"/>
            <p:nvPr/>
          </p:nvSpPr>
          <p:spPr>
            <a:xfrm>
              <a:off x="7874254" y="1109218"/>
              <a:ext cx="3333750" cy="1842171"/>
            </a:xfrm>
            <a:prstGeom prst="rect">
              <a:avLst/>
            </a:prstGeom>
          </p:spPr>
          <p:txBody>
            <a:bodyPr vert="horz" wrap="square" lIns="0" tIns="46355" rIns="0" bIns="0" rtlCol="0">
              <a:spAutoFit/>
            </a:bodyPr>
            <a:lstStyle/>
            <a:p>
              <a:pPr marL="182880" marR="453390" indent="-170815">
                <a:lnSpc>
                  <a:spcPts val="2160"/>
                </a:lnSpc>
                <a:spcBef>
                  <a:spcPts val="365"/>
                </a:spcBef>
                <a:buChar char="•"/>
                <a:tabLst>
                  <a:tab pos="183515" algn="l"/>
                </a:tabLst>
              </a:pPr>
              <a:r>
                <a:rPr lang="en-US" sz="2000" spc="-20" dirty="0">
                  <a:latin typeface="微软雅黑"/>
                  <a:cs typeface="微软雅黑"/>
                </a:rPr>
                <a:t>2</a:t>
              </a:r>
            </a:p>
            <a:p>
              <a:pPr marL="182880" marR="453390" indent="-170815">
                <a:lnSpc>
                  <a:spcPts val="2160"/>
                </a:lnSpc>
                <a:spcBef>
                  <a:spcPts val="365"/>
                </a:spcBef>
                <a:buChar char="•"/>
                <a:tabLst>
                  <a:tab pos="183515" algn="l"/>
                </a:tabLst>
              </a:pPr>
              <a:r>
                <a:rPr sz="2000" spc="-20" dirty="0" err="1">
                  <a:latin typeface="微软雅黑"/>
                  <a:cs typeface="微软雅黑"/>
                </a:rPr>
                <a:t>机器学习框架</a:t>
              </a:r>
              <a:r>
                <a:rPr sz="2000" spc="-10" dirty="0" err="1">
                  <a:latin typeface="微软雅黑"/>
                  <a:cs typeface="微软雅黑"/>
                </a:rPr>
                <a:t>：sklearn</a:t>
              </a:r>
              <a:r>
                <a:rPr sz="2000" spc="-10" dirty="0">
                  <a:latin typeface="微软雅黑"/>
                  <a:cs typeface="微软雅黑"/>
                </a:rPr>
                <a:t>, </a:t>
              </a:r>
              <a:r>
                <a:rPr sz="2000" dirty="0">
                  <a:latin typeface="微软雅黑"/>
                  <a:cs typeface="微软雅黑"/>
                </a:rPr>
                <a:t>ml.net,</a:t>
              </a:r>
              <a:r>
                <a:rPr sz="2000" spc="-30" dirty="0">
                  <a:latin typeface="微软雅黑"/>
                  <a:cs typeface="微软雅黑"/>
                </a:rPr>
                <a:t> </a:t>
              </a:r>
              <a:r>
                <a:rPr sz="2000" dirty="0">
                  <a:latin typeface="微软雅黑"/>
                  <a:cs typeface="微软雅黑"/>
                </a:rPr>
                <a:t>spark</a:t>
              </a:r>
              <a:r>
                <a:rPr sz="2000" spc="-70" dirty="0">
                  <a:latin typeface="微软雅黑"/>
                  <a:cs typeface="微软雅黑"/>
                </a:rPr>
                <a:t> </a:t>
              </a:r>
              <a:r>
                <a:rPr sz="2000" spc="-25" dirty="0">
                  <a:latin typeface="微软雅黑"/>
                  <a:cs typeface="微软雅黑"/>
                </a:rPr>
                <a:t>ml…</a:t>
              </a:r>
              <a:endParaRPr sz="2000" dirty="0">
                <a:latin typeface="微软雅黑"/>
                <a:cs typeface="微软雅黑"/>
              </a:endParaRPr>
            </a:p>
            <a:p>
              <a:pPr marL="182880" marR="5080" indent="-170815">
                <a:lnSpc>
                  <a:spcPts val="2160"/>
                </a:lnSpc>
                <a:spcBef>
                  <a:spcPts val="360"/>
                </a:spcBef>
                <a:buChar char="•"/>
                <a:tabLst>
                  <a:tab pos="183515" algn="l"/>
                </a:tabLst>
              </a:pPr>
              <a:r>
                <a:rPr sz="2000" spc="-20" dirty="0">
                  <a:latin typeface="微软雅黑"/>
                  <a:cs typeface="微软雅黑"/>
                </a:rPr>
                <a:t>深度学习框架</a:t>
              </a:r>
              <a:r>
                <a:rPr sz="2000" spc="-30" dirty="0">
                  <a:latin typeface="微软雅黑"/>
                  <a:cs typeface="微软雅黑"/>
                </a:rPr>
                <a:t>：Tensorflow, </a:t>
              </a:r>
              <a:r>
                <a:rPr sz="2000" spc="-25" dirty="0">
                  <a:latin typeface="微软雅黑"/>
                  <a:cs typeface="微软雅黑"/>
                </a:rPr>
                <a:t>PyTorch,</a:t>
              </a:r>
              <a:r>
                <a:rPr sz="2000" spc="-95" dirty="0">
                  <a:latin typeface="微软雅黑"/>
                  <a:cs typeface="微软雅黑"/>
                </a:rPr>
                <a:t> </a:t>
              </a:r>
              <a:r>
                <a:rPr sz="2000" dirty="0">
                  <a:latin typeface="微软雅黑"/>
                  <a:cs typeface="微软雅黑"/>
                </a:rPr>
                <a:t>MNext,</a:t>
              </a:r>
              <a:r>
                <a:rPr sz="2000" spc="-70" dirty="0">
                  <a:latin typeface="微软雅黑"/>
                  <a:cs typeface="微软雅黑"/>
                </a:rPr>
                <a:t> </a:t>
              </a:r>
              <a:r>
                <a:rPr sz="2000" spc="-20" dirty="0">
                  <a:latin typeface="微软雅黑"/>
                  <a:cs typeface="微软雅黑"/>
                </a:rPr>
                <a:t>CNTK, </a:t>
              </a:r>
              <a:r>
                <a:rPr sz="2000" spc="-10" dirty="0">
                  <a:latin typeface="微软雅黑"/>
                  <a:cs typeface="微软雅黑"/>
                </a:rPr>
                <a:t>PaddlePaddle…</a:t>
              </a:r>
              <a:endParaRPr sz="2000" dirty="0">
                <a:latin typeface="微软雅黑"/>
                <a:cs typeface="微软雅黑"/>
              </a:endParaRPr>
            </a:p>
          </p:txBody>
        </p:sp>
        <p:grpSp>
          <p:nvGrpSpPr>
            <p:cNvPr id="12" name="object 9">
              <a:extLst>
                <a:ext uri="{FF2B5EF4-FFF2-40B4-BE49-F238E27FC236}">
                  <a16:creationId xmlns:a16="http://schemas.microsoft.com/office/drawing/2014/main" id="{09145570-EE54-9B5A-D1F7-4016B86DF5A9}"/>
                </a:ext>
              </a:extLst>
            </p:cNvPr>
            <p:cNvGrpSpPr/>
            <p:nvPr/>
          </p:nvGrpSpPr>
          <p:grpSpPr>
            <a:xfrm>
              <a:off x="871474" y="1045210"/>
              <a:ext cx="7447280" cy="2759075"/>
              <a:chOff x="871474" y="1045210"/>
              <a:chExt cx="7447280" cy="2759075"/>
            </a:xfrm>
          </p:grpSpPr>
          <p:sp>
            <p:nvSpPr>
              <p:cNvPr id="13" name="object 10">
                <a:extLst>
                  <a:ext uri="{FF2B5EF4-FFF2-40B4-BE49-F238E27FC236}">
                    <a16:creationId xmlns:a16="http://schemas.microsoft.com/office/drawing/2014/main" id="{62640D4F-85D8-F831-031E-96AE469B1981}"/>
                  </a:ext>
                </a:extLst>
              </p:cNvPr>
              <p:cNvSpPr/>
              <p:nvPr/>
            </p:nvSpPr>
            <p:spPr>
              <a:xfrm>
                <a:off x="5888736" y="1371600"/>
                <a:ext cx="2423160" cy="2426335"/>
              </a:xfrm>
              <a:custGeom>
                <a:avLst/>
                <a:gdLst/>
                <a:ahLst/>
                <a:cxnLst/>
                <a:rect l="l" t="t" r="r" b="b"/>
                <a:pathLst>
                  <a:path w="2423159" h="2426335">
                    <a:moveTo>
                      <a:pt x="0" y="0"/>
                    </a:moveTo>
                    <a:lnTo>
                      <a:pt x="0" y="2426208"/>
                    </a:lnTo>
                    <a:lnTo>
                      <a:pt x="2423160" y="2426208"/>
                    </a:lnTo>
                    <a:lnTo>
                      <a:pt x="2422689" y="2377887"/>
                    </a:lnTo>
                    <a:lnTo>
                      <a:pt x="2421281" y="2329795"/>
                    </a:lnTo>
                    <a:lnTo>
                      <a:pt x="2418947" y="2281943"/>
                    </a:lnTo>
                    <a:lnTo>
                      <a:pt x="2415694" y="2234337"/>
                    </a:lnTo>
                    <a:lnTo>
                      <a:pt x="2411531" y="2186987"/>
                    </a:lnTo>
                    <a:lnTo>
                      <a:pt x="2406466" y="2139903"/>
                    </a:lnTo>
                    <a:lnTo>
                      <a:pt x="2400510" y="2093091"/>
                    </a:lnTo>
                    <a:lnTo>
                      <a:pt x="2393669" y="2046562"/>
                    </a:lnTo>
                    <a:lnTo>
                      <a:pt x="2385953" y="2000323"/>
                    </a:lnTo>
                    <a:lnTo>
                      <a:pt x="2377371" y="1954384"/>
                    </a:lnTo>
                    <a:lnTo>
                      <a:pt x="2367932" y="1908754"/>
                    </a:lnTo>
                    <a:lnTo>
                      <a:pt x="2357643" y="1863441"/>
                    </a:lnTo>
                    <a:lnTo>
                      <a:pt x="2346515" y="1818453"/>
                    </a:lnTo>
                    <a:lnTo>
                      <a:pt x="2334555" y="1773800"/>
                    </a:lnTo>
                    <a:lnTo>
                      <a:pt x="2321772" y="1729490"/>
                    </a:lnTo>
                    <a:lnTo>
                      <a:pt x="2308175" y="1685533"/>
                    </a:lnTo>
                    <a:lnTo>
                      <a:pt x="2293773" y="1641936"/>
                    </a:lnTo>
                    <a:lnTo>
                      <a:pt x="2278575" y="1598708"/>
                    </a:lnTo>
                    <a:lnTo>
                      <a:pt x="2262588" y="1555859"/>
                    </a:lnTo>
                    <a:lnTo>
                      <a:pt x="2245823" y="1513397"/>
                    </a:lnTo>
                    <a:lnTo>
                      <a:pt x="2228287" y="1471331"/>
                    </a:lnTo>
                    <a:lnTo>
                      <a:pt x="2209990" y="1429669"/>
                    </a:lnTo>
                    <a:lnTo>
                      <a:pt x="2190939" y="1388420"/>
                    </a:lnTo>
                    <a:lnTo>
                      <a:pt x="2171145" y="1347593"/>
                    </a:lnTo>
                    <a:lnTo>
                      <a:pt x="2150615" y="1307197"/>
                    </a:lnTo>
                    <a:lnTo>
                      <a:pt x="2129358" y="1267240"/>
                    </a:lnTo>
                    <a:lnTo>
                      <a:pt x="2107383" y="1227731"/>
                    </a:lnTo>
                    <a:lnTo>
                      <a:pt x="2084699" y="1188679"/>
                    </a:lnTo>
                    <a:lnTo>
                      <a:pt x="2061314" y="1150093"/>
                    </a:lnTo>
                    <a:lnTo>
                      <a:pt x="2037238" y="1111981"/>
                    </a:lnTo>
                    <a:lnTo>
                      <a:pt x="2012478" y="1074352"/>
                    </a:lnTo>
                    <a:lnTo>
                      <a:pt x="1987044" y="1037215"/>
                    </a:lnTo>
                    <a:lnTo>
                      <a:pt x="1960944" y="1000579"/>
                    </a:lnTo>
                    <a:lnTo>
                      <a:pt x="1934187" y="964451"/>
                    </a:lnTo>
                    <a:lnTo>
                      <a:pt x="1906782" y="928842"/>
                    </a:lnTo>
                    <a:lnTo>
                      <a:pt x="1878738" y="893760"/>
                    </a:lnTo>
                    <a:lnTo>
                      <a:pt x="1850063" y="859213"/>
                    </a:lnTo>
                    <a:lnTo>
                      <a:pt x="1820765" y="825210"/>
                    </a:lnTo>
                    <a:lnTo>
                      <a:pt x="1790855" y="791760"/>
                    </a:lnTo>
                    <a:lnTo>
                      <a:pt x="1760339" y="758872"/>
                    </a:lnTo>
                    <a:lnTo>
                      <a:pt x="1729228" y="726554"/>
                    </a:lnTo>
                    <a:lnTo>
                      <a:pt x="1697530" y="694816"/>
                    </a:lnTo>
                    <a:lnTo>
                      <a:pt x="1665253" y="663665"/>
                    </a:lnTo>
                    <a:lnTo>
                      <a:pt x="1632406" y="633111"/>
                    </a:lnTo>
                    <a:lnTo>
                      <a:pt x="1598999" y="603162"/>
                    </a:lnTo>
                    <a:lnTo>
                      <a:pt x="1565039" y="573828"/>
                    </a:lnTo>
                    <a:lnTo>
                      <a:pt x="1530536" y="545116"/>
                    </a:lnTo>
                    <a:lnTo>
                      <a:pt x="1495497" y="517036"/>
                    </a:lnTo>
                    <a:lnTo>
                      <a:pt x="1459933" y="489596"/>
                    </a:lnTo>
                    <a:lnTo>
                      <a:pt x="1423851" y="462806"/>
                    </a:lnTo>
                    <a:lnTo>
                      <a:pt x="1387261" y="436673"/>
                    </a:lnTo>
                    <a:lnTo>
                      <a:pt x="1350171" y="411206"/>
                    </a:lnTo>
                    <a:lnTo>
                      <a:pt x="1312589" y="386415"/>
                    </a:lnTo>
                    <a:lnTo>
                      <a:pt x="1274525" y="362308"/>
                    </a:lnTo>
                    <a:lnTo>
                      <a:pt x="1235987" y="338893"/>
                    </a:lnTo>
                    <a:lnTo>
                      <a:pt x="1196985" y="316180"/>
                    </a:lnTo>
                    <a:lnTo>
                      <a:pt x="1157525" y="294177"/>
                    </a:lnTo>
                    <a:lnTo>
                      <a:pt x="1117619" y="272893"/>
                    </a:lnTo>
                    <a:lnTo>
                      <a:pt x="1077273" y="252337"/>
                    </a:lnTo>
                    <a:lnTo>
                      <a:pt x="1036497" y="232517"/>
                    </a:lnTo>
                    <a:lnTo>
                      <a:pt x="995300" y="213442"/>
                    </a:lnTo>
                    <a:lnTo>
                      <a:pt x="953690" y="195122"/>
                    </a:lnTo>
                    <a:lnTo>
                      <a:pt x="911677" y="177563"/>
                    </a:lnTo>
                    <a:lnTo>
                      <a:pt x="869268" y="160777"/>
                    </a:lnTo>
                    <a:lnTo>
                      <a:pt x="826472" y="144770"/>
                    </a:lnTo>
                    <a:lnTo>
                      <a:pt x="783299" y="129552"/>
                    </a:lnTo>
                    <a:lnTo>
                      <a:pt x="739756" y="115131"/>
                    </a:lnTo>
                    <a:lnTo>
                      <a:pt x="695853" y="101517"/>
                    </a:lnTo>
                    <a:lnTo>
                      <a:pt x="651599" y="88718"/>
                    </a:lnTo>
                    <a:lnTo>
                      <a:pt x="607001" y="76743"/>
                    </a:lnTo>
                    <a:lnTo>
                      <a:pt x="562070" y="65600"/>
                    </a:lnTo>
                    <a:lnTo>
                      <a:pt x="516813" y="55298"/>
                    </a:lnTo>
                    <a:lnTo>
                      <a:pt x="471239" y="45846"/>
                    </a:lnTo>
                    <a:lnTo>
                      <a:pt x="425357" y="37253"/>
                    </a:lnTo>
                    <a:lnTo>
                      <a:pt x="379176" y="29528"/>
                    </a:lnTo>
                    <a:lnTo>
                      <a:pt x="332704" y="22679"/>
                    </a:lnTo>
                    <a:lnTo>
                      <a:pt x="285951" y="16714"/>
                    </a:lnTo>
                    <a:lnTo>
                      <a:pt x="238924" y="11643"/>
                    </a:lnTo>
                    <a:lnTo>
                      <a:pt x="191633" y="7475"/>
                    </a:lnTo>
                    <a:lnTo>
                      <a:pt x="144086" y="4217"/>
                    </a:lnTo>
                    <a:lnTo>
                      <a:pt x="96293" y="1880"/>
                    </a:lnTo>
                    <a:lnTo>
                      <a:pt x="48261" y="471"/>
                    </a:lnTo>
                    <a:lnTo>
                      <a:pt x="0" y="0"/>
                    </a:lnTo>
                    <a:close/>
                  </a:path>
                </a:pathLst>
              </a:custGeom>
              <a:solidFill>
                <a:srgbClr val="4471C4"/>
              </a:solidFill>
            </p:spPr>
            <p:txBody>
              <a:bodyPr wrap="square" lIns="0" tIns="0" rIns="0" bIns="0" rtlCol="0"/>
              <a:lstStyle/>
              <a:p>
                <a:endParaRPr/>
              </a:p>
            </p:txBody>
          </p:sp>
          <p:sp>
            <p:nvSpPr>
              <p:cNvPr id="14" name="object 11">
                <a:extLst>
                  <a:ext uri="{FF2B5EF4-FFF2-40B4-BE49-F238E27FC236}">
                    <a16:creationId xmlns:a16="http://schemas.microsoft.com/office/drawing/2014/main" id="{B5A8E35F-5F76-6EC6-6A50-127AC10872CE}"/>
                  </a:ext>
                </a:extLst>
              </p:cNvPr>
              <p:cNvSpPr/>
              <p:nvPr/>
            </p:nvSpPr>
            <p:spPr>
              <a:xfrm>
                <a:off x="5888736" y="1371600"/>
                <a:ext cx="2423160" cy="2426335"/>
              </a:xfrm>
              <a:custGeom>
                <a:avLst/>
                <a:gdLst/>
                <a:ahLst/>
                <a:cxnLst/>
                <a:rect l="l" t="t" r="r" b="b"/>
                <a:pathLst>
                  <a:path w="2423159" h="2426335">
                    <a:moveTo>
                      <a:pt x="0" y="0"/>
                    </a:moveTo>
                    <a:lnTo>
                      <a:pt x="48261" y="471"/>
                    </a:lnTo>
                    <a:lnTo>
                      <a:pt x="96293" y="1880"/>
                    </a:lnTo>
                    <a:lnTo>
                      <a:pt x="144086" y="4217"/>
                    </a:lnTo>
                    <a:lnTo>
                      <a:pt x="191633" y="7475"/>
                    </a:lnTo>
                    <a:lnTo>
                      <a:pt x="238924" y="11643"/>
                    </a:lnTo>
                    <a:lnTo>
                      <a:pt x="285951" y="16714"/>
                    </a:lnTo>
                    <a:lnTo>
                      <a:pt x="332704" y="22679"/>
                    </a:lnTo>
                    <a:lnTo>
                      <a:pt x="379176" y="29528"/>
                    </a:lnTo>
                    <a:lnTo>
                      <a:pt x="425357" y="37253"/>
                    </a:lnTo>
                    <a:lnTo>
                      <a:pt x="471239" y="45846"/>
                    </a:lnTo>
                    <a:lnTo>
                      <a:pt x="516813" y="55298"/>
                    </a:lnTo>
                    <a:lnTo>
                      <a:pt x="562070" y="65600"/>
                    </a:lnTo>
                    <a:lnTo>
                      <a:pt x="607001" y="76743"/>
                    </a:lnTo>
                    <a:lnTo>
                      <a:pt x="651599" y="88718"/>
                    </a:lnTo>
                    <a:lnTo>
                      <a:pt x="695853" y="101517"/>
                    </a:lnTo>
                    <a:lnTo>
                      <a:pt x="739756" y="115131"/>
                    </a:lnTo>
                    <a:lnTo>
                      <a:pt x="783299" y="129552"/>
                    </a:lnTo>
                    <a:lnTo>
                      <a:pt x="826472" y="144770"/>
                    </a:lnTo>
                    <a:lnTo>
                      <a:pt x="869268" y="160777"/>
                    </a:lnTo>
                    <a:lnTo>
                      <a:pt x="911677" y="177563"/>
                    </a:lnTo>
                    <a:lnTo>
                      <a:pt x="953690" y="195122"/>
                    </a:lnTo>
                    <a:lnTo>
                      <a:pt x="995300" y="213442"/>
                    </a:lnTo>
                    <a:lnTo>
                      <a:pt x="1036497" y="232517"/>
                    </a:lnTo>
                    <a:lnTo>
                      <a:pt x="1077273" y="252337"/>
                    </a:lnTo>
                    <a:lnTo>
                      <a:pt x="1117619" y="272893"/>
                    </a:lnTo>
                    <a:lnTo>
                      <a:pt x="1157525" y="294177"/>
                    </a:lnTo>
                    <a:lnTo>
                      <a:pt x="1196985" y="316180"/>
                    </a:lnTo>
                    <a:lnTo>
                      <a:pt x="1235987" y="338893"/>
                    </a:lnTo>
                    <a:lnTo>
                      <a:pt x="1274525" y="362308"/>
                    </a:lnTo>
                    <a:lnTo>
                      <a:pt x="1312589" y="386415"/>
                    </a:lnTo>
                    <a:lnTo>
                      <a:pt x="1350171" y="411206"/>
                    </a:lnTo>
                    <a:lnTo>
                      <a:pt x="1387261" y="436673"/>
                    </a:lnTo>
                    <a:lnTo>
                      <a:pt x="1423851" y="462806"/>
                    </a:lnTo>
                    <a:lnTo>
                      <a:pt x="1459933" y="489596"/>
                    </a:lnTo>
                    <a:lnTo>
                      <a:pt x="1495497" y="517036"/>
                    </a:lnTo>
                    <a:lnTo>
                      <a:pt x="1530536" y="545116"/>
                    </a:lnTo>
                    <a:lnTo>
                      <a:pt x="1565039" y="573828"/>
                    </a:lnTo>
                    <a:lnTo>
                      <a:pt x="1598999" y="603162"/>
                    </a:lnTo>
                    <a:lnTo>
                      <a:pt x="1632406" y="633111"/>
                    </a:lnTo>
                    <a:lnTo>
                      <a:pt x="1665253" y="663665"/>
                    </a:lnTo>
                    <a:lnTo>
                      <a:pt x="1697530" y="694816"/>
                    </a:lnTo>
                    <a:lnTo>
                      <a:pt x="1729228" y="726554"/>
                    </a:lnTo>
                    <a:lnTo>
                      <a:pt x="1760339" y="758872"/>
                    </a:lnTo>
                    <a:lnTo>
                      <a:pt x="1790855" y="791760"/>
                    </a:lnTo>
                    <a:lnTo>
                      <a:pt x="1820765" y="825210"/>
                    </a:lnTo>
                    <a:lnTo>
                      <a:pt x="1850063" y="859213"/>
                    </a:lnTo>
                    <a:lnTo>
                      <a:pt x="1878738" y="893760"/>
                    </a:lnTo>
                    <a:lnTo>
                      <a:pt x="1906782" y="928842"/>
                    </a:lnTo>
                    <a:lnTo>
                      <a:pt x="1934187" y="964451"/>
                    </a:lnTo>
                    <a:lnTo>
                      <a:pt x="1960944" y="1000579"/>
                    </a:lnTo>
                    <a:lnTo>
                      <a:pt x="1987044" y="1037215"/>
                    </a:lnTo>
                    <a:lnTo>
                      <a:pt x="2012478" y="1074352"/>
                    </a:lnTo>
                    <a:lnTo>
                      <a:pt x="2037238" y="1111981"/>
                    </a:lnTo>
                    <a:lnTo>
                      <a:pt x="2061314" y="1150093"/>
                    </a:lnTo>
                    <a:lnTo>
                      <a:pt x="2084699" y="1188679"/>
                    </a:lnTo>
                    <a:lnTo>
                      <a:pt x="2107383" y="1227731"/>
                    </a:lnTo>
                    <a:lnTo>
                      <a:pt x="2129358" y="1267240"/>
                    </a:lnTo>
                    <a:lnTo>
                      <a:pt x="2150615" y="1307197"/>
                    </a:lnTo>
                    <a:lnTo>
                      <a:pt x="2171145" y="1347593"/>
                    </a:lnTo>
                    <a:lnTo>
                      <a:pt x="2190939" y="1388420"/>
                    </a:lnTo>
                    <a:lnTo>
                      <a:pt x="2209990" y="1429669"/>
                    </a:lnTo>
                    <a:lnTo>
                      <a:pt x="2228287" y="1471331"/>
                    </a:lnTo>
                    <a:lnTo>
                      <a:pt x="2245823" y="1513397"/>
                    </a:lnTo>
                    <a:lnTo>
                      <a:pt x="2262588" y="1555859"/>
                    </a:lnTo>
                    <a:lnTo>
                      <a:pt x="2278575" y="1598708"/>
                    </a:lnTo>
                    <a:lnTo>
                      <a:pt x="2293773" y="1641936"/>
                    </a:lnTo>
                    <a:lnTo>
                      <a:pt x="2308175" y="1685533"/>
                    </a:lnTo>
                    <a:lnTo>
                      <a:pt x="2321772" y="1729490"/>
                    </a:lnTo>
                    <a:lnTo>
                      <a:pt x="2334555" y="1773800"/>
                    </a:lnTo>
                    <a:lnTo>
                      <a:pt x="2346515" y="1818453"/>
                    </a:lnTo>
                    <a:lnTo>
                      <a:pt x="2357643" y="1863441"/>
                    </a:lnTo>
                    <a:lnTo>
                      <a:pt x="2367932" y="1908754"/>
                    </a:lnTo>
                    <a:lnTo>
                      <a:pt x="2377371" y="1954384"/>
                    </a:lnTo>
                    <a:lnTo>
                      <a:pt x="2385953" y="2000323"/>
                    </a:lnTo>
                    <a:lnTo>
                      <a:pt x="2393669" y="2046562"/>
                    </a:lnTo>
                    <a:lnTo>
                      <a:pt x="2400510" y="2093091"/>
                    </a:lnTo>
                    <a:lnTo>
                      <a:pt x="2406466" y="2139903"/>
                    </a:lnTo>
                    <a:lnTo>
                      <a:pt x="2411531" y="2186987"/>
                    </a:lnTo>
                    <a:lnTo>
                      <a:pt x="2415694" y="2234337"/>
                    </a:lnTo>
                    <a:lnTo>
                      <a:pt x="2418947" y="2281943"/>
                    </a:lnTo>
                    <a:lnTo>
                      <a:pt x="2421281" y="2329795"/>
                    </a:lnTo>
                    <a:lnTo>
                      <a:pt x="2422689" y="2377887"/>
                    </a:lnTo>
                    <a:lnTo>
                      <a:pt x="2423160" y="2426208"/>
                    </a:lnTo>
                    <a:lnTo>
                      <a:pt x="0" y="2426208"/>
                    </a:lnTo>
                    <a:lnTo>
                      <a:pt x="0" y="0"/>
                    </a:lnTo>
                    <a:close/>
                  </a:path>
                </a:pathLst>
              </a:custGeom>
              <a:ln w="12192">
                <a:solidFill>
                  <a:srgbClr val="FFFFFF"/>
                </a:solidFill>
              </a:ln>
            </p:spPr>
            <p:txBody>
              <a:bodyPr wrap="square" lIns="0" tIns="0" rIns="0" bIns="0" rtlCol="0"/>
              <a:lstStyle/>
              <a:p>
                <a:endParaRPr/>
              </a:p>
            </p:txBody>
          </p:sp>
          <p:sp>
            <p:nvSpPr>
              <p:cNvPr id="15" name="object 12">
                <a:extLst>
                  <a:ext uri="{FF2B5EF4-FFF2-40B4-BE49-F238E27FC236}">
                    <a16:creationId xmlns:a16="http://schemas.microsoft.com/office/drawing/2014/main" id="{AE654B98-0B63-078E-AF81-78D0A0F84067}"/>
                  </a:ext>
                </a:extLst>
              </p:cNvPr>
              <p:cNvSpPr/>
              <p:nvPr/>
            </p:nvSpPr>
            <p:spPr>
              <a:xfrm>
                <a:off x="877824" y="1051560"/>
                <a:ext cx="3697604" cy="1792605"/>
              </a:xfrm>
              <a:custGeom>
                <a:avLst/>
                <a:gdLst/>
                <a:ahLst/>
                <a:cxnLst/>
                <a:rect l="l" t="t" r="r" b="b"/>
                <a:pathLst>
                  <a:path w="3697604" h="1792605">
                    <a:moveTo>
                      <a:pt x="0" y="179197"/>
                    </a:moveTo>
                    <a:lnTo>
                      <a:pt x="6398" y="131571"/>
                    </a:lnTo>
                    <a:lnTo>
                      <a:pt x="24456" y="88768"/>
                    </a:lnTo>
                    <a:lnTo>
                      <a:pt x="52466" y="52498"/>
                    </a:lnTo>
                    <a:lnTo>
                      <a:pt x="88721" y="24473"/>
                    </a:lnTo>
                    <a:lnTo>
                      <a:pt x="131512" y="6403"/>
                    </a:lnTo>
                    <a:lnTo>
                      <a:pt x="179133" y="0"/>
                    </a:lnTo>
                    <a:lnTo>
                      <a:pt x="3518027" y="0"/>
                    </a:lnTo>
                    <a:lnTo>
                      <a:pt x="3565652" y="6403"/>
                    </a:lnTo>
                    <a:lnTo>
                      <a:pt x="3608455" y="24473"/>
                    </a:lnTo>
                    <a:lnTo>
                      <a:pt x="3644725" y="52498"/>
                    </a:lnTo>
                    <a:lnTo>
                      <a:pt x="3672750" y="88768"/>
                    </a:lnTo>
                    <a:lnTo>
                      <a:pt x="3690820" y="131571"/>
                    </a:lnTo>
                    <a:lnTo>
                      <a:pt x="3697224" y="179197"/>
                    </a:lnTo>
                    <a:lnTo>
                      <a:pt x="3697224" y="1613027"/>
                    </a:lnTo>
                    <a:lnTo>
                      <a:pt x="3690820" y="1660652"/>
                    </a:lnTo>
                    <a:lnTo>
                      <a:pt x="3672750" y="1703455"/>
                    </a:lnTo>
                    <a:lnTo>
                      <a:pt x="3644725" y="1739725"/>
                    </a:lnTo>
                    <a:lnTo>
                      <a:pt x="3608455" y="1767750"/>
                    </a:lnTo>
                    <a:lnTo>
                      <a:pt x="3565652" y="1785820"/>
                    </a:lnTo>
                    <a:lnTo>
                      <a:pt x="3518027" y="1792224"/>
                    </a:lnTo>
                    <a:lnTo>
                      <a:pt x="179133" y="1792224"/>
                    </a:lnTo>
                    <a:lnTo>
                      <a:pt x="131512" y="1785820"/>
                    </a:lnTo>
                    <a:lnTo>
                      <a:pt x="88721" y="1767750"/>
                    </a:lnTo>
                    <a:lnTo>
                      <a:pt x="52466" y="1739725"/>
                    </a:lnTo>
                    <a:lnTo>
                      <a:pt x="24456" y="1703455"/>
                    </a:lnTo>
                    <a:lnTo>
                      <a:pt x="6398" y="1660652"/>
                    </a:lnTo>
                    <a:lnTo>
                      <a:pt x="0" y="1613027"/>
                    </a:lnTo>
                    <a:lnTo>
                      <a:pt x="0" y="179197"/>
                    </a:lnTo>
                    <a:close/>
                  </a:path>
                </a:pathLst>
              </a:custGeom>
              <a:ln w="12192">
                <a:solidFill>
                  <a:srgbClr val="4471C4"/>
                </a:solidFill>
              </a:ln>
            </p:spPr>
            <p:txBody>
              <a:bodyPr wrap="square" lIns="0" tIns="0" rIns="0" bIns="0" rtlCol="0"/>
              <a:lstStyle/>
              <a:p>
                <a:endParaRPr/>
              </a:p>
            </p:txBody>
          </p:sp>
          <p:sp>
            <p:nvSpPr>
              <p:cNvPr id="16" name="object 13">
                <a:extLst>
                  <a:ext uri="{FF2B5EF4-FFF2-40B4-BE49-F238E27FC236}">
                    <a16:creationId xmlns:a16="http://schemas.microsoft.com/office/drawing/2014/main" id="{A6B03BD4-F395-7D44-823E-39F35D5CF585}"/>
                  </a:ext>
                </a:extLst>
              </p:cNvPr>
              <p:cNvSpPr/>
              <p:nvPr/>
            </p:nvSpPr>
            <p:spPr>
              <a:xfrm>
                <a:off x="3352800" y="1371600"/>
                <a:ext cx="2423160" cy="2426335"/>
              </a:xfrm>
              <a:custGeom>
                <a:avLst/>
                <a:gdLst/>
                <a:ahLst/>
                <a:cxnLst/>
                <a:rect l="l" t="t" r="r" b="b"/>
                <a:pathLst>
                  <a:path w="2423160" h="2426335">
                    <a:moveTo>
                      <a:pt x="2423160" y="0"/>
                    </a:moveTo>
                    <a:lnTo>
                      <a:pt x="2374898" y="471"/>
                    </a:lnTo>
                    <a:lnTo>
                      <a:pt x="2326866" y="1880"/>
                    </a:lnTo>
                    <a:lnTo>
                      <a:pt x="2279073" y="4217"/>
                    </a:lnTo>
                    <a:lnTo>
                      <a:pt x="2231526" y="7475"/>
                    </a:lnTo>
                    <a:lnTo>
                      <a:pt x="2184235" y="11643"/>
                    </a:lnTo>
                    <a:lnTo>
                      <a:pt x="2137208" y="16714"/>
                    </a:lnTo>
                    <a:lnTo>
                      <a:pt x="2090455" y="22679"/>
                    </a:lnTo>
                    <a:lnTo>
                      <a:pt x="2043983" y="29528"/>
                    </a:lnTo>
                    <a:lnTo>
                      <a:pt x="1997802" y="37253"/>
                    </a:lnTo>
                    <a:lnTo>
                      <a:pt x="1951920" y="45846"/>
                    </a:lnTo>
                    <a:lnTo>
                      <a:pt x="1906346" y="55298"/>
                    </a:lnTo>
                    <a:lnTo>
                      <a:pt x="1861089" y="65600"/>
                    </a:lnTo>
                    <a:lnTo>
                      <a:pt x="1816158" y="76743"/>
                    </a:lnTo>
                    <a:lnTo>
                      <a:pt x="1771560" y="88718"/>
                    </a:lnTo>
                    <a:lnTo>
                      <a:pt x="1727306" y="101517"/>
                    </a:lnTo>
                    <a:lnTo>
                      <a:pt x="1683403" y="115131"/>
                    </a:lnTo>
                    <a:lnTo>
                      <a:pt x="1639860" y="129552"/>
                    </a:lnTo>
                    <a:lnTo>
                      <a:pt x="1596687" y="144770"/>
                    </a:lnTo>
                    <a:lnTo>
                      <a:pt x="1553891" y="160777"/>
                    </a:lnTo>
                    <a:lnTo>
                      <a:pt x="1511482" y="177563"/>
                    </a:lnTo>
                    <a:lnTo>
                      <a:pt x="1469469" y="195122"/>
                    </a:lnTo>
                    <a:lnTo>
                      <a:pt x="1427859" y="213442"/>
                    </a:lnTo>
                    <a:lnTo>
                      <a:pt x="1386662" y="232517"/>
                    </a:lnTo>
                    <a:lnTo>
                      <a:pt x="1345886" y="252337"/>
                    </a:lnTo>
                    <a:lnTo>
                      <a:pt x="1305540" y="272893"/>
                    </a:lnTo>
                    <a:lnTo>
                      <a:pt x="1265634" y="294177"/>
                    </a:lnTo>
                    <a:lnTo>
                      <a:pt x="1226174" y="316180"/>
                    </a:lnTo>
                    <a:lnTo>
                      <a:pt x="1187172" y="338893"/>
                    </a:lnTo>
                    <a:lnTo>
                      <a:pt x="1148634" y="362308"/>
                    </a:lnTo>
                    <a:lnTo>
                      <a:pt x="1110570" y="386415"/>
                    </a:lnTo>
                    <a:lnTo>
                      <a:pt x="1072988" y="411206"/>
                    </a:lnTo>
                    <a:lnTo>
                      <a:pt x="1035898" y="436673"/>
                    </a:lnTo>
                    <a:lnTo>
                      <a:pt x="999308" y="462806"/>
                    </a:lnTo>
                    <a:lnTo>
                      <a:pt x="963226" y="489596"/>
                    </a:lnTo>
                    <a:lnTo>
                      <a:pt x="927662" y="517036"/>
                    </a:lnTo>
                    <a:lnTo>
                      <a:pt x="892623" y="545116"/>
                    </a:lnTo>
                    <a:lnTo>
                      <a:pt x="858120" y="573828"/>
                    </a:lnTo>
                    <a:lnTo>
                      <a:pt x="824160" y="603162"/>
                    </a:lnTo>
                    <a:lnTo>
                      <a:pt x="790753" y="633111"/>
                    </a:lnTo>
                    <a:lnTo>
                      <a:pt x="757906" y="663665"/>
                    </a:lnTo>
                    <a:lnTo>
                      <a:pt x="725629" y="694816"/>
                    </a:lnTo>
                    <a:lnTo>
                      <a:pt x="693931" y="726554"/>
                    </a:lnTo>
                    <a:lnTo>
                      <a:pt x="662820" y="758872"/>
                    </a:lnTo>
                    <a:lnTo>
                      <a:pt x="632304" y="791760"/>
                    </a:lnTo>
                    <a:lnTo>
                      <a:pt x="602394" y="825210"/>
                    </a:lnTo>
                    <a:lnTo>
                      <a:pt x="573096" y="859213"/>
                    </a:lnTo>
                    <a:lnTo>
                      <a:pt x="544421" y="893760"/>
                    </a:lnTo>
                    <a:lnTo>
                      <a:pt x="516377" y="928842"/>
                    </a:lnTo>
                    <a:lnTo>
                      <a:pt x="488972" y="964451"/>
                    </a:lnTo>
                    <a:lnTo>
                      <a:pt x="462215" y="1000579"/>
                    </a:lnTo>
                    <a:lnTo>
                      <a:pt x="436115" y="1037215"/>
                    </a:lnTo>
                    <a:lnTo>
                      <a:pt x="410681" y="1074352"/>
                    </a:lnTo>
                    <a:lnTo>
                      <a:pt x="385921" y="1111981"/>
                    </a:lnTo>
                    <a:lnTo>
                      <a:pt x="361845" y="1150093"/>
                    </a:lnTo>
                    <a:lnTo>
                      <a:pt x="338460" y="1188679"/>
                    </a:lnTo>
                    <a:lnTo>
                      <a:pt x="315776" y="1227731"/>
                    </a:lnTo>
                    <a:lnTo>
                      <a:pt x="293801" y="1267240"/>
                    </a:lnTo>
                    <a:lnTo>
                      <a:pt x="272544" y="1307197"/>
                    </a:lnTo>
                    <a:lnTo>
                      <a:pt x="252014" y="1347593"/>
                    </a:lnTo>
                    <a:lnTo>
                      <a:pt x="232220" y="1388420"/>
                    </a:lnTo>
                    <a:lnTo>
                      <a:pt x="213169" y="1429669"/>
                    </a:lnTo>
                    <a:lnTo>
                      <a:pt x="194872" y="1471331"/>
                    </a:lnTo>
                    <a:lnTo>
                      <a:pt x="177336" y="1513397"/>
                    </a:lnTo>
                    <a:lnTo>
                      <a:pt x="160571" y="1555859"/>
                    </a:lnTo>
                    <a:lnTo>
                      <a:pt x="144584" y="1598708"/>
                    </a:lnTo>
                    <a:lnTo>
                      <a:pt x="129386" y="1641936"/>
                    </a:lnTo>
                    <a:lnTo>
                      <a:pt x="114984" y="1685533"/>
                    </a:lnTo>
                    <a:lnTo>
                      <a:pt x="101387" y="1729490"/>
                    </a:lnTo>
                    <a:lnTo>
                      <a:pt x="88604" y="1773800"/>
                    </a:lnTo>
                    <a:lnTo>
                      <a:pt x="76644" y="1818453"/>
                    </a:lnTo>
                    <a:lnTo>
                      <a:pt x="65516" y="1863441"/>
                    </a:lnTo>
                    <a:lnTo>
                      <a:pt x="55227" y="1908754"/>
                    </a:lnTo>
                    <a:lnTo>
                      <a:pt x="45788" y="1954384"/>
                    </a:lnTo>
                    <a:lnTo>
                      <a:pt x="37206" y="2000323"/>
                    </a:lnTo>
                    <a:lnTo>
                      <a:pt x="29490" y="2046562"/>
                    </a:lnTo>
                    <a:lnTo>
                      <a:pt x="22649" y="2093091"/>
                    </a:lnTo>
                    <a:lnTo>
                      <a:pt x="16693" y="2139903"/>
                    </a:lnTo>
                    <a:lnTo>
                      <a:pt x="11628" y="2186987"/>
                    </a:lnTo>
                    <a:lnTo>
                      <a:pt x="7465" y="2234337"/>
                    </a:lnTo>
                    <a:lnTo>
                      <a:pt x="4212" y="2281943"/>
                    </a:lnTo>
                    <a:lnTo>
                      <a:pt x="1878" y="2329795"/>
                    </a:lnTo>
                    <a:lnTo>
                      <a:pt x="470" y="2377887"/>
                    </a:lnTo>
                    <a:lnTo>
                      <a:pt x="0" y="2426208"/>
                    </a:lnTo>
                    <a:lnTo>
                      <a:pt x="2423160" y="2426208"/>
                    </a:lnTo>
                    <a:lnTo>
                      <a:pt x="2423160" y="0"/>
                    </a:lnTo>
                    <a:close/>
                  </a:path>
                </a:pathLst>
              </a:custGeom>
              <a:solidFill>
                <a:srgbClr val="4471C4"/>
              </a:solidFill>
            </p:spPr>
            <p:txBody>
              <a:bodyPr wrap="square" lIns="0" tIns="0" rIns="0" bIns="0" rtlCol="0"/>
              <a:lstStyle/>
              <a:p>
                <a:endParaRPr/>
              </a:p>
            </p:txBody>
          </p:sp>
          <p:sp>
            <p:nvSpPr>
              <p:cNvPr id="17" name="object 14">
                <a:extLst>
                  <a:ext uri="{FF2B5EF4-FFF2-40B4-BE49-F238E27FC236}">
                    <a16:creationId xmlns:a16="http://schemas.microsoft.com/office/drawing/2014/main" id="{092CF351-B1A8-4505-B5FA-3F87EF441376}"/>
                  </a:ext>
                </a:extLst>
              </p:cNvPr>
              <p:cNvSpPr/>
              <p:nvPr/>
            </p:nvSpPr>
            <p:spPr>
              <a:xfrm>
                <a:off x="3352800" y="1371600"/>
                <a:ext cx="2423160" cy="2426335"/>
              </a:xfrm>
              <a:custGeom>
                <a:avLst/>
                <a:gdLst/>
                <a:ahLst/>
                <a:cxnLst/>
                <a:rect l="l" t="t" r="r" b="b"/>
                <a:pathLst>
                  <a:path w="2423160" h="2426335">
                    <a:moveTo>
                      <a:pt x="0" y="2426208"/>
                    </a:moveTo>
                    <a:lnTo>
                      <a:pt x="470" y="2377887"/>
                    </a:lnTo>
                    <a:lnTo>
                      <a:pt x="1878" y="2329795"/>
                    </a:lnTo>
                    <a:lnTo>
                      <a:pt x="4212" y="2281943"/>
                    </a:lnTo>
                    <a:lnTo>
                      <a:pt x="7465" y="2234337"/>
                    </a:lnTo>
                    <a:lnTo>
                      <a:pt x="11628" y="2186987"/>
                    </a:lnTo>
                    <a:lnTo>
                      <a:pt x="16693" y="2139903"/>
                    </a:lnTo>
                    <a:lnTo>
                      <a:pt x="22649" y="2093091"/>
                    </a:lnTo>
                    <a:lnTo>
                      <a:pt x="29490" y="2046562"/>
                    </a:lnTo>
                    <a:lnTo>
                      <a:pt x="37206" y="2000323"/>
                    </a:lnTo>
                    <a:lnTo>
                      <a:pt x="45788" y="1954384"/>
                    </a:lnTo>
                    <a:lnTo>
                      <a:pt x="55227" y="1908754"/>
                    </a:lnTo>
                    <a:lnTo>
                      <a:pt x="65516" y="1863441"/>
                    </a:lnTo>
                    <a:lnTo>
                      <a:pt x="76644" y="1818453"/>
                    </a:lnTo>
                    <a:lnTo>
                      <a:pt x="88604" y="1773800"/>
                    </a:lnTo>
                    <a:lnTo>
                      <a:pt x="101387" y="1729490"/>
                    </a:lnTo>
                    <a:lnTo>
                      <a:pt x="114984" y="1685533"/>
                    </a:lnTo>
                    <a:lnTo>
                      <a:pt x="129386" y="1641936"/>
                    </a:lnTo>
                    <a:lnTo>
                      <a:pt x="144584" y="1598708"/>
                    </a:lnTo>
                    <a:lnTo>
                      <a:pt x="160571" y="1555859"/>
                    </a:lnTo>
                    <a:lnTo>
                      <a:pt x="177336" y="1513397"/>
                    </a:lnTo>
                    <a:lnTo>
                      <a:pt x="194872" y="1471331"/>
                    </a:lnTo>
                    <a:lnTo>
                      <a:pt x="213169" y="1429669"/>
                    </a:lnTo>
                    <a:lnTo>
                      <a:pt x="232220" y="1388420"/>
                    </a:lnTo>
                    <a:lnTo>
                      <a:pt x="252014" y="1347593"/>
                    </a:lnTo>
                    <a:lnTo>
                      <a:pt x="272544" y="1307197"/>
                    </a:lnTo>
                    <a:lnTo>
                      <a:pt x="293801" y="1267240"/>
                    </a:lnTo>
                    <a:lnTo>
                      <a:pt x="315776" y="1227731"/>
                    </a:lnTo>
                    <a:lnTo>
                      <a:pt x="338460" y="1188679"/>
                    </a:lnTo>
                    <a:lnTo>
                      <a:pt x="361845" y="1150093"/>
                    </a:lnTo>
                    <a:lnTo>
                      <a:pt x="385921" y="1111981"/>
                    </a:lnTo>
                    <a:lnTo>
                      <a:pt x="410681" y="1074352"/>
                    </a:lnTo>
                    <a:lnTo>
                      <a:pt x="436115" y="1037215"/>
                    </a:lnTo>
                    <a:lnTo>
                      <a:pt x="462215" y="1000579"/>
                    </a:lnTo>
                    <a:lnTo>
                      <a:pt x="488972" y="964451"/>
                    </a:lnTo>
                    <a:lnTo>
                      <a:pt x="516377" y="928842"/>
                    </a:lnTo>
                    <a:lnTo>
                      <a:pt x="544421" y="893760"/>
                    </a:lnTo>
                    <a:lnTo>
                      <a:pt x="573096" y="859213"/>
                    </a:lnTo>
                    <a:lnTo>
                      <a:pt x="602394" y="825210"/>
                    </a:lnTo>
                    <a:lnTo>
                      <a:pt x="632304" y="791760"/>
                    </a:lnTo>
                    <a:lnTo>
                      <a:pt x="662820" y="758872"/>
                    </a:lnTo>
                    <a:lnTo>
                      <a:pt x="693931" y="726554"/>
                    </a:lnTo>
                    <a:lnTo>
                      <a:pt x="725629" y="694816"/>
                    </a:lnTo>
                    <a:lnTo>
                      <a:pt x="757906" y="663665"/>
                    </a:lnTo>
                    <a:lnTo>
                      <a:pt x="790753" y="633111"/>
                    </a:lnTo>
                    <a:lnTo>
                      <a:pt x="824160" y="603162"/>
                    </a:lnTo>
                    <a:lnTo>
                      <a:pt x="858120" y="573828"/>
                    </a:lnTo>
                    <a:lnTo>
                      <a:pt x="892623" y="545116"/>
                    </a:lnTo>
                    <a:lnTo>
                      <a:pt x="927662" y="517036"/>
                    </a:lnTo>
                    <a:lnTo>
                      <a:pt x="963226" y="489596"/>
                    </a:lnTo>
                    <a:lnTo>
                      <a:pt x="999308" y="462806"/>
                    </a:lnTo>
                    <a:lnTo>
                      <a:pt x="1035898" y="436673"/>
                    </a:lnTo>
                    <a:lnTo>
                      <a:pt x="1072988" y="411206"/>
                    </a:lnTo>
                    <a:lnTo>
                      <a:pt x="1110570" y="386415"/>
                    </a:lnTo>
                    <a:lnTo>
                      <a:pt x="1148634" y="362308"/>
                    </a:lnTo>
                    <a:lnTo>
                      <a:pt x="1187172" y="338893"/>
                    </a:lnTo>
                    <a:lnTo>
                      <a:pt x="1226174" y="316180"/>
                    </a:lnTo>
                    <a:lnTo>
                      <a:pt x="1265634" y="294177"/>
                    </a:lnTo>
                    <a:lnTo>
                      <a:pt x="1305540" y="272893"/>
                    </a:lnTo>
                    <a:lnTo>
                      <a:pt x="1345886" y="252337"/>
                    </a:lnTo>
                    <a:lnTo>
                      <a:pt x="1386662" y="232517"/>
                    </a:lnTo>
                    <a:lnTo>
                      <a:pt x="1427859" y="213442"/>
                    </a:lnTo>
                    <a:lnTo>
                      <a:pt x="1469469" y="195122"/>
                    </a:lnTo>
                    <a:lnTo>
                      <a:pt x="1511482" y="177563"/>
                    </a:lnTo>
                    <a:lnTo>
                      <a:pt x="1553891" y="160777"/>
                    </a:lnTo>
                    <a:lnTo>
                      <a:pt x="1596687" y="144770"/>
                    </a:lnTo>
                    <a:lnTo>
                      <a:pt x="1639860" y="129552"/>
                    </a:lnTo>
                    <a:lnTo>
                      <a:pt x="1683403" y="115131"/>
                    </a:lnTo>
                    <a:lnTo>
                      <a:pt x="1727306" y="101517"/>
                    </a:lnTo>
                    <a:lnTo>
                      <a:pt x="1771560" y="88718"/>
                    </a:lnTo>
                    <a:lnTo>
                      <a:pt x="1816158" y="76743"/>
                    </a:lnTo>
                    <a:lnTo>
                      <a:pt x="1861089" y="65600"/>
                    </a:lnTo>
                    <a:lnTo>
                      <a:pt x="1906346" y="55298"/>
                    </a:lnTo>
                    <a:lnTo>
                      <a:pt x="1951920" y="45846"/>
                    </a:lnTo>
                    <a:lnTo>
                      <a:pt x="1997802" y="37253"/>
                    </a:lnTo>
                    <a:lnTo>
                      <a:pt x="2043983" y="29528"/>
                    </a:lnTo>
                    <a:lnTo>
                      <a:pt x="2090455" y="22679"/>
                    </a:lnTo>
                    <a:lnTo>
                      <a:pt x="2137208" y="16714"/>
                    </a:lnTo>
                    <a:lnTo>
                      <a:pt x="2184235" y="11643"/>
                    </a:lnTo>
                    <a:lnTo>
                      <a:pt x="2231526" y="7475"/>
                    </a:lnTo>
                    <a:lnTo>
                      <a:pt x="2279073" y="4217"/>
                    </a:lnTo>
                    <a:lnTo>
                      <a:pt x="2326866" y="1880"/>
                    </a:lnTo>
                    <a:lnTo>
                      <a:pt x="2374898" y="471"/>
                    </a:lnTo>
                    <a:lnTo>
                      <a:pt x="2423160" y="0"/>
                    </a:lnTo>
                    <a:lnTo>
                      <a:pt x="2423160" y="2426208"/>
                    </a:lnTo>
                    <a:lnTo>
                      <a:pt x="0" y="2426208"/>
                    </a:lnTo>
                    <a:close/>
                  </a:path>
                </a:pathLst>
              </a:custGeom>
              <a:ln w="12192">
                <a:solidFill>
                  <a:srgbClr val="FFFFFF"/>
                </a:solidFill>
              </a:ln>
            </p:spPr>
            <p:txBody>
              <a:bodyPr wrap="square" lIns="0" tIns="0" rIns="0" bIns="0" rtlCol="0"/>
              <a:lstStyle/>
              <a:p>
                <a:endParaRPr/>
              </a:p>
            </p:txBody>
          </p:sp>
        </p:grpSp>
        <p:sp>
          <p:nvSpPr>
            <p:cNvPr id="18" name="object 15">
              <a:extLst>
                <a:ext uri="{FF2B5EF4-FFF2-40B4-BE49-F238E27FC236}">
                  <a16:creationId xmlns:a16="http://schemas.microsoft.com/office/drawing/2014/main" id="{367B115E-C08E-A932-7372-E5F3C15D57C6}"/>
                </a:ext>
              </a:extLst>
            </p:cNvPr>
            <p:cNvSpPr txBox="1"/>
            <p:nvPr/>
          </p:nvSpPr>
          <p:spPr>
            <a:xfrm>
              <a:off x="973632" y="1091986"/>
              <a:ext cx="6330315" cy="2473113"/>
            </a:xfrm>
            <a:prstGeom prst="rect">
              <a:avLst/>
            </a:prstGeom>
          </p:spPr>
          <p:txBody>
            <a:bodyPr vert="horz" wrap="square" lIns="0" tIns="28575" rIns="0" bIns="0" rtlCol="0">
              <a:spAutoFit/>
            </a:bodyPr>
            <a:lstStyle/>
            <a:p>
              <a:pPr marL="182880" indent="-170815">
                <a:lnSpc>
                  <a:spcPct val="100000"/>
                </a:lnSpc>
                <a:spcBef>
                  <a:spcPts val="225"/>
                </a:spcBef>
                <a:buChar char="•"/>
                <a:tabLst>
                  <a:tab pos="183515" algn="l"/>
                </a:tabLst>
              </a:pPr>
              <a:r>
                <a:rPr lang="en-US" sz="2000" spc="-20" dirty="0">
                  <a:latin typeface="微软雅黑"/>
                  <a:cs typeface="微软雅黑"/>
                </a:rPr>
                <a:t>1</a:t>
              </a:r>
            </a:p>
            <a:p>
              <a:pPr marL="182880" indent="-170815">
                <a:lnSpc>
                  <a:spcPct val="100000"/>
                </a:lnSpc>
                <a:spcBef>
                  <a:spcPts val="225"/>
                </a:spcBef>
                <a:buChar char="•"/>
                <a:tabLst>
                  <a:tab pos="183515" algn="l"/>
                </a:tabLst>
              </a:pPr>
              <a:r>
                <a:rPr sz="2000" spc="-20" dirty="0" err="1">
                  <a:latin typeface="微软雅黑"/>
                  <a:cs typeface="微软雅黑"/>
                </a:rPr>
                <a:t>处理器</a:t>
              </a:r>
              <a:r>
                <a:rPr sz="2000" spc="-10" dirty="0" err="1">
                  <a:latin typeface="微软雅黑"/>
                  <a:cs typeface="微软雅黑"/>
                </a:rPr>
                <a:t>：</a:t>
              </a:r>
              <a:r>
                <a:rPr sz="2000" spc="-10" dirty="0" err="1">
                  <a:solidFill>
                    <a:srgbClr val="FF0000"/>
                  </a:solidFill>
                  <a:latin typeface="微软雅黑"/>
                  <a:cs typeface="微软雅黑"/>
                </a:rPr>
                <a:t>GPU</a:t>
              </a:r>
              <a:r>
                <a:rPr sz="2000" spc="-10" dirty="0">
                  <a:latin typeface="微软雅黑"/>
                  <a:cs typeface="微软雅黑"/>
                </a:rPr>
                <a:t>/FPGA/TPU</a:t>
              </a:r>
              <a:endParaRPr sz="2000" dirty="0">
                <a:latin typeface="微软雅黑"/>
                <a:cs typeface="微软雅黑"/>
              </a:endParaRPr>
            </a:p>
            <a:p>
              <a:pPr marL="182880" indent="-170815">
                <a:lnSpc>
                  <a:spcPts val="2280"/>
                </a:lnSpc>
                <a:spcBef>
                  <a:spcPts val="120"/>
                </a:spcBef>
                <a:buChar char="•"/>
                <a:tabLst>
                  <a:tab pos="183515" algn="l"/>
                </a:tabLst>
              </a:pPr>
              <a:r>
                <a:rPr sz="2000" spc="-20" dirty="0">
                  <a:latin typeface="微软雅黑"/>
                  <a:cs typeface="微软雅黑"/>
                </a:rPr>
                <a:t>传感器：雷达、摄像头、体</a:t>
              </a:r>
              <a:r>
                <a:rPr sz="2000" spc="-50" dirty="0">
                  <a:latin typeface="微软雅黑"/>
                  <a:cs typeface="微软雅黑"/>
                </a:rPr>
                <a:t>感</a:t>
              </a:r>
              <a:endParaRPr sz="2000" dirty="0">
                <a:latin typeface="微软雅黑"/>
                <a:cs typeface="微软雅黑"/>
              </a:endParaRPr>
            </a:p>
            <a:p>
              <a:pPr marL="182880">
                <a:lnSpc>
                  <a:spcPts val="2280"/>
                </a:lnSpc>
              </a:pPr>
              <a:r>
                <a:rPr sz="2000" spc="-20" dirty="0">
                  <a:latin typeface="微软雅黑"/>
                  <a:cs typeface="微软雅黑"/>
                </a:rPr>
                <a:t>设</a:t>
              </a:r>
              <a:r>
                <a:rPr sz="2000" spc="-50" dirty="0">
                  <a:latin typeface="微软雅黑"/>
                  <a:cs typeface="微软雅黑"/>
                </a:rPr>
                <a:t>备</a:t>
              </a:r>
              <a:endParaRPr sz="2000" dirty="0">
                <a:latin typeface="微软雅黑"/>
                <a:cs typeface="微软雅黑"/>
              </a:endParaRPr>
            </a:p>
            <a:p>
              <a:pPr marL="182880" indent="-170815">
                <a:lnSpc>
                  <a:spcPct val="100000"/>
                </a:lnSpc>
                <a:spcBef>
                  <a:spcPts val="125"/>
                </a:spcBef>
                <a:buChar char="•"/>
                <a:tabLst>
                  <a:tab pos="183515" algn="l"/>
                </a:tabLst>
              </a:pPr>
              <a:r>
                <a:rPr sz="2000" spc="-20" dirty="0">
                  <a:latin typeface="微软雅黑"/>
                  <a:cs typeface="微软雅黑"/>
                </a:rPr>
                <a:t>交互设备</a:t>
              </a:r>
              <a:r>
                <a:rPr sz="2000" spc="-10" dirty="0">
                  <a:latin typeface="微软雅黑"/>
                  <a:cs typeface="微软雅黑"/>
                </a:rPr>
                <a:t>：AR/VR/MR</a:t>
              </a:r>
              <a:endParaRPr sz="2000" dirty="0">
                <a:latin typeface="微软雅黑"/>
                <a:cs typeface="微软雅黑"/>
              </a:endParaRPr>
            </a:p>
            <a:p>
              <a:pPr marL="3399154">
                <a:lnSpc>
                  <a:spcPct val="100000"/>
                </a:lnSpc>
                <a:spcBef>
                  <a:spcPts val="1725"/>
                </a:spcBef>
                <a:tabLst>
                  <a:tab pos="5225415" algn="l"/>
                </a:tabLst>
              </a:pPr>
              <a:r>
                <a:rPr sz="4300" spc="-55" dirty="0">
                  <a:solidFill>
                    <a:srgbClr val="FFFFFF"/>
                  </a:solidFill>
                  <a:latin typeface="微软雅黑"/>
                  <a:cs typeface="微软雅黑"/>
                </a:rPr>
                <a:t>硬</a:t>
              </a:r>
              <a:r>
                <a:rPr sz="4300" spc="-50" dirty="0">
                  <a:solidFill>
                    <a:srgbClr val="FFFFFF"/>
                  </a:solidFill>
                  <a:latin typeface="微软雅黑"/>
                  <a:cs typeface="微软雅黑"/>
                </a:rPr>
                <a:t>件</a:t>
              </a:r>
              <a:r>
                <a:rPr sz="4300" dirty="0">
                  <a:solidFill>
                    <a:srgbClr val="FFFFFF"/>
                  </a:solidFill>
                  <a:latin typeface="微软雅黑"/>
                  <a:cs typeface="微软雅黑"/>
                </a:rPr>
                <a:t>	</a:t>
              </a:r>
              <a:r>
                <a:rPr sz="4300" spc="-55" dirty="0">
                  <a:solidFill>
                    <a:srgbClr val="FFFFFF"/>
                  </a:solidFill>
                  <a:latin typeface="微软雅黑"/>
                  <a:cs typeface="微软雅黑"/>
                </a:rPr>
                <a:t>框</a:t>
              </a:r>
              <a:r>
                <a:rPr sz="4300" spc="-50" dirty="0">
                  <a:solidFill>
                    <a:srgbClr val="FFFFFF"/>
                  </a:solidFill>
                  <a:latin typeface="微软雅黑"/>
                  <a:cs typeface="微软雅黑"/>
                </a:rPr>
                <a:t>架</a:t>
              </a:r>
              <a:endParaRPr sz="4300" dirty="0">
                <a:latin typeface="微软雅黑"/>
                <a:cs typeface="微软雅黑"/>
              </a:endParaRPr>
            </a:p>
          </p:txBody>
        </p:sp>
        <p:grpSp>
          <p:nvGrpSpPr>
            <p:cNvPr id="19" name="object 16">
              <a:extLst>
                <a:ext uri="{FF2B5EF4-FFF2-40B4-BE49-F238E27FC236}">
                  <a16:creationId xmlns:a16="http://schemas.microsoft.com/office/drawing/2014/main" id="{E912142E-56D8-F94A-7DE5-A84B0931D442}"/>
                </a:ext>
              </a:extLst>
            </p:cNvPr>
            <p:cNvGrpSpPr/>
            <p:nvPr/>
          </p:nvGrpSpPr>
          <p:grpSpPr>
            <a:xfrm>
              <a:off x="3346450" y="3901185"/>
              <a:ext cx="4972050" cy="2439035"/>
              <a:chOff x="3346450" y="3901185"/>
              <a:chExt cx="4972050" cy="2439035"/>
            </a:xfrm>
          </p:grpSpPr>
          <p:sp>
            <p:nvSpPr>
              <p:cNvPr id="20" name="object 17">
                <a:extLst>
                  <a:ext uri="{FF2B5EF4-FFF2-40B4-BE49-F238E27FC236}">
                    <a16:creationId xmlns:a16="http://schemas.microsoft.com/office/drawing/2014/main" id="{A8FE55F0-D5DB-680E-57D6-AC426D072C20}"/>
                  </a:ext>
                </a:extLst>
              </p:cNvPr>
              <p:cNvSpPr/>
              <p:nvPr/>
            </p:nvSpPr>
            <p:spPr>
              <a:xfrm>
                <a:off x="5888735" y="3907535"/>
                <a:ext cx="2423160" cy="2426335"/>
              </a:xfrm>
              <a:custGeom>
                <a:avLst/>
                <a:gdLst/>
                <a:ahLst/>
                <a:cxnLst/>
                <a:rect l="l" t="t" r="r" b="b"/>
                <a:pathLst>
                  <a:path w="2423159" h="2426335">
                    <a:moveTo>
                      <a:pt x="2423160" y="0"/>
                    </a:moveTo>
                    <a:lnTo>
                      <a:pt x="0" y="0"/>
                    </a:lnTo>
                    <a:lnTo>
                      <a:pt x="0" y="2426208"/>
                    </a:lnTo>
                    <a:lnTo>
                      <a:pt x="48261" y="2425736"/>
                    </a:lnTo>
                    <a:lnTo>
                      <a:pt x="96293" y="2424327"/>
                    </a:lnTo>
                    <a:lnTo>
                      <a:pt x="144086" y="2421990"/>
                    </a:lnTo>
                    <a:lnTo>
                      <a:pt x="191633" y="2418732"/>
                    </a:lnTo>
                    <a:lnTo>
                      <a:pt x="238924" y="2414564"/>
                    </a:lnTo>
                    <a:lnTo>
                      <a:pt x="285951" y="2409493"/>
                    </a:lnTo>
                    <a:lnTo>
                      <a:pt x="332704" y="2403528"/>
                    </a:lnTo>
                    <a:lnTo>
                      <a:pt x="379176" y="2396679"/>
                    </a:lnTo>
                    <a:lnTo>
                      <a:pt x="425357" y="2388954"/>
                    </a:lnTo>
                    <a:lnTo>
                      <a:pt x="471239" y="2380361"/>
                    </a:lnTo>
                    <a:lnTo>
                      <a:pt x="516813" y="2370909"/>
                    </a:lnTo>
                    <a:lnTo>
                      <a:pt x="562070" y="2360607"/>
                    </a:lnTo>
                    <a:lnTo>
                      <a:pt x="607001" y="2349464"/>
                    </a:lnTo>
                    <a:lnTo>
                      <a:pt x="651599" y="2337489"/>
                    </a:lnTo>
                    <a:lnTo>
                      <a:pt x="695853" y="2324690"/>
                    </a:lnTo>
                    <a:lnTo>
                      <a:pt x="739756" y="2311076"/>
                    </a:lnTo>
                    <a:lnTo>
                      <a:pt x="783299" y="2296655"/>
                    </a:lnTo>
                    <a:lnTo>
                      <a:pt x="826472" y="2281437"/>
                    </a:lnTo>
                    <a:lnTo>
                      <a:pt x="869268" y="2265430"/>
                    </a:lnTo>
                    <a:lnTo>
                      <a:pt x="911677" y="2248644"/>
                    </a:lnTo>
                    <a:lnTo>
                      <a:pt x="953690" y="2231085"/>
                    </a:lnTo>
                    <a:lnTo>
                      <a:pt x="995300" y="2212765"/>
                    </a:lnTo>
                    <a:lnTo>
                      <a:pt x="1036497" y="2193690"/>
                    </a:lnTo>
                    <a:lnTo>
                      <a:pt x="1077273" y="2173870"/>
                    </a:lnTo>
                    <a:lnTo>
                      <a:pt x="1117619" y="2153314"/>
                    </a:lnTo>
                    <a:lnTo>
                      <a:pt x="1157525" y="2132030"/>
                    </a:lnTo>
                    <a:lnTo>
                      <a:pt x="1196985" y="2110027"/>
                    </a:lnTo>
                    <a:lnTo>
                      <a:pt x="1235987" y="2087314"/>
                    </a:lnTo>
                    <a:lnTo>
                      <a:pt x="1274525" y="2063899"/>
                    </a:lnTo>
                    <a:lnTo>
                      <a:pt x="1312589" y="2039792"/>
                    </a:lnTo>
                    <a:lnTo>
                      <a:pt x="1350171" y="2015001"/>
                    </a:lnTo>
                    <a:lnTo>
                      <a:pt x="1387261" y="1989534"/>
                    </a:lnTo>
                    <a:lnTo>
                      <a:pt x="1423851" y="1963401"/>
                    </a:lnTo>
                    <a:lnTo>
                      <a:pt x="1459933" y="1936611"/>
                    </a:lnTo>
                    <a:lnTo>
                      <a:pt x="1495497" y="1909171"/>
                    </a:lnTo>
                    <a:lnTo>
                      <a:pt x="1530536" y="1881091"/>
                    </a:lnTo>
                    <a:lnTo>
                      <a:pt x="1565039" y="1852379"/>
                    </a:lnTo>
                    <a:lnTo>
                      <a:pt x="1598999" y="1823045"/>
                    </a:lnTo>
                    <a:lnTo>
                      <a:pt x="1632406" y="1793096"/>
                    </a:lnTo>
                    <a:lnTo>
                      <a:pt x="1665253" y="1762542"/>
                    </a:lnTo>
                    <a:lnTo>
                      <a:pt x="1697530" y="1731391"/>
                    </a:lnTo>
                    <a:lnTo>
                      <a:pt x="1729228" y="1699653"/>
                    </a:lnTo>
                    <a:lnTo>
                      <a:pt x="1760339" y="1667335"/>
                    </a:lnTo>
                    <a:lnTo>
                      <a:pt x="1790855" y="1634447"/>
                    </a:lnTo>
                    <a:lnTo>
                      <a:pt x="1820765" y="1600997"/>
                    </a:lnTo>
                    <a:lnTo>
                      <a:pt x="1850063" y="1566994"/>
                    </a:lnTo>
                    <a:lnTo>
                      <a:pt x="1878738" y="1532447"/>
                    </a:lnTo>
                    <a:lnTo>
                      <a:pt x="1906782" y="1497365"/>
                    </a:lnTo>
                    <a:lnTo>
                      <a:pt x="1934187" y="1461756"/>
                    </a:lnTo>
                    <a:lnTo>
                      <a:pt x="1960944" y="1425628"/>
                    </a:lnTo>
                    <a:lnTo>
                      <a:pt x="1987044" y="1388992"/>
                    </a:lnTo>
                    <a:lnTo>
                      <a:pt x="2012478" y="1351855"/>
                    </a:lnTo>
                    <a:lnTo>
                      <a:pt x="2037238" y="1314226"/>
                    </a:lnTo>
                    <a:lnTo>
                      <a:pt x="2061314" y="1276114"/>
                    </a:lnTo>
                    <a:lnTo>
                      <a:pt x="2084699" y="1237528"/>
                    </a:lnTo>
                    <a:lnTo>
                      <a:pt x="2107383" y="1198476"/>
                    </a:lnTo>
                    <a:lnTo>
                      <a:pt x="2129358" y="1158967"/>
                    </a:lnTo>
                    <a:lnTo>
                      <a:pt x="2150615" y="1119010"/>
                    </a:lnTo>
                    <a:lnTo>
                      <a:pt x="2171145" y="1078614"/>
                    </a:lnTo>
                    <a:lnTo>
                      <a:pt x="2190939" y="1037787"/>
                    </a:lnTo>
                    <a:lnTo>
                      <a:pt x="2209990" y="996538"/>
                    </a:lnTo>
                    <a:lnTo>
                      <a:pt x="2228287" y="954876"/>
                    </a:lnTo>
                    <a:lnTo>
                      <a:pt x="2245823" y="912810"/>
                    </a:lnTo>
                    <a:lnTo>
                      <a:pt x="2262588" y="870348"/>
                    </a:lnTo>
                    <a:lnTo>
                      <a:pt x="2278575" y="827499"/>
                    </a:lnTo>
                    <a:lnTo>
                      <a:pt x="2293773" y="784271"/>
                    </a:lnTo>
                    <a:lnTo>
                      <a:pt x="2308175" y="740674"/>
                    </a:lnTo>
                    <a:lnTo>
                      <a:pt x="2321772" y="696717"/>
                    </a:lnTo>
                    <a:lnTo>
                      <a:pt x="2334555" y="652407"/>
                    </a:lnTo>
                    <a:lnTo>
                      <a:pt x="2346515" y="607754"/>
                    </a:lnTo>
                    <a:lnTo>
                      <a:pt x="2357643" y="562766"/>
                    </a:lnTo>
                    <a:lnTo>
                      <a:pt x="2367932" y="517453"/>
                    </a:lnTo>
                    <a:lnTo>
                      <a:pt x="2377371" y="471823"/>
                    </a:lnTo>
                    <a:lnTo>
                      <a:pt x="2385953" y="425884"/>
                    </a:lnTo>
                    <a:lnTo>
                      <a:pt x="2393669" y="379645"/>
                    </a:lnTo>
                    <a:lnTo>
                      <a:pt x="2400510" y="333116"/>
                    </a:lnTo>
                    <a:lnTo>
                      <a:pt x="2406466" y="286304"/>
                    </a:lnTo>
                    <a:lnTo>
                      <a:pt x="2411531" y="239220"/>
                    </a:lnTo>
                    <a:lnTo>
                      <a:pt x="2415694" y="191870"/>
                    </a:lnTo>
                    <a:lnTo>
                      <a:pt x="2418947" y="144264"/>
                    </a:lnTo>
                    <a:lnTo>
                      <a:pt x="2421281" y="96412"/>
                    </a:lnTo>
                    <a:lnTo>
                      <a:pt x="2422689" y="48320"/>
                    </a:lnTo>
                    <a:lnTo>
                      <a:pt x="2423160" y="0"/>
                    </a:lnTo>
                    <a:close/>
                  </a:path>
                </a:pathLst>
              </a:custGeom>
              <a:solidFill>
                <a:srgbClr val="4471C4"/>
              </a:solidFill>
            </p:spPr>
            <p:txBody>
              <a:bodyPr wrap="square" lIns="0" tIns="0" rIns="0" bIns="0" rtlCol="0"/>
              <a:lstStyle/>
              <a:p>
                <a:endParaRPr/>
              </a:p>
            </p:txBody>
          </p:sp>
          <p:sp>
            <p:nvSpPr>
              <p:cNvPr id="21" name="object 18">
                <a:extLst>
                  <a:ext uri="{FF2B5EF4-FFF2-40B4-BE49-F238E27FC236}">
                    <a16:creationId xmlns:a16="http://schemas.microsoft.com/office/drawing/2014/main" id="{E157CD7A-9D6B-0733-C643-2022B9DFCA58}"/>
                  </a:ext>
                </a:extLst>
              </p:cNvPr>
              <p:cNvSpPr/>
              <p:nvPr/>
            </p:nvSpPr>
            <p:spPr>
              <a:xfrm>
                <a:off x="5888735" y="3907535"/>
                <a:ext cx="2423160" cy="2426335"/>
              </a:xfrm>
              <a:custGeom>
                <a:avLst/>
                <a:gdLst/>
                <a:ahLst/>
                <a:cxnLst/>
                <a:rect l="l" t="t" r="r" b="b"/>
                <a:pathLst>
                  <a:path w="2423159" h="2426335">
                    <a:moveTo>
                      <a:pt x="2423160" y="0"/>
                    </a:moveTo>
                    <a:lnTo>
                      <a:pt x="2422689" y="48320"/>
                    </a:lnTo>
                    <a:lnTo>
                      <a:pt x="2421281" y="96412"/>
                    </a:lnTo>
                    <a:lnTo>
                      <a:pt x="2418947" y="144264"/>
                    </a:lnTo>
                    <a:lnTo>
                      <a:pt x="2415694" y="191870"/>
                    </a:lnTo>
                    <a:lnTo>
                      <a:pt x="2411531" y="239220"/>
                    </a:lnTo>
                    <a:lnTo>
                      <a:pt x="2406466" y="286304"/>
                    </a:lnTo>
                    <a:lnTo>
                      <a:pt x="2400510" y="333116"/>
                    </a:lnTo>
                    <a:lnTo>
                      <a:pt x="2393669" y="379645"/>
                    </a:lnTo>
                    <a:lnTo>
                      <a:pt x="2385953" y="425884"/>
                    </a:lnTo>
                    <a:lnTo>
                      <a:pt x="2377371" y="471823"/>
                    </a:lnTo>
                    <a:lnTo>
                      <a:pt x="2367932" y="517453"/>
                    </a:lnTo>
                    <a:lnTo>
                      <a:pt x="2357643" y="562766"/>
                    </a:lnTo>
                    <a:lnTo>
                      <a:pt x="2346515" y="607754"/>
                    </a:lnTo>
                    <a:lnTo>
                      <a:pt x="2334555" y="652407"/>
                    </a:lnTo>
                    <a:lnTo>
                      <a:pt x="2321772" y="696717"/>
                    </a:lnTo>
                    <a:lnTo>
                      <a:pt x="2308175" y="740674"/>
                    </a:lnTo>
                    <a:lnTo>
                      <a:pt x="2293773" y="784271"/>
                    </a:lnTo>
                    <a:lnTo>
                      <a:pt x="2278575" y="827499"/>
                    </a:lnTo>
                    <a:lnTo>
                      <a:pt x="2262588" y="870348"/>
                    </a:lnTo>
                    <a:lnTo>
                      <a:pt x="2245823" y="912810"/>
                    </a:lnTo>
                    <a:lnTo>
                      <a:pt x="2228287" y="954876"/>
                    </a:lnTo>
                    <a:lnTo>
                      <a:pt x="2209990" y="996538"/>
                    </a:lnTo>
                    <a:lnTo>
                      <a:pt x="2190939" y="1037787"/>
                    </a:lnTo>
                    <a:lnTo>
                      <a:pt x="2171145" y="1078614"/>
                    </a:lnTo>
                    <a:lnTo>
                      <a:pt x="2150615" y="1119010"/>
                    </a:lnTo>
                    <a:lnTo>
                      <a:pt x="2129358" y="1158967"/>
                    </a:lnTo>
                    <a:lnTo>
                      <a:pt x="2107383" y="1198476"/>
                    </a:lnTo>
                    <a:lnTo>
                      <a:pt x="2084699" y="1237528"/>
                    </a:lnTo>
                    <a:lnTo>
                      <a:pt x="2061314" y="1276114"/>
                    </a:lnTo>
                    <a:lnTo>
                      <a:pt x="2037238" y="1314226"/>
                    </a:lnTo>
                    <a:lnTo>
                      <a:pt x="2012478" y="1351855"/>
                    </a:lnTo>
                    <a:lnTo>
                      <a:pt x="1987044" y="1388992"/>
                    </a:lnTo>
                    <a:lnTo>
                      <a:pt x="1960944" y="1425628"/>
                    </a:lnTo>
                    <a:lnTo>
                      <a:pt x="1934187" y="1461756"/>
                    </a:lnTo>
                    <a:lnTo>
                      <a:pt x="1906782" y="1497365"/>
                    </a:lnTo>
                    <a:lnTo>
                      <a:pt x="1878738" y="1532447"/>
                    </a:lnTo>
                    <a:lnTo>
                      <a:pt x="1850063" y="1566994"/>
                    </a:lnTo>
                    <a:lnTo>
                      <a:pt x="1820765" y="1600997"/>
                    </a:lnTo>
                    <a:lnTo>
                      <a:pt x="1790855" y="1634447"/>
                    </a:lnTo>
                    <a:lnTo>
                      <a:pt x="1760339" y="1667335"/>
                    </a:lnTo>
                    <a:lnTo>
                      <a:pt x="1729228" y="1699653"/>
                    </a:lnTo>
                    <a:lnTo>
                      <a:pt x="1697530" y="1731391"/>
                    </a:lnTo>
                    <a:lnTo>
                      <a:pt x="1665253" y="1762542"/>
                    </a:lnTo>
                    <a:lnTo>
                      <a:pt x="1632406" y="1793096"/>
                    </a:lnTo>
                    <a:lnTo>
                      <a:pt x="1598999" y="1823045"/>
                    </a:lnTo>
                    <a:lnTo>
                      <a:pt x="1565039" y="1852379"/>
                    </a:lnTo>
                    <a:lnTo>
                      <a:pt x="1530536" y="1881091"/>
                    </a:lnTo>
                    <a:lnTo>
                      <a:pt x="1495497" y="1909171"/>
                    </a:lnTo>
                    <a:lnTo>
                      <a:pt x="1459933" y="1936611"/>
                    </a:lnTo>
                    <a:lnTo>
                      <a:pt x="1423851" y="1963401"/>
                    </a:lnTo>
                    <a:lnTo>
                      <a:pt x="1387261" y="1989534"/>
                    </a:lnTo>
                    <a:lnTo>
                      <a:pt x="1350171" y="2015001"/>
                    </a:lnTo>
                    <a:lnTo>
                      <a:pt x="1312589" y="2039792"/>
                    </a:lnTo>
                    <a:lnTo>
                      <a:pt x="1274525" y="2063899"/>
                    </a:lnTo>
                    <a:lnTo>
                      <a:pt x="1235987" y="2087314"/>
                    </a:lnTo>
                    <a:lnTo>
                      <a:pt x="1196985" y="2110027"/>
                    </a:lnTo>
                    <a:lnTo>
                      <a:pt x="1157525" y="2132030"/>
                    </a:lnTo>
                    <a:lnTo>
                      <a:pt x="1117619" y="2153314"/>
                    </a:lnTo>
                    <a:lnTo>
                      <a:pt x="1077273" y="2173870"/>
                    </a:lnTo>
                    <a:lnTo>
                      <a:pt x="1036497" y="2193690"/>
                    </a:lnTo>
                    <a:lnTo>
                      <a:pt x="995300" y="2212765"/>
                    </a:lnTo>
                    <a:lnTo>
                      <a:pt x="953690" y="2231085"/>
                    </a:lnTo>
                    <a:lnTo>
                      <a:pt x="911677" y="2248644"/>
                    </a:lnTo>
                    <a:lnTo>
                      <a:pt x="869268" y="2265430"/>
                    </a:lnTo>
                    <a:lnTo>
                      <a:pt x="826472" y="2281437"/>
                    </a:lnTo>
                    <a:lnTo>
                      <a:pt x="783299" y="2296655"/>
                    </a:lnTo>
                    <a:lnTo>
                      <a:pt x="739756" y="2311076"/>
                    </a:lnTo>
                    <a:lnTo>
                      <a:pt x="695853" y="2324690"/>
                    </a:lnTo>
                    <a:lnTo>
                      <a:pt x="651599" y="2337489"/>
                    </a:lnTo>
                    <a:lnTo>
                      <a:pt x="607001" y="2349464"/>
                    </a:lnTo>
                    <a:lnTo>
                      <a:pt x="562070" y="2360607"/>
                    </a:lnTo>
                    <a:lnTo>
                      <a:pt x="516813" y="2370909"/>
                    </a:lnTo>
                    <a:lnTo>
                      <a:pt x="471239" y="2380361"/>
                    </a:lnTo>
                    <a:lnTo>
                      <a:pt x="425357" y="2388954"/>
                    </a:lnTo>
                    <a:lnTo>
                      <a:pt x="379176" y="2396679"/>
                    </a:lnTo>
                    <a:lnTo>
                      <a:pt x="332704" y="2403528"/>
                    </a:lnTo>
                    <a:lnTo>
                      <a:pt x="285951" y="2409493"/>
                    </a:lnTo>
                    <a:lnTo>
                      <a:pt x="238924" y="2414564"/>
                    </a:lnTo>
                    <a:lnTo>
                      <a:pt x="191633" y="2418732"/>
                    </a:lnTo>
                    <a:lnTo>
                      <a:pt x="144086" y="2421990"/>
                    </a:lnTo>
                    <a:lnTo>
                      <a:pt x="96293" y="2424327"/>
                    </a:lnTo>
                    <a:lnTo>
                      <a:pt x="48261" y="2425736"/>
                    </a:lnTo>
                    <a:lnTo>
                      <a:pt x="0" y="2426208"/>
                    </a:lnTo>
                    <a:lnTo>
                      <a:pt x="0" y="0"/>
                    </a:lnTo>
                    <a:lnTo>
                      <a:pt x="2423160" y="0"/>
                    </a:lnTo>
                    <a:close/>
                  </a:path>
                </a:pathLst>
              </a:custGeom>
              <a:ln w="12192">
                <a:solidFill>
                  <a:srgbClr val="FFFFFF"/>
                </a:solidFill>
              </a:ln>
            </p:spPr>
            <p:txBody>
              <a:bodyPr wrap="square" lIns="0" tIns="0" rIns="0" bIns="0" rtlCol="0"/>
              <a:lstStyle/>
              <a:p>
                <a:endParaRPr/>
              </a:p>
            </p:txBody>
          </p:sp>
          <p:sp>
            <p:nvSpPr>
              <p:cNvPr id="22" name="object 19">
                <a:extLst>
                  <a:ext uri="{FF2B5EF4-FFF2-40B4-BE49-F238E27FC236}">
                    <a16:creationId xmlns:a16="http://schemas.microsoft.com/office/drawing/2014/main" id="{F6E96DD6-B561-2C20-7F14-F209B98B5264}"/>
                  </a:ext>
                </a:extLst>
              </p:cNvPr>
              <p:cNvSpPr/>
              <p:nvPr/>
            </p:nvSpPr>
            <p:spPr>
              <a:xfrm>
                <a:off x="3352800" y="3907535"/>
                <a:ext cx="2423160" cy="2426335"/>
              </a:xfrm>
              <a:custGeom>
                <a:avLst/>
                <a:gdLst/>
                <a:ahLst/>
                <a:cxnLst/>
                <a:rect l="l" t="t" r="r" b="b"/>
                <a:pathLst>
                  <a:path w="2423160" h="2426335">
                    <a:moveTo>
                      <a:pt x="2423160" y="0"/>
                    </a:moveTo>
                    <a:lnTo>
                      <a:pt x="0" y="0"/>
                    </a:lnTo>
                    <a:lnTo>
                      <a:pt x="470" y="48320"/>
                    </a:lnTo>
                    <a:lnTo>
                      <a:pt x="1878" y="96412"/>
                    </a:lnTo>
                    <a:lnTo>
                      <a:pt x="4212" y="144264"/>
                    </a:lnTo>
                    <a:lnTo>
                      <a:pt x="7465" y="191870"/>
                    </a:lnTo>
                    <a:lnTo>
                      <a:pt x="11628" y="239220"/>
                    </a:lnTo>
                    <a:lnTo>
                      <a:pt x="16693" y="286304"/>
                    </a:lnTo>
                    <a:lnTo>
                      <a:pt x="22649" y="333116"/>
                    </a:lnTo>
                    <a:lnTo>
                      <a:pt x="29490" y="379645"/>
                    </a:lnTo>
                    <a:lnTo>
                      <a:pt x="37206" y="425884"/>
                    </a:lnTo>
                    <a:lnTo>
                      <a:pt x="45788" y="471823"/>
                    </a:lnTo>
                    <a:lnTo>
                      <a:pt x="55227" y="517453"/>
                    </a:lnTo>
                    <a:lnTo>
                      <a:pt x="65516" y="562766"/>
                    </a:lnTo>
                    <a:lnTo>
                      <a:pt x="76644" y="607754"/>
                    </a:lnTo>
                    <a:lnTo>
                      <a:pt x="88604" y="652407"/>
                    </a:lnTo>
                    <a:lnTo>
                      <a:pt x="101387" y="696717"/>
                    </a:lnTo>
                    <a:lnTo>
                      <a:pt x="114984" y="740674"/>
                    </a:lnTo>
                    <a:lnTo>
                      <a:pt x="129386" y="784271"/>
                    </a:lnTo>
                    <a:lnTo>
                      <a:pt x="144584" y="827499"/>
                    </a:lnTo>
                    <a:lnTo>
                      <a:pt x="160571" y="870348"/>
                    </a:lnTo>
                    <a:lnTo>
                      <a:pt x="177336" y="912810"/>
                    </a:lnTo>
                    <a:lnTo>
                      <a:pt x="194872" y="954876"/>
                    </a:lnTo>
                    <a:lnTo>
                      <a:pt x="213169" y="996538"/>
                    </a:lnTo>
                    <a:lnTo>
                      <a:pt x="232220" y="1037787"/>
                    </a:lnTo>
                    <a:lnTo>
                      <a:pt x="252014" y="1078614"/>
                    </a:lnTo>
                    <a:lnTo>
                      <a:pt x="272544" y="1119010"/>
                    </a:lnTo>
                    <a:lnTo>
                      <a:pt x="293801" y="1158967"/>
                    </a:lnTo>
                    <a:lnTo>
                      <a:pt x="315776" y="1198476"/>
                    </a:lnTo>
                    <a:lnTo>
                      <a:pt x="338460" y="1237528"/>
                    </a:lnTo>
                    <a:lnTo>
                      <a:pt x="361845" y="1276114"/>
                    </a:lnTo>
                    <a:lnTo>
                      <a:pt x="385921" y="1314226"/>
                    </a:lnTo>
                    <a:lnTo>
                      <a:pt x="410681" y="1351855"/>
                    </a:lnTo>
                    <a:lnTo>
                      <a:pt x="436115" y="1388992"/>
                    </a:lnTo>
                    <a:lnTo>
                      <a:pt x="462215" y="1425628"/>
                    </a:lnTo>
                    <a:lnTo>
                      <a:pt x="488972" y="1461756"/>
                    </a:lnTo>
                    <a:lnTo>
                      <a:pt x="516377" y="1497365"/>
                    </a:lnTo>
                    <a:lnTo>
                      <a:pt x="544421" y="1532447"/>
                    </a:lnTo>
                    <a:lnTo>
                      <a:pt x="573096" y="1566994"/>
                    </a:lnTo>
                    <a:lnTo>
                      <a:pt x="602394" y="1600997"/>
                    </a:lnTo>
                    <a:lnTo>
                      <a:pt x="632304" y="1634447"/>
                    </a:lnTo>
                    <a:lnTo>
                      <a:pt x="662820" y="1667335"/>
                    </a:lnTo>
                    <a:lnTo>
                      <a:pt x="693931" y="1699653"/>
                    </a:lnTo>
                    <a:lnTo>
                      <a:pt x="725629" y="1731391"/>
                    </a:lnTo>
                    <a:lnTo>
                      <a:pt x="757906" y="1762542"/>
                    </a:lnTo>
                    <a:lnTo>
                      <a:pt x="790753" y="1793096"/>
                    </a:lnTo>
                    <a:lnTo>
                      <a:pt x="824160" y="1823045"/>
                    </a:lnTo>
                    <a:lnTo>
                      <a:pt x="858120" y="1852379"/>
                    </a:lnTo>
                    <a:lnTo>
                      <a:pt x="892623" y="1881091"/>
                    </a:lnTo>
                    <a:lnTo>
                      <a:pt x="927662" y="1909171"/>
                    </a:lnTo>
                    <a:lnTo>
                      <a:pt x="963226" y="1936611"/>
                    </a:lnTo>
                    <a:lnTo>
                      <a:pt x="999308" y="1963401"/>
                    </a:lnTo>
                    <a:lnTo>
                      <a:pt x="1035898" y="1989534"/>
                    </a:lnTo>
                    <a:lnTo>
                      <a:pt x="1072988" y="2015001"/>
                    </a:lnTo>
                    <a:lnTo>
                      <a:pt x="1110570" y="2039792"/>
                    </a:lnTo>
                    <a:lnTo>
                      <a:pt x="1148634" y="2063899"/>
                    </a:lnTo>
                    <a:lnTo>
                      <a:pt x="1187172" y="2087314"/>
                    </a:lnTo>
                    <a:lnTo>
                      <a:pt x="1226174" y="2110027"/>
                    </a:lnTo>
                    <a:lnTo>
                      <a:pt x="1265634" y="2132030"/>
                    </a:lnTo>
                    <a:lnTo>
                      <a:pt x="1305540" y="2153314"/>
                    </a:lnTo>
                    <a:lnTo>
                      <a:pt x="1345886" y="2173870"/>
                    </a:lnTo>
                    <a:lnTo>
                      <a:pt x="1386662" y="2193690"/>
                    </a:lnTo>
                    <a:lnTo>
                      <a:pt x="1427859" y="2212765"/>
                    </a:lnTo>
                    <a:lnTo>
                      <a:pt x="1469469" y="2231085"/>
                    </a:lnTo>
                    <a:lnTo>
                      <a:pt x="1511482" y="2248644"/>
                    </a:lnTo>
                    <a:lnTo>
                      <a:pt x="1553891" y="2265430"/>
                    </a:lnTo>
                    <a:lnTo>
                      <a:pt x="1596687" y="2281437"/>
                    </a:lnTo>
                    <a:lnTo>
                      <a:pt x="1639860" y="2296655"/>
                    </a:lnTo>
                    <a:lnTo>
                      <a:pt x="1683403" y="2311076"/>
                    </a:lnTo>
                    <a:lnTo>
                      <a:pt x="1727306" y="2324690"/>
                    </a:lnTo>
                    <a:lnTo>
                      <a:pt x="1771560" y="2337489"/>
                    </a:lnTo>
                    <a:lnTo>
                      <a:pt x="1816158" y="2349464"/>
                    </a:lnTo>
                    <a:lnTo>
                      <a:pt x="1861089" y="2360607"/>
                    </a:lnTo>
                    <a:lnTo>
                      <a:pt x="1906346" y="2370909"/>
                    </a:lnTo>
                    <a:lnTo>
                      <a:pt x="1951920" y="2380361"/>
                    </a:lnTo>
                    <a:lnTo>
                      <a:pt x="1997802" y="2388954"/>
                    </a:lnTo>
                    <a:lnTo>
                      <a:pt x="2043983" y="2396679"/>
                    </a:lnTo>
                    <a:lnTo>
                      <a:pt x="2090455" y="2403528"/>
                    </a:lnTo>
                    <a:lnTo>
                      <a:pt x="2137208" y="2409493"/>
                    </a:lnTo>
                    <a:lnTo>
                      <a:pt x="2184235" y="2414564"/>
                    </a:lnTo>
                    <a:lnTo>
                      <a:pt x="2231526" y="2418732"/>
                    </a:lnTo>
                    <a:lnTo>
                      <a:pt x="2279073" y="2421990"/>
                    </a:lnTo>
                    <a:lnTo>
                      <a:pt x="2326866" y="2424327"/>
                    </a:lnTo>
                    <a:lnTo>
                      <a:pt x="2374898" y="2425736"/>
                    </a:lnTo>
                    <a:lnTo>
                      <a:pt x="2423160" y="2426208"/>
                    </a:lnTo>
                    <a:lnTo>
                      <a:pt x="2423160" y="0"/>
                    </a:lnTo>
                    <a:close/>
                  </a:path>
                </a:pathLst>
              </a:custGeom>
              <a:solidFill>
                <a:srgbClr val="4471C4"/>
              </a:solidFill>
            </p:spPr>
            <p:txBody>
              <a:bodyPr wrap="square" lIns="0" tIns="0" rIns="0" bIns="0" rtlCol="0"/>
              <a:lstStyle/>
              <a:p>
                <a:endParaRPr/>
              </a:p>
            </p:txBody>
          </p:sp>
          <p:sp>
            <p:nvSpPr>
              <p:cNvPr id="23" name="object 20">
                <a:extLst>
                  <a:ext uri="{FF2B5EF4-FFF2-40B4-BE49-F238E27FC236}">
                    <a16:creationId xmlns:a16="http://schemas.microsoft.com/office/drawing/2014/main" id="{ABF96EA1-0675-455A-C822-DC3617C01E85}"/>
                  </a:ext>
                </a:extLst>
              </p:cNvPr>
              <p:cNvSpPr/>
              <p:nvPr/>
            </p:nvSpPr>
            <p:spPr>
              <a:xfrm>
                <a:off x="3352800" y="3907535"/>
                <a:ext cx="2423160" cy="2426335"/>
              </a:xfrm>
              <a:custGeom>
                <a:avLst/>
                <a:gdLst/>
                <a:ahLst/>
                <a:cxnLst/>
                <a:rect l="l" t="t" r="r" b="b"/>
                <a:pathLst>
                  <a:path w="2423160" h="2426335">
                    <a:moveTo>
                      <a:pt x="2423160" y="2426208"/>
                    </a:moveTo>
                    <a:lnTo>
                      <a:pt x="2374898" y="2425736"/>
                    </a:lnTo>
                    <a:lnTo>
                      <a:pt x="2326866" y="2424327"/>
                    </a:lnTo>
                    <a:lnTo>
                      <a:pt x="2279073" y="2421990"/>
                    </a:lnTo>
                    <a:lnTo>
                      <a:pt x="2231526" y="2418732"/>
                    </a:lnTo>
                    <a:lnTo>
                      <a:pt x="2184235" y="2414564"/>
                    </a:lnTo>
                    <a:lnTo>
                      <a:pt x="2137208" y="2409493"/>
                    </a:lnTo>
                    <a:lnTo>
                      <a:pt x="2090455" y="2403528"/>
                    </a:lnTo>
                    <a:lnTo>
                      <a:pt x="2043983" y="2396679"/>
                    </a:lnTo>
                    <a:lnTo>
                      <a:pt x="1997802" y="2388954"/>
                    </a:lnTo>
                    <a:lnTo>
                      <a:pt x="1951920" y="2380361"/>
                    </a:lnTo>
                    <a:lnTo>
                      <a:pt x="1906346" y="2370909"/>
                    </a:lnTo>
                    <a:lnTo>
                      <a:pt x="1861089" y="2360607"/>
                    </a:lnTo>
                    <a:lnTo>
                      <a:pt x="1816158" y="2349464"/>
                    </a:lnTo>
                    <a:lnTo>
                      <a:pt x="1771560" y="2337489"/>
                    </a:lnTo>
                    <a:lnTo>
                      <a:pt x="1727306" y="2324690"/>
                    </a:lnTo>
                    <a:lnTo>
                      <a:pt x="1683403" y="2311076"/>
                    </a:lnTo>
                    <a:lnTo>
                      <a:pt x="1639860" y="2296655"/>
                    </a:lnTo>
                    <a:lnTo>
                      <a:pt x="1596687" y="2281437"/>
                    </a:lnTo>
                    <a:lnTo>
                      <a:pt x="1553891" y="2265430"/>
                    </a:lnTo>
                    <a:lnTo>
                      <a:pt x="1511482" y="2248644"/>
                    </a:lnTo>
                    <a:lnTo>
                      <a:pt x="1469469" y="2231085"/>
                    </a:lnTo>
                    <a:lnTo>
                      <a:pt x="1427859" y="2212765"/>
                    </a:lnTo>
                    <a:lnTo>
                      <a:pt x="1386662" y="2193690"/>
                    </a:lnTo>
                    <a:lnTo>
                      <a:pt x="1345886" y="2173870"/>
                    </a:lnTo>
                    <a:lnTo>
                      <a:pt x="1305540" y="2153314"/>
                    </a:lnTo>
                    <a:lnTo>
                      <a:pt x="1265634" y="2132030"/>
                    </a:lnTo>
                    <a:lnTo>
                      <a:pt x="1226174" y="2110027"/>
                    </a:lnTo>
                    <a:lnTo>
                      <a:pt x="1187172" y="2087314"/>
                    </a:lnTo>
                    <a:lnTo>
                      <a:pt x="1148634" y="2063899"/>
                    </a:lnTo>
                    <a:lnTo>
                      <a:pt x="1110570" y="2039792"/>
                    </a:lnTo>
                    <a:lnTo>
                      <a:pt x="1072988" y="2015001"/>
                    </a:lnTo>
                    <a:lnTo>
                      <a:pt x="1035898" y="1989534"/>
                    </a:lnTo>
                    <a:lnTo>
                      <a:pt x="999308" y="1963401"/>
                    </a:lnTo>
                    <a:lnTo>
                      <a:pt x="963226" y="1936611"/>
                    </a:lnTo>
                    <a:lnTo>
                      <a:pt x="927662" y="1909171"/>
                    </a:lnTo>
                    <a:lnTo>
                      <a:pt x="892623" y="1881091"/>
                    </a:lnTo>
                    <a:lnTo>
                      <a:pt x="858120" y="1852379"/>
                    </a:lnTo>
                    <a:lnTo>
                      <a:pt x="824160" y="1823045"/>
                    </a:lnTo>
                    <a:lnTo>
                      <a:pt x="790753" y="1793096"/>
                    </a:lnTo>
                    <a:lnTo>
                      <a:pt x="757906" y="1762542"/>
                    </a:lnTo>
                    <a:lnTo>
                      <a:pt x="725629" y="1731391"/>
                    </a:lnTo>
                    <a:lnTo>
                      <a:pt x="693931" y="1699653"/>
                    </a:lnTo>
                    <a:lnTo>
                      <a:pt x="662820" y="1667335"/>
                    </a:lnTo>
                    <a:lnTo>
                      <a:pt x="632304" y="1634447"/>
                    </a:lnTo>
                    <a:lnTo>
                      <a:pt x="602394" y="1600997"/>
                    </a:lnTo>
                    <a:lnTo>
                      <a:pt x="573096" y="1566994"/>
                    </a:lnTo>
                    <a:lnTo>
                      <a:pt x="544421" y="1532447"/>
                    </a:lnTo>
                    <a:lnTo>
                      <a:pt x="516377" y="1497365"/>
                    </a:lnTo>
                    <a:lnTo>
                      <a:pt x="488972" y="1461756"/>
                    </a:lnTo>
                    <a:lnTo>
                      <a:pt x="462215" y="1425628"/>
                    </a:lnTo>
                    <a:lnTo>
                      <a:pt x="436115" y="1388992"/>
                    </a:lnTo>
                    <a:lnTo>
                      <a:pt x="410681" y="1351855"/>
                    </a:lnTo>
                    <a:lnTo>
                      <a:pt x="385921" y="1314226"/>
                    </a:lnTo>
                    <a:lnTo>
                      <a:pt x="361845" y="1276114"/>
                    </a:lnTo>
                    <a:lnTo>
                      <a:pt x="338460" y="1237528"/>
                    </a:lnTo>
                    <a:lnTo>
                      <a:pt x="315776" y="1198476"/>
                    </a:lnTo>
                    <a:lnTo>
                      <a:pt x="293801" y="1158967"/>
                    </a:lnTo>
                    <a:lnTo>
                      <a:pt x="272544" y="1119010"/>
                    </a:lnTo>
                    <a:lnTo>
                      <a:pt x="252014" y="1078614"/>
                    </a:lnTo>
                    <a:lnTo>
                      <a:pt x="232220" y="1037787"/>
                    </a:lnTo>
                    <a:lnTo>
                      <a:pt x="213169" y="996538"/>
                    </a:lnTo>
                    <a:lnTo>
                      <a:pt x="194872" y="954876"/>
                    </a:lnTo>
                    <a:lnTo>
                      <a:pt x="177336" y="912810"/>
                    </a:lnTo>
                    <a:lnTo>
                      <a:pt x="160571" y="870348"/>
                    </a:lnTo>
                    <a:lnTo>
                      <a:pt x="144584" y="827499"/>
                    </a:lnTo>
                    <a:lnTo>
                      <a:pt x="129386" y="784271"/>
                    </a:lnTo>
                    <a:lnTo>
                      <a:pt x="114984" y="740674"/>
                    </a:lnTo>
                    <a:lnTo>
                      <a:pt x="101387" y="696717"/>
                    </a:lnTo>
                    <a:lnTo>
                      <a:pt x="88604" y="652407"/>
                    </a:lnTo>
                    <a:lnTo>
                      <a:pt x="76644" y="607754"/>
                    </a:lnTo>
                    <a:lnTo>
                      <a:pt x="65516" y="562766"/>
                    </a:lnTo>
                    <a:lnTo>
                      <a:pt x="55227" y="517453"/>
                    </a:lnTo>
                    <a:lnTo>
                      <a:pt x="45788" y="471823"/>
                    </a:lnTo>
                    <a:lnTo>
                      <a:pt x="37206" y="425884"/>
                    </a:lnTo>
                    <a:lnTo>
                      <a:pt x="29490" y="379645"/>
                    </a:lnTo>
                    <a:lnTo>
                      <a:pt x="22649" y="333116"/>
                    </a:lnTo>
                    <a:lnTo>
                      <a:pt x="16693" y="286304"/>
                    </a:lnTo>
                    <a:lnTo>
                      <a:pt x="11628" y="239220"/>
                    </a:lnTo>
                    <a:lnTo>
                      <a:pt x="7465" y="191870"/>
                    </a:lnTo>
                    <a:lnTo>
                      <a:pt x="4212" y="144264"/>
                    </a:lnTo>
                    <a:lnTo>
                      <a:pt x="1878" y="96412"/>
                    </a:lnTo>
                    <a:lnTo>
                      <a:pt x="470" y="48320"/>
                    </a:lnTo>
                    <a:lnTo>
                      <a:pt x="0" y="0"/>
                    </a:lnTo>
                    <a:lnTo>
                      <a:pt x="2423160" y="0"/>
                    </a:lnTo>
                    <a:lnTo>
                      <a:pt x="2423160" y="2426208"/>
                    </a:lnTo>
                    <a:close/>
                  </a:path>
                </a:pathLst>
              </a:custGeom>
              <a:ln w="12192">
                <a:solidFill>
                  <a:srgbClr val="FFFFFF"/>
                </a:solidFill>
              </a:ln>
            </p:spPr>
            <p:txBody>
              <a:bodyPr wrap="square" lIns="0" tIns="0" rIns="0" bIns="0" rtlCol="0"/>
              <a:lstStyle/>
              <a:p>
                <a:endParaRPr/>
              </a:p>
            </p:txBody>
          </p:sp>
        </p:grpSp>
        <p:sp>
          <p:nvSpPr>
            <p:cNvPr id="24" name="object 21">
              <a:extLst>
                <a:ext uri="{FF2B5EF4-FFF2-40B4-BE49-F238E27FC236}">
                  <a16:creationId xmlns:a16="http://schemas.microsoft.com/office/drawing/2014/main" id="{8BDC574D-2437-2C54-5308-13351BEB6DE7}"/>
                </a:ext>
              </a:extLst>
            </p:cNvPr>
            <p:cNvSpPr txBox="1"/>
            <p:nvPr/>
          </p:nvSpPr>
          <p:spPr>
            <a:xfrm>
              <a:off x="4360290" y="4374337"/>
              <a:ext cx="2943225" cy="680720"/>
            </a:xfrm>
            <a:prstGeom prst="rect">
              <a:avLst/>
            </a:prstGeom>
          </p:spPr>
          <p:txBody>
            <a:bodyPr vert="horz" wrap="square" lIns="0" tIns="12065" rIns="0" bIns="0" rtlCol="0">
              <a:spAutoFit/>
            </a:bodyPr>
            <a:lstStyle/>
            <a:p>
              <a:pPr marL="12700">
                <a:lnSpc>
                  <a:spcPct val="100000"/>
                </a:lnSpc>
                <a:spcBef>
                  <a:spcPts val="95"/>
                </a:spcBef>
                <a:tabLst>
                  <a:tab pos="1838960" algn="l"/>
                </a:tabLst>
              </a:pPr>
              <a:r>
                <a:rPr sz="4300" spc="-55" dirty="0">
                  <a:solidFill>
                    <a:srgbClr val="FFFFFF"/>
                  </a:solidFill>
                  <a:latin typeface="微软雅黑"/>
                  <a:cs typeface="微软雅黑"/>
                </a:rPr>
                <a:t>应</a:t>
              </a:r>
              <a:r>
                <a:rPr sz="4300" spc="-50" dirty="0">
                  <a:solidFill>
                    <a:srgbClr val="FFFFFF"/>
                  </a:solidFill>
                  <a:latin typeface="微软雅黑"/>
                  <a:cs typeface="微软雅黑"/>
                </a:rPr>
                <a:t>用</a:t>
              </a:r>
              <a:r>
                <a:rPr sz="4300" dirty="0">
                  <a:solidFill>
                    <a:srgbClr val="FFFFFF"/>
                  </a:solidFill>
                  <a:latin typeface="微软雅黑"/>
                  <a:cs typeface="微软雅黑"/>
                </a:rPr>
                <a:t>	</a:t>
              </a:r>
              <a:r>
                <a:rPr sz="4300" spc="-55" dirty="0">
                  <a:solidFill>
                    <a:srgbClr val="FFFFFF"/>
                  </a:solidFill>
                  <a:latin typeface="微软雅黑"/>
                  <a:cs typeface="微软雅黑"/>
                </a:rPr>
                <a:t>算</a:t>
              </a:r>
              <a:r>
                <a:rPr sz="4300" spc="-50" dirty="0">
                  <a:solidFill>
                    <a:srgbClr val="FFFFFF"/>
                  </a:solidFill>
                  <a:latin typeface="微软雅黑"/>
                  <a:cs typeface="微软雅黑"/>
                </a:rPr>
                <a:t>法</a:t>
              </a:r>
              <a:endParaRPr sz="4300" dirty="0">
                <a:latin typeface="微软雅黑"/>
                <a:cs typeface="微软雅黑"/>
              </a:endParaRPr>
            </a:p>
          </p:txBody>
        </p:sp>
        <p:grpSp>
          <p:nvGrpSpPr>
            <p:cNvPr id="25" name="object 22">
              <a:extLst>
                <a:ext uri="{FF2B5EF4-FFF2-40B4-BE49-F238E27FC236}">
                  <a16:creationId xmlns:a16="http://schemas.microsoft.com/office/drawing/2014/main" id="{A20A974F-69C2-B4DE-9ED7-375C6EA8A5F9}"/>
                </a:ext>
              </a:extLst>
            </p:cNvPr>
            <p:cNvGrpSpPr/>
            <p:nvPr/>
          </p:nvGrpSpPr>
          <p:grpSpPr>
            <a:xfrm>
              <a:off x="5452490" y="3388995"/>
              <a:ext cx="779780" cy="329565"/>
              <a:chOff x="5452490" y="3388995"/>
              <a:chExt cx="779780" cy="329565"/>
            </a:xfrm>
          </p:grpSpPr>
          <p:sp>
            <p:nvSpPr>
              <p:cNvPr id="26" name="object 23">
                <a:extLst>
                  <a:ext uri="{FF2B5EF4-FFF2-40B4-BE49-F238E27FC236}">
                    <a16:creationId xmlns:a16="http://schemas.microsoft.com/office/drawing/2014/main" id="{9879207F-174E-089F-5FFE-4EDF9E39E13D}"/>
                  </a:ext>
                </a:extLst>
              </p:cNvPr>
              <p:cNvSpPr/>
              <p:nvPr/>
            </p:nvSpPr>
            <p:spPr>
              <a:xfrm>
                <a:off x="5458586" y="3395091"/>
                <a:ext cx="767715" cy="317500"/>
              </a:xfrm>
              <a:custGeom>
                <a:avLst/>
                <a:gdLst/>
                <a:ahLst/>
                <a:cxnLst/>
                <a:rect l="l" t="t" r="r" b="b"/>
                <a:pathLst>
                  <a:path w="767714" h="317500">
                    <a:moveTo>
                      <a:pt x="373761" y="0"/>
                    </a:moveTo>
                    <a:lnTo>
                      <a:pt x="323053" y="2897"/>
                    </a:lnTo>
                    <a:lnTo>
                      <a:pt x="274417" y="11338"/>
                    </a:lnTo>
                    <a:lnTo>
                      <a:pt x="228296" y="24943"/>
                    </a:lnTo>
                    <a:lnTo>
                      <a:pt x="185137" y="43335"/>
                    </a:lnTo>
                    <a:lnTo>
                      <a:pt x="145386" y="66134"/>
                    </a:lnTo>
                    <a:lnTo>
                      <a:pt x="109489" y="92963"/>
                    </a:lnTo>
                    <a:lnTo>
                      <a:pt x="77892" y="123444"/>
                    </a:lnTo>
                    <a:lnTo>
                      <a:pt x="51039" y="157197"/>
                    </a:lnTo>
                    <a:lnTo>
                      <a:pt x="29378" y="193845"/>
                    </a:lnTo>
                    <a:lnTo>
                      <a:pt x="13354" y="233009"/>
                    </a:lnTo>
                    <a:lnTo>
                      <a:pt x="3412" y="274311"/>
                    </a:lnTo>
                    <a:lnTo>
                      <a:pt x="0" y="317373"/>
                    </a:lnTo>
                    <a:lnTo>
                      <a:pt x="90677" y="317373"/>
                    </a:lnTo>
                    <a:lnTo>
                      <a:pt x="95466" y="275819"/>
                    </a:lnTo>
                    <a:lnTo>
                      <a:pt x="109389" y="236318"/>
                    </a:lnTo>
                    <a:lnTo>
                      <a:pt x="131778" y="199739"/>
                    </a:lnTo>
                    <a:lnTo>
                      <a:pt x="161967" y="166948"/>
                    </a:lnTo>
                    <a:lnTo>
                      <a:pt x="199289" y="138814"/>
                    </a:lnTo>
                    <a:lnTo>
                      <a:pt x="243077" y="116205"/>
                    </a:lnTo>
                    <a:lnTo>
                      <a:pt x="290320" y="100641"/>
                    </a:lnTo>
                    <a:lnTo>
                      <a:pt x="338874" y="92291"/>
                    </a:lnTo>
                    <a:lnTo>
                      <a:pt x="387660" y="90880"/>
                    </a:lnTo>
                    <a:lnTo>
                      <a:pt x="435599" y="96132"/>
                    </a:lnTo>
                    <a:lnTo>
                      <a:pt x="481613" y="107773"/>
                    </a:lnTo>
                    <a:lnTo>
                      <a:pt x="524622" y="125527"/>
                    </a:lnTo>
                    <a:lnTo>
                      <a:pt x="563549" y="149121"/>
                    </a:lnTo>
                    <a:lnTo>
                      <a:pt x="597314" y="178278"/>
                    </a:lnTo>
                    <a:lnTo>
                      <a:pt x="624839" y="212725"/>
                    </a:lnTo>
                    <a:lnTo>
                      <a:pt x="586232" y="212725"/>
                    </a:lnTo>
                    <a:lnTo>
                      <a:pt x="702183" y="317373"/>
                    </a:lnTo>
                    <a:lnTo>
                      <a:pt x="767588" y="212725"/>
                    </a:lnTo>
                    <a:lnTo>
                      <a:pt x="726693" y="212725"/>
                    </a:lnTo>
                    <a:lnTo>
                      <a:pt x="706006" y="171880"/>
                    </a:lnTo>
                    <a:lnTo>
                      <a:pt x="679307" y="134507"/>
                    </a:lnTo>
                    <a:lnTo>
                      <a:pt x="647187" y="100960"/>
                    </a:lnTo>
                    <a:lnTo>
                      <a:pt x="610237" y="71596"/>
                    </a:lnTo>
                    <a:lnTo>
                      <a:pt x="569051" y="46772"/>
                    </a:lnTo>
                    <a:lnTo>
                      <a:pt x="524218" y="26844"/>
                    </a:lnTo>
                    <a:lnTo>
                      <a:pt x="476331" y="12168"/>
                    </a:lnTo>
                    <a:lnTo>
                      <a:pt x="425981" y="3101"/>
                    </a:lnTo>
                    <a:lnTo>
                      <a:pt x="373761" y="0"/>
                    </a:lnTo>
                    <a:close/>
                  </a:path>
                </a:pathLst>
              </a:custGeom>
              <a:solidFill>
                <a:srgbClr val="AFBBDE"/>
              </a:solidFill>
            </p:spPr>
            <p:txBody>
              <a:bodyPr wrap="square" lIns="0" tIns="0" rIns="0" bIns="0" rtlCol="0"/>
              <a:lstStyle/>
              <a:p>
                <a:endParaRPr/>
              </a:p>
            </p:txBody>
          </p:sp>
          <p:sp>
            <p:nvSpPr>
              <p:cNvPr id="27" name="object 24">
                <a:extLst>
                  <a:ext uri="{FF2B5EF4-FFF2-40B4-BE49-F238E27FC236}">
                    <a16:creationId xmlns:a16="http://schemas.microsoft.com/office/drawing/2014/main" id="{B6677E72-BC08-0D19-F8DB-B2895D80E99D}"/>
                  </a:ext>
                </a:extLst>
              </p:cNvPr>
              <p:cNvSpPr/>
              <p:nvPr/>
            </p:nvSpPr>
            <p:spPr>
              <a:xfrm>
                <a:off x="5458586" y="3395091"/>
                <a:ext cx="767715" cy="317500"/>
              </a:xfrm>
              <a:custGeom>
                <a:avLst/>
                <a:gdLst/>
                <a:ahLst/>
                <a:cxnLst/>
                <a:rect l="l" t="t" r="r" b="b"/>
                <a:pathLst>
                  <a:path w="767714" h="317500">
                    <a:moveTo>
                      <a:pt x="0" y="317373"/>
                    </a:moveTo>
                    <a:lnTo>
                      <a:pt x="3412" y="274311"/>
                    </a:lnTo>
                    <a:lnTo>
                      <a:pt x="13354" y="233009"/>
                    </a:lnTo>
                    <a:lnTo>
                      <a:pt x="29378" y="193845"/>
                    </a:lnTo>
                    <a:lnTo>
                      <a:pt x="51039" y="157197"/>
                    </a:lnTo>
                    <a:lnTo>
                      <a:pt x="77892" y="123444"/>
                    </a:lnTo>
                    <a:lnTo>
                      <a:pt x="109489" y="92963"/>
                    </a:lnTo>
                    <a:lnTo>
                      <a:pt x="145386" y="66134"/>
                    </a:lnTo>
                    <a:lnTo>
                      <a:pt x="185137" y="43335"/>
                    </a:lnTo>
                    <a:lnTo>
                      <a:pt x="228296" y="24943"/>
                    </a:lnTo>
                    <a:lnTo>
                      <a:pt x="274417" y="11338"/>
                    </a:lnTo>
                    <a:lnTo>
                      <a:pt x="323053" y="2897"/>
                    </a:lnTo>
                    <a:lnTo>
                      <a:pt x="373761" y="0"/>
                    </a:lnTo>
                    <a:lnTo>
                      <a:pt x="425981" y="3101"/>
                    </a:lnTo>
                    <a:lnTo>
                      <a:pt x="476331" y="12168"/>
                    </a:lnTo>
                    <a:lnTo>
                      <a:pt x="524218" y="26844"/>
                    </a:lnTo>
                    <a:lnTo>
                      <a:pt x="569051" y="46772"/>
                    </a:lnTo>
                    <a:lnTo>
                      <a:pt x="610237" y="71596"/>
                    </a:lnTo>
                    <a:lnTo>
                      <a:pt x="647187" y="100960"/>
                    </a:lnTo>
                    <a:lnTo>
                      <a:pt x="679307" y="134507"/>
                    </a:lnTo>
                    <a:lnTo>
                      <a:pt x="706006" y="171880"/>
                    </a:lnTo>
                    <a:lnTo>
                      <a:pt x="726693" y="212725"/>
                    </a:lnTo>
                    <a:lnTo>
                      <a:pt x="767588" y="212725"/>
                    </a:lnTo>
                    <a:lnTo>
                      <a:pt x="702183" y="317373"/>
                    </a:lnTo>
                    <a:lnTo>
                      <a:pt x="586232" y="212725"/>
                    </a:lnTo>
                    <a:lnTo>
                      <a:pt x="624839" y="212725"/>
                    </a:lnTo>
                    <a:lnTo>
                      <a:pt x="597314" y="178278"/>
                    </a:lnTo>
                    <a:lnTo>
                      <a:pt x="563549" y="149121"/>
                    </a:lnTo>
                    <a:lnTo>
                      <a:pt x="524622" y="125527"/>
                    </a:lnTo>
                    <a:lnTo>
                      <a:pt x="481613" y="107773"/>
                    </a:lnTo>
                    <a:lnTo>
                      <a:pt x="435599" y="96132"/>
                    </a:lnTo>
                    <a:lnTo>
                      <a:pt x="387660" y="90880"/>
                    </a:lnTo>
                    <a:lnTo>
                      <a:pt x="338874" y="92291"/>
                    </a:lnTo>
                    <a:lnTo>
                      <a:pt x="290320" y="100641"/>
                    </a:lnTo>
                    <a:lnTo>
                      <a:pt x="243077" y="116205"/>
                    </a:lnTo>
                    <a:lnTo>
                      <a:pt x="199289" y="138814"/>
                    </a:lnTo>
                    <a:lnTo>
                      <a:pt x="161967" y="166948"/>
                    </a:lnTo>
                    <a:lnTo>
                      <a:pt x="131778" y="199739"/>
                    </a:lnTo>
                    <a:lnTo>
                      <a:pt x="109389" y="236318"/>
                    </a:lnTo>
                    <a:lnTo>
                      <a:pt x="95466" y="275819"/>
                    </a:lnTo>
                    <a:lnTo>
                      <a:pt x="90677" y="317373"/>
                    </a:lnTo>
                    <a:lnTo>
                      <a:pt x="0" y="317373"/>
                    </a:lnTo>
                    <a:close/>
                  </a:path>
                </a:pathLst>
              </a:custGeom>
              <a:ln w="12192">
                <a:solidFill>
                  <a:srgbClr val="FFFFFF"/>
                </a:solidFill>
              </a:ln>
            </p:spPr>
            <p:txBody>
              <a:bodyPr wrap="square" lIns="0" tIns="0" rIns="0" bIns="0" rtlCol="0"/>
              <a:lstStyle/>
              <a:p>
                <a:endParaRPr/>
              </a:p>
            </p:txBody>
          </p:sp>
        </p:grpSp>
        <p:grpSp>
          <p:nvGrpSpPr>
            <p:cNvPr id="28" name="object 25">
              <a:extLst>
                <a:ext uri="{FF2B5EF4-FFF2-40B4-BE49-F238E27FC236}">
                  <a16:creationId xmlns:a16="http://schemas.microsoft.com/office/drawing/2014/main" id="{0F742736-6DC1-E7AE-5957-E7801B9E36BC}"/>
                </a:ext>
              </a:extLst>
            </p:cNvPr>
            <p:cNvGrpSpPr/>
            <p:nvPr/>
          </p:nvGrpSpPr>
          <p:grpSpPr>
            <a:xfrm>
              <a:off x="5432171" y="3985259"/>
              <a:ext cx="779780" cy="331470"/>
              <a:chOff x="5432171" y="3985259"/>
              <a:chExt cx="779780" cy="331470"/>
            </a:xfrm>
          </p:grpSpPr>
          <p:sp>
            <p:nvSpPr>
              <p:cNvPr id="29" name="object 26">
                <a:extLst>
                  <a:ext uri="{FF2B5EF4-FFF2-40B4-BE49-F238E27FC236}">
                    <a16:creationId xmlns:a16="http://schemas.microsoft.com/office/drawing/2014/main" id="{FA895FFB-8B9E-F780-7457-3E6CA2E70D25}"/>
                  </a:ext>
                </a:extLst>
              </p:cNvPr>
              <p:cNvSpPr/>
              <p:nvPr/>
            </p:nvSpPr>
            <p:spPr>
              <a:xfrm>
                <a:off x="5438267" y="3991355"/>
                <a:ext cx="767715" cy="318770"/>
              </a:xfrm>
              <a:custGeom>
                <a:avLst/>
                <a:gdLst/>
                <a:ahLst/>
                <a:cxnLst/>
                <a:rect l="l" t="t" r="r" b="b"/>
                <a:pathLst>
                  <a:path w="767714" h="318770">
                    <a:moveTo>
                      <a:pt x="767588" y="0"/>
                    </a:moveTo>
                    <a:lnTo>
                      <a:pt x="676656" y="0"/>
                    </a:lnTo>
                    <a:lnTo>
                      <a:pt x="671856" y="41805"/>
                    </a:lnTo>
                    <a:lnTo>
                      <a:pt x="657902" y="81543"/>
                    </a:lnTo>
                    <a:lnTo>
                      <a:pt x="635460" y="118332"/>
                    </a:lnTo>
                    <a:lnTo>
                      <a:pt x="605197" y="151289"/>
                    </a:lnTo>
                    <a:lnTo>
                      <a:pt x="567779" y="179534"/>
                    </a:lnTo>
                    <a:lnTo>
                      <a:pt x="523875" y="202184"/>
                    </a:lnTo>
                    <a:lnTo>
                      <a:pt x="476683" y="217733"/>
                    </a:lnTo>
                    <a:lnTo>
                      <a:pt x="428199" y="226040"/>
                    </a:lnTo>
                    <a:lnTo>
                      <a:pt x="379499" y="227381"/>
                    </a:lnTo>
                    <a:lnTo>
                      <a:pt x="331662" y="222030"/>
                    </a:lnTo>
                    <a:lnTo>
                      <a:pt x="285764" y="210263"/>
                    </a:lnTo>
                    <a:lnTo>
                      <a:pt x="242885" y="192353"/>
                    </a:lnTo>
                    <a:lnTo>
                      <a:pt x="204100" y="168576"/>
                    </a:lnTo>
                    <a:lnTo>
                      <a:pt x="170489" y="139207"/>
                    </a:lnTo>
                    <a:lnTo>
                      <a:pt x="143129" y="104521"/>
                    </a:lnTo>
                    <a:lnTo>
                      <a:pt x="182118" y="104521"/>
                    </a:lnTo>
                    <a:lnTo>
                      <a:pt x="66040" y="0"/>
                    </a:lnTo>
                    <a:lnTo>
                      <a:pt x="0" y="104521"/>
                    </a:lnTo>
                    <a:lnTo>
                      <a:pt x="41148" y="104521"/>
                    </a:lnTo>
                    <a:lnTo>
                      <a:pt x="61759" y="145651"/>
                    </a:lnTo>
                    <a:lnTo>
                      <a:pt x="88402" y="183289"/>
                    </a:lnTo>
                    <a:lnTo>
                      <a:pt x="120485" y="217075"/>
                    </a:lnTo>
                    <a:lnTo>
                      <a:pt x="157415" y="246650"/>
                    </a:lnTo>
                    <a:lnTo>
                      <a:pt x="198602" y="271654"/>
                    </a:lnTo>
                    <a:lnTo>
                      <a:pt x="243454" y="291728"/>
                    </a:lnTo>
                    <a:lnTo>
                      <a:pt x="291378" y="306511"/>
                    </a:lnTo>
                    <a:lnTo>
                      <a:pt x="341785" y="315645"/>
                    </a:lnTo>
                    <a:lnTo>
                      <a:pt x="394081" y="318770"/>
                    </a:lnTo>
                    <a:lnTo>
                      <a:pt x="444783" y="315859"/>
                    </a:lnTo>
                    <a:lnTo>
                      <a:pt x="493406" y="307381"/>
                    </a:lnTo>
                    <a:lnTo>
                      <a:pt x="539505" y="293715"/>
                    </a:lnTo>
                    <a:lnTo>
                      <a:pt x="582638" y="275241"/>
                    </a:lnTo>
                    <a:lnTo>
                      <a:pt x="622359" y="252341"/>
                    </a:lnTo>
                    <a:lnTo>
                      <a:pt x="658225" y="225393"/>
                    </a:lnTo>
                    <a:lnTo>
                      <a:pt x="689791" y="194778"/>
                    </a:lnTo>
                    <a:lnTo>
                      <a:pt x="716613" y="160876"/>
                    </a:lnTo>
                    <a:lnTo>
                      <a:pt x="738249" y="124067"/>
                    </a:lnTo>
                    <a:lnTo>
                      <a:pt x="754252" y="84731"/>
                    </a:lnTo>
                    <a:lnTo>
                      <a:pt x="764180" y="43248"/>
                    </a:lnTo>
                    <a:lnTo>
                      <a:pt x="767588" y="0"/>
                    </a:lnTo>
                    <a:close/>
                  </a:path>
                </a:pathLst>
              </a:custGeom>
              <a:solidFill>
                <a:srgbClr val="AFBBDE"/>
              </a:solidFill>
            </p:spPr>
            <p:txBody>
              <a:bodyPr wrap="square" lIns="0" tIns="0" rIns="0" bIns="0" rtlCol="0"/>
              <a:lstStyle/>
              <a:p>
                <a:endParaRPr/>
              </a:p>
            </p:txBody>
          </p:sp>
          <p:sp>
            <p:nvSpPr>
              <p:cNvPr id="30" name="object 27">
                <a:extLst>
                  <a:ext uri="{FF2B5EF4-FFF2-40B4-BE49-F238E27FC236}">
                    <a16:creationId xmlns:a16="http://schemas.microsoft.com/office/drawing/2014/main" id="{F48EEEE8-6CDB-09BF-F839-A67394F35104}"/>
                  </a:ext>
                </a:extLst>
              </p:cNvPr>
              <p:cNvSpPr/>
              <p:nvPr/>
            </p:nvSpPr>
            <p:spPr>
              <a:xfrm>
                <a:off x="5438267" y="3991355"/>
                <a:ext cx="767715" cy="318770"/>
              </a:xfrm>
              <a:custGeom>
                <a:avLst/>
                <a:gdLst/>
                <a:ahLst/>
                <a:cxnLst/>
                <a:rect l="l" t="t" r="r" b="b"/>
                <a:pathLst>
                  <a:path w="767714" h="318770">
                    <a:moveTo>
                      <a:pt x="767588" y="0"/>
                    </a:moveTo>
                    <a:lnTo>
                      <a:pt x="764180" y="43248"/>
                    </a:lnTo>
                    <a:lnTo>
                      <a:pt x="754252" y="84731"/>
                    </a:lnTo>
                    <a:lnTo>
                      <a:pt x="738249" y="124067"/>
                    </a:lnTo>
                    <a:lnTo>
                      <a:pt x="716613" y="160876"/>
                    </a:lnTo>
                    <a:lnTo>
                      <a:pt x="689791" y="194778"/>
                    </a:lnTo>
                    <a:lnTo>
                      <a:pt x="658225" y="225393"/>
                    </a:lnTo>
                    <a:lnTo>
                      <a:pt x="622359" y="252341"/>
                    </a:lnTo>
                    <a:lnTo>
                      <a:pt x="582638" y="275241"/>
                    </a:lnTo>
                    <a:lnTo>
                      <a:pt x="539505" y="293715"/>
                    </a:lnTo>
                    <a:lnTo>
                      <a:pt x="493406" y="307381"/>
                    </a:lnTo>
                    <a:lnTo>
                      <a:pt x="444783" y="315859"/>
                    </a:lnTo>
                    <a:lnTo>
                      <a:pt x="394081" y="318770"/>
                    </a:lnTo>
                    <a:lnTo>
                      <a:pt x="341785" y="315645"/>
                    </a:lnTo>
                    <a:lnTo>
                      <a:pt x="291378" y="306511"/>
                    </a:lnTo>
                    <a:lnTo>
                      <a:pt x="243454" y="291728"/>
                    </a:lnTo>
                    <a:lnTo>
                      <a:pt x="198602" y="271654"/>
                    </a:lnTo>
                    <a:lnTo>
                      <a:pt x="157415" y="246650"/>
                    </a:lnTo>
                    <a:lnTo>
                      <a:pt x="120485" y="217075"/>
                    </a:lnTo>
                    <a:lnTo>
                      <a:pt x="88402" y="183289"/>
                    </a:lnTo>
                    <a:lnTo>
                      <a:pt x="61759" y="145651"/>
                    </a:lnTo>
                    <a:lnTo>
                      <a:pt x="41148" y="104521"/>
                    </a:lnTo>
                    <a:lnTo>
                      <a:pt x="0" y="104521"/>
                    </a:lnTo>
                    <a:lnTo>
                      <a:pt x="66040" y="0"/>
                    </a:lnTo>
                    <a:lnTo>
                      <a:pt x="182118" y="104521"/>
                    </a:lnTo>
                    <a:lnTo>
                      <a:pt x="143129" y="104521"/>
                    </a:lnTo>
                    <a:lnTo>
                      <a:pt x="170489" y="139207"/>
                    </a:lnTo>
                    <a:lnTo>
                      <a:pt x="204100" y="168576"/>
                    </a:lnTo>
                    <a:lnTo>
                      <a:pt x="242885" y="192353"/>
                    </a:lnTo>
                    <a:lnTo>
                      <a:pt x="285764" y="210263"/>
                    </a:lnTo>
                    <a:lnTo>
                      <a:pt x="331662" y="222030"/>
                    </a:lnTo>
                    <a:lnTo>
                      <a:pt x="379499" y="227381"/>
                    </a:lnTo>
                    <a:lnTo>
                      <a:pt x="428199" y="226040"/>
                    </a:lnTo>
                    <a:lnTo>
                      <a:pt x="476683" y="217733"/>
                    </a:lnTo>
                    <a:lnTo>
                      <a:pt x="523875" y="202184"/>
                    </a:lnTo>
                    <a:lnTo>
                      <a:pt x="567779" y="179534"/>
                    </a:lnTo>
                    <a:lnTo>
                      <a:pt x="605197" y="151289"/>
                    </a:lnTo>
                    <a:lnTo>
                      <a:pt x="635460" y="118332"/>
                    </a:lnTo>
                    <a:lnTo>
                      <a:pt x="657902" y="81543"/>
                    </a:lnTo>
                    <a:lnTo>
                      <a:pt x="671856" y="41805"/>
                    </a:lnTo>
                    <a:lnTo>
                      <a:pt x="676656" y="0"/>
                    </a:lnTo>
                    <a:lnTo>
                      <a:pt x="767588" y="0"/>
                    </a:lnTo>
                    <a:close/>
                  </a:path>
                </a:pathLst>
              </a:custGeom>
              <a:ln w="12191">
                <a:solidFill>
                  <a:srgbClr val="FFFFFF"/>
                </a:solidFill>
              </a:ln>
            </p:spPr>
            <p:txBody>
              <a:bodyPr wrap="square" lIns="0" tIns="0" rIns="0" bIns="0" rtlCol="0"/>
              <a:lstStyle/>
              <a:p>
                <a:endParaRPr/>
              </a:p>
            </p:txBody>
          </p:sp>
        </p:grpSp>
      </p:grpSp>
    </p:spTree>
    <p:extLst>
      <p:ext uri="{BB962C8B-B14F-4D97-AF65-F5344CB8AC3E}">
        <p14:creationId xmlns:p14="http://schemas.microsoft.com/office/powerpoint/2010/main" val="17286897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5E907D-3BAA-8447-66BA-A153CE7821A8}"/>
              </a:ext>
            </a:extLst>
          </p:cNvPr>
          <p:cNvSpPr>
            <a:spLocks noGrp="1"/>
          </p:cNvSpPr>
          <p:nvPr>
            <p:ph type="title"/>
          </p:nvPr>
        </p:nvSpPr>
        <p:spPr/>
        <p:txBody>
          <a:bodyPr/>
          <a:lstStyle/>
          <a:p>
            <a:r>
              <a:rPr lang="en-US" altLang="zh-CN" dirty="0"/>
              <a:t>AI</a:t>
            </a:r>
            <a:r>
              <a:rPr lang="zh-CN" altLang="en-US" dirty="0"/>
              <a:t>知识结构：知识领域</a:t>
            </a:r>
          </a:p>
        </p:txBody>
      </p:sp>
      <p:sp>
        <p:nvSpPr>
          <p:cNvPr id="4" name="object 3">
            <a:extLst>
              <a:ext uri="{FF2B5EF4-FFF2-40B4-BE49-F238E27FC236}">
                <a16:creationId xmlns:a16="http://schemas.microsoft.com/office/drawing/2014/main" id="{C48C5EB2-345B-5868-891D-90BFFBB96E53}"/>
              </a:ext>
            </a:extLst>
          </p:cNvPr>
          <p:cNvSpPr txBox="1"/>
          <p:nvPr/>
        </p:nvSpPr>
        <p:spPr>
          <a:xfrm>
            <a:off x="1533144" y="2176272"/>
            <a:ext cx="2011680" cy="810895"/>
          </a:xfrm>
          <a:prstGeom prst="rect">
            <a:avLst/>
          </a:prstGeom>
          <a:solidFill>
            <a:srgbClr val="4471C4"/>
          </a:solidFill>
        </p:spPr>
        <p:txBody>
          <a:bodyPr vert="horz" wrap="square" lIns="0" tIns="171450" rIns="0" bIns="0" rtlCol="0">
            <a:spAutoFit/>
          </a:bodyPr>
          <a:lstStyle/>
          <a:p>
            <a:pPr marL="650240">
              <a:lnSpc>
                <a:spcPct val="100000"/>
              </a:lnSpc>
              <a:spcBef>
                <a:spcPts val="1350"/>
              </a:spcBef>
            </a:pPr>
            <a:r>
              <a:rPr sz="2800" spc="-25" dirty="0">
                <a:solidFill>
                  <a:srgbClr val="FFFFFF"/>
                </a:solidFill>
                <a:latin typeface="微软雅黑"/>
                <a:cs typeface="微软雅黑"/>
              </a:rPr>
              <a:t>理论</a:t>
            </a:r>
            <a:endParaRPr sz="2800">
              <a:latin typeface="微软雅黑"/>
              <a:cs typeface="微软雅黑"/>
            </a:endParaRPr>
          </a:p>
        </p:txBody>
      </p:sp>
      <p:sp>
        <p:nvSpPr>
          <p:cNvPr id="5" name="object 4">
            <a:extLst>
              <a:ext uri="{FF2B5EF4-FFF2-40B4-BE49-F238E27FC236}">
                <a16:creationId xmlns:a16="http://schemas.microsoft.com/office/drawing/2014/main" id="{B9EDFB93-02F7-9E80-48A4-6DCC33B6190A}"/>
              </a:ext>
            </a:extLst>
          </p:cNvPr>
          <p:cNvSpPr txBox="1"/>
          <p:nvPr/>
        </p:nvSpPr>
        <p:spPr>
          <a:xfrm>
            <a:off x="1533144" y="2987039"/>
            <a:ext cx="2011680" cy="2307590"/>
          </a:xfrm>
          <a:prstGeom prst="rect">
            <a:avLst/>
          </a:prstGeom>
          <a:solidFill>
            <a:srgbClr val="CFD4EA">
              <a:alpha val="90194"/>
            </a:srgbClr>
          </a:solidFill>
        </p:spPr>
        <p:txBody>
          <a:bodyPr vert="horz" wrap="square" lIns="0" tIns="123190" rIns="0" bIns="0" rtlCol="0">
            <a:spAutoFit/>
          </a:bodyPr>
          <a:lstStyle/>
          <a:p>
            <a:pPr marL="273050" indent="-170815">
              <a:lnSpc>
                <a:spcPct val="100000"/>
              </a:lnSpc>
              <a:spcBef>
                <a:spcPts val="970"/>
              </a:spcBef>
              <a:buChar char="•"/>
              <a:tabLst>
                <a:tab pos="273050" algn="l"/>
              </a:tabLst>
            </a:pPr>
            <a:r>
              <a:rPr sz="1800" spc="-20" dirty="0">
                <a:latin typeface="微软雅黑"/>
                <a:cs typeface="微软雅黑"/>
              </a:rPr>
              <a:t>脑科学</a:t>
            </a:r>
            <a:endParaRPr sz="1800">
              <a:latin typeface="微软雅黑"/>
              <a:cs typeface="微软雅黑"/>
            </a:endParaRPr>
          </a:p>
          <a:p>
            <a:pPr marL="273050" indent="-170815">
              <a:lnSpc>
                <a:spcPct val="100000"/>
              </a:lnSpc>
              <a:spcBef>
                <a:spcPts val="1080"/>
              </a:spcBef>
              <a:buChar char="•"/>
              <a:tabLst>
                <a:tab pos="273050" algn="l"/>
              </a:tabLst>
            </a:pPr>
            <a:r>
              <a:rPr sz="1800" spc="-20" dirty="0">
                <a:latin typeface="微软雅黑"/>
                <a:cs typeface="微软雅黑"/>
              </a:rPr>
              <a:t>机器人学</a:t>
            </a:r>
            <a:endParaRPr sz="1800">
              <a:latin typeface="微软雅黑"/>
              <a:cs typeface="微软雅黑"/>
            </a:endParaRPr>
          </a:p>
          <a:p>
            <a:pPr marL="273050" indent="-170815">
              <a:lnSpc>
                <a:spcPct val="100000"/>
              </a:lnSpc>
              <a:spcBef>
                <a:spcPts val="1080"/>
              </a:spcBef>
              <a:buChar char="•"/>
              <a:tabLst>
                <a:tab pos="273050" algn="l"/>
              </a:tabLst>
            </a:pPr>
            <a:r>
              <a:rPr sz="1800" spc="-10" dirty="0">
                <a:latin typeface="微软雅黑"/>
                <a:cs typeface="微软雅黑"/>
              </a:rPr>
              <a:t>自然语言处理</a:t>
            </a:r>
            <a:endParaRPr sz="1800">
              <a:latin typeface="微软雅黑"/>
              <a:cs typeface="微软雅黑"/>
            </a:endParaRPr>
          </a:p>
          <a:p>
            <a:pPr marL="273050" indent="-170815">
              <a:lnSpc>
                <a:spcPct val="100000"/>
              </a:lnSpc>
              <a:spcBef>
                <a:spcPts val="1080"/>
              </a:spcBef>
              <a:buChar char="•"/>
              <a:tabLst>
                <a:tab pos="273050" algn="l"/>
              </a:tabLst>
            </a:pPr>
            <a:r>
              <a:rPr sz="1800" spc="-15" dirty="0">
                <a:latin typeface="微软雅黑"/>
                <a:cs typeface="微软雅黑"/>
              </a:rPr>
              <a:t>知识图谱</a:t>
            </a:r>
            <a:endParaRPr sz="1800">
              <a:latin typeface="微软雅黑"/>
              <a:cs typeface="微软雅黑"/>
            </a:endParaRPr>
          </a:p>
        </p:txBody>
      </p:sp>
      <p:sp>
        <p:nvSpPr>
          <p:cNvPr id="6" name="object 5">
            <a:extLst>
              <a:ext uri="{FF2B5EF4-FFF2-40B4-BE49-F238E27FC236}">
                <a16:creationId xmlns:a16="http://schemas.microsoft.com/office/drawing/2014/main" id="{97657BA5-B5C8-D93A-76C7-76179A875F8F}"/>
              </a:ext>
            </a:extLst>
          </p:cNvPr>
          <p:cNvSpPr txBox="1"/>
          <p:nvPr/>
        </p:nvSpPr>
        <p:spPr>
          <a:xfrm>
            <a:off x="3813047" y="2176272"/>
            <a:ext cx="2011680" cy="810895"/>
          </a:xfrm>
          <a:prstGeom prst="rect">
            <a:avLst/>
          </a:prstGeom>
          <a:solidFill>
            <a:srgbClr val="4471C4"/>
          </a:solidFill>
        </p:spPr>
        <p:txBody>
          <a:bodyPr vert="horz" wrap="square" lIns="0" tIns="171450" rIns="0" bIns="0" rtlCol="0">
            <a:spAutoFit/>
          </a:bodyPr>
          <a:lstStyle/>
          <a:p>
            <a:pPr marL="650875">
              <a:lnSpc>
                <a:spcPct val="100000"/>
              </a:lnSpc>
              <a:spcBef>
                <a:spcPts val="1350"/>
              </a:spcBef>
            </a:pPr>
            <a:r>
              <a:rPr sz="2800" spc="-25" dirty="0">
                <a:solidFill>
                  <a:srgbClr val="FFFFFF"/>
                </a:solidFill>
                <a:latin typeface="微软雅黑"/>
                <a:cs typeface="微软雅黑"/>
              </a:rPr>
              <a:t>数学</a:t>
            </a:r>
            <a:endParaRPr sz="2800">
              <a:latin typeface="微软雅黑"/>
              <a:cs typeface="微软雅黑"/>
            </a:endParaRPr>
          </a:p>
        </p:txBody>
      </p:sp>
      <p:sp>
        <p:nvSpPr>
          <p:cNvPr id="7" name="object 6">
            <a:extLst>
              <a:ext uri="{FF2B5EF4-FFF2-40B4-BE49-F238E27FC236}">
                <a16:creationId xmlns:a16="http://schemas.microsoft.com/office/drawing/2014/main" id="{7C684384-5FCE-D896-E2DF-7E21B7DFCBFB}"/>
              </a:ext>
            </a:extLst>
          </p:cNvPr>
          <p:cNvSpPr txBox="1"/>
          <p:nvPr/>
        </p:nvSpPr>
        <p:spPr>
          <a:xfrm>
            <a:off x="3813047" y="2987039"/>
            <a:ext cx="2011680" cy="2307590"/>
          </a:xfrm>
          <a:prstGeom prst="rect">
            <a:avLst/>
          </a:prstGeom>
          <a:solidFill>
            <a:srgbClr val="CFD4EA">
              <a:alpha val="90194"/>
            </a:srgbClr>
          </a:solidFill>
        </p:spPr>
        <p:txBody>
          <a:bodyPr vert="horz" wrap="square" lIns="0" tIns="123190" rIns="0" bIns="0" rtlCol="0">
            <a:spAutoFit/>
          </a:bodyPr>
          <a:lstStyle/>
          <a:p>
            <a:pPr marL="273685" indent="-171450">
              <a:lnSpc>
                <a:spcPct val="100000"/>
              </a:lnSpc>
              <a:spcBef>
                <a:spcPts val="970"/>
              </a:spcBef>
              <a:buChar char="•"/>
              <a:tabLst>
                <a:tab pos="274320" algn="l"/>
              </a:tabLst>
            </a:pPr>
            <a:r>
              <a:rPr sz="1800" spc="-20" dirty="0">
                <a:latin typeface="微软雅黑"/>
                <a:cs typeface="微软雅黑"/>
              </a:rPr>
              <a:t>微积分</a:t>
            </a:r>
            <a:endParaRPr sz="1800">
              <a:latin typeface="微软雅黑"/>
              <a:cs typeface="微软雅黑"/>
            </a:endParaRPr>
          </a:p>
          <a:p>
            <a:pPr marL="273685" indent="-171450">
              <a:lnSpc>
                <a:spcPct val="100000"/>
              </a:lnSpc>
              <a:spcBef>
                <a:spcPts val="1080"/>
              </a:spcBef>
              <a:buChar char="•"/>
              <a:tabLst>
                <a:tab pos="274320" algn="l"/>
              </a:tabLst>
            </a:pPr>
            <a:r>
              <a:rPr sz="1800" spc="-20" dirty="0">
                <a:latin typeface="微软雅黑"/>
                <a:cs typeface="微软雅黑"/>
              </a:rPr>
              <a:t>线性代数</a:t>
            </a:r>
            <a:endParaRPr sz="1800">
              <a:latin typeface="微软雅黑"/>
              <a:cs typeface="微软雅黑"/>
            </a:endParaRPr>
          </a:p>
          <a:p>
            <a:pPr marL="273685" indent="-171450">
              <a:lnSpc>
                <a:spcPct val="100000"/>
              </a:lnSpc>
              <a:spcBef>
                <a:spcPts val="1080"/>
              </a:spcBef>
              <a:buChar char="•"/>
              <a:tabLst>
                <a:tab pos="274320" algn="l"/>
              </a:tabLst>
            </a:pPr>
            <a:r>
              <a:rPr sz="1800" spc="-15" dirty="0">
                <a:latin typeface="微软雅黑"/>
                <a:cs typeface="微软雅黑"/>
              </a:rPr>
              <a:t>数值计算</a:t>
            </a:r>
            <a:endParaRPr sz="1800">
              <a:latin typeface="微软雅黑"/>
              <a:cs typeface="微软雅黑"/>
            </a:endParaRPr>
          </a:p>
          <a:p>
            <a:pPr marL="273685" indent="-171450">
              <a:lnSpc>
                <a:spcPct val="100000"/>
              </a:lnSpc>
              <a:spcBef>
                <a:spcPts val="1080"/>
              </a:spcBef>
              <a:buChar char="•"/>
              <a:tabLst>
                <a:tab pos="274320" algn="l"/>
              </a:tabLst>
            </a:pPr>
            <a:r>
              <a:rPr sz="1800" spc="-10" dirty="0">
                <a:latin typeface="微软雅黑"/>
                <a:cs typeface="微软雅黑"/>
              </a:rPr>
              <a:t>概率论与统计</a:t>
            </a:r>
            <a:endParaRPr sz="1800">
              <a:latin typeface="微软雅黑"/>
              <a:cs typeface="微软雅黑"/>
            </a:endParaRPr>
          </a:p>
        </p:txBody>
      </p:sp>
      <p:sp>
        <p:nvSpPr>
          <p:cNvPr id="8" name="object 7">
            <a:extLst>
              <a:ext uri="{FF2B5EF4-FFF2-40B4-BE49-F238E27FC236}">
                <a16:creationId xmlns:a16="http://schemas.microsoft.com/office/drawing/2014/main" id="{4B437452-EC0B-C59C-D883-E671BC41CCA7}"/>
              </a:ext>
            </a:extLst>
          </p:cNvPr>
          <p:cNvSpPr txBox="1"/>
          <p:nvPr/>
        </p:nvSpPr>
        <p:spPr>
          <a:xfrm>
            <a:off x="6092952" y="2176272"/>
            <a:ext cx="2011680" cy="810895"/>
          </a:xfrm>
          <a:prstGeom prst="rect">
            <a:avLst/>
          </a:prstGeom>
          <a:solidFill>
            <a:srgbClr val="4471C4"/>
          </a:solidFill>
        </p:spPr>
        <p:txBody>
          <a:bodyPr vert="horz" wrap="square" lIns="0" tIns="171450" rIns="0" bIns="0" rtlCol="0">
            <a:spAutoFit/>
          </a:bodyPr>
          <a:lstStyle/>
          <a:p>
            <a:pPr marL="652145">
              <a:lnSpc>
                <a:spcPct val="100000"/>
              </a:lnSpc>
              <a:spcBef>
                <a:spcPts val="1350"/>
              </a:spcBef>
            </a:pPr>
            <a:r>
              <a:rPr sz="2800" spc="-25" dirty="0">
                <a:solidFill>
                  <a:srgbClr val="FFFFFF"/>
                </a:solidFill>
                <a:latin typeface="微软雅黑"/>
                <a:cs typeface="微软雅黑"/>
              </a:rPr>
              <a:t>工具</a:t>
            </a:r>
            <a:endParaRPr sz="2800">
              <a:latin typeface="微软雅黑"/>
              <a:cs typeface="微软雅黑"/>
            </a:endParaRPr>
          </a:p>
        </p:txBody>
      </p:sp>
      <p:sp>
        <p:nvSpPr>
          <p:cNvPr id="9" name="object 8">
            <a:extLst>
              <a:ext uri="{FF2B5EF4-FFF2-40B4-BE49-F238E27FC236}">
                <a16:creationId xmlns:a16="http://schemas.microsoft.com/office/drawing/2014/main" id="{ED9D791D-2999-0C4F-3BDE-41FA329F1A26}"/>
              </a:ext>
            </a:extLst>
          </p:cNvPr>
          <p:cNvSpPr txBox="1"/>
          <p:nvPr/>
        </p:nvSpPr>
        <p:spPr>
          <a:xfrm>
            <a:off x="6092952" y="2987039"/>
            <a:ext cx="2011680" cy="2307590"/>
          </a:xfrm>
          <a:prstGeom prst="rect">
            <a:avLst/>
          </a:prstGeom>
          <a:solidFill>
            <a:srgbClr val="CFD4EA">
              <a:alpha val="90194"/>
            </a:srgbClr>
          </a:solidFill>
        </p:spPr>
        <p:txBody>
          <a:bodyPr vert="horz" wrap="square" lIns="0" tIns="123190" rIns="0" bIns="0" rtlCol="0">
            <a:spAutoFit/>
          </a:bodyPr>
          <a:lstStyle/>
          <a:p>
            <a:pPr marL="274320" indent="-171450">
              <a:lnSpc>
                <a:spcPct val="100000"/>
              </a:lnSpc>
              <a:spcBef>
                <a:spcPts val="970"/>
              </a:spcBef>
              <a:buChar char="•"/>
              <a:tabLst>
                <a:tab pos="274955" algn="l"/>
              </a:tabLst>
            </a:pPr>
            <a:r>
              <a:rPr sz="1800" spc="-10" dirty="0">
                <a:latin typeface="微软雅黑"/>
                <a:cs typeface="微软雅黑"/>
              </a:rPr>
              <a:t>机器学习算法</a:t>
            </a:r>
            <a:endParaRPr sz="1800">
              <a:latin typeface="微软雅黑"/>
              <a:cs typeface="微软雅黑"/>
            </a:endParaRPr>
          </a:p>
          <a:p>
            <a:pPr marL="274320" indent="-171450">
              <a:lnSpc>
                <a:spcPct val="100000"/>
              </a:lnSpc>
              <a:spcBef>
                <a:spcPts val="1080"/>
              </a:spcBef>
              <a:buChar char="•"/>
              <a:tabLst>
                <a:tab pos="274955" algn="l"/>
              </a:tabLst>
            </a:pPr>
            <a:r>
              <a:rPr sz="1800" spc="-15" dirty="0">
                <a:latin typeface="微软雅黑"/>
                <a:cs typeface="微软雅黑"/>
              </a:rPr>
              <a:t>深度学习</a:t>
            </a:r>
            <a:endParaRPr sz="1800">
              <a:latin typeface="微软雅黑"/>
              <a:cs typeface="微软雅黑"/>
            </a:endParaRPr>
          </a:p>
          <a:p>
            <a:pPr marL="274320" indent="-171450">
              <a:lnSpc>
                <a:spcPct val="100000"/>
              </a:lnSpc>
              <a:spcBef>
                <a:spcPts val="1080"/>
              </a:spcBef>
              <a:buChar char="•"/>
              <a:tabLst>
                <a:tab pos="274955" algn="l"/>
              </a:tabLst>
            </a:pPr>
            <a:r>
              <a:rPr sz="1800" spc="-15" dirty="0">
                <a:latin typeface="微软雅黑"/>
                <a:cs typeface="微软雅黑"/>
              </a:rPr>
              <a:t>开发框架</a:t>
            </a:r>
            <a:endParaRPr sz="1800">
              <a:latin typeface="微软雅黑"/>
              <a:cs typeface="微软雅黑"/>
            </a:endParaRPr>
          </a:p>
        </p:txBody>
      </p:sp>
      <p:sp>
        <p:nvSpPr>
          <p:cNvPr id="10" name="object 9">
            <a:extLst>
              <a:ext uri="{FF2B5EF4-FFF2-40B4-BE49-F238E27FC236}">
                <a16:creationId xmlns:a16="http://schemas.microsoft.com/office/drawing/2014/main" id="{7E25D608-2B9B-66DD-64E8-4567929053E7}"/>
              </a:ext>
            </a:extLst>
          </p:cNvPr>
          <p:cNvSpPr txBox="1"/>
          <p:nvPr/>
        </p:nvSpPr>
        <p:spPr>
          <a:xfrm>
            <a:off x="8372856" y="2176272"/>
            <a:ext cx="2011680" cy="810895"/>
          </a:xfrm>
          <a:prstGeom prst="rect">
            <a:avLst/>
          </a:prstGeom>
          <a:solidFill>
            <a:srgbClr val="4471C4"/>
          </a:solidFill>
        </p:spPr>
        <p:txBody>
          <a:bodyPr vert="horz" wrap="square" lIns="0" tIns="171450" rIns="0" bIns="0" rtlCol="0">
            <a:spAutoFit/>
          </a:bodyPr>
          <a:lstStyle/>
          <a:p>
            <a:pPr marL="652780">
              <a:lnSpc>
                <a:spcPct val="100000"/>
              </a:lnSpc>
              <a:spcBef>
                <a:spcPts val="1350"/>
              </a:spcBef>
            </a:pPr>
            <a:r>
              <a:rPr sz="2800" spc="-25" dirty="0">
                <a:solidFill>
                  <a:srgbClr val="FFFFFF"/>
                </a:solidFill>
                <a:latin typeface="微软雅黑"/>
                <a:cs typeface="微软雅黑"/>
              </a:rPr>
              <a:t>应用</a:t>
            </a:r>
            <a:endParaRPr sz="2800">
              <a:latin typeface="微软雅黑"/>
              <a:cs typeface="微软雅黑"/>
            </a:endParaRPr>
          </a:p>
        </p:txBody>
      </p:sp>
      <p:sp>
        <p:nvSpPr>
          <p:cNvPr id="11" name="object 10">
            <a:extLst>
              <a:ext uri="{FF2B5EF4-FFF2-40B4-BE49-F238E27FC236}">
                <a16:creationId xmlns:a16="http://schemas.microsoft.com/office/drawing/2014/main" id="{25D4FB53-1297-AF81-58AD-3D4E8FB2EE29}"/>
              </a:ext>
            </a:extLst>
          </p:cNvPr>
          <p:cNvSpPr txBox="1"/>
          <p:nvPr/>
        </p:nvSpPr>
        <p:spPr>
          <a:xfrm>
            <a:off x="8372856" y="2987039"/>
            <a:ext cx="2011680" cy="2307590"/>
          </a:xfrm>
          <a:prstGeom prst="rect">
            <a:avLst/>
          </a:prstGeom>
          <a:solidFill>
            <a:srgbClr val="CFD4EA">
              <a:alpha val="90194"/>
            </a:srgbClr>
          </a:solidFill>
        </p:spPr>
        <p:txBody>
          <a:bodyPr vert="horz" wrap="square" lIns="0" tIns="123190" rIns="0" bIns="0" rtlCol="0">
            <a:spAutoFit/>
          </a:bodyPr>
          <a:lstStyle/>
          <a:p>
            <a:pPr marL="275590" indent="-170815">
              <a:lnSpc>
                <a:spcPct val="100000"/>
              </a:lnSpc>
              <a:spcBef>
                <a:spcPts val="970"/>
              </a:spcBef>
              <a:buChar char="•"/>
              <a:tabLst>
                <a:tab pos="275590" algn="l"/>
              </a:tabLst>
            </a:pPr>
            <a:r>
              <a:rPr sz="1800" spc="-25" dirty="0">
                <a:latin typeface="微软雅黑"/>
                <a:cs typeface="微软雅黑"/>
              </a:rPr>
              <a:t>视觉</a:t>
            </a:r>
            <a:endParaRPr sz="1800">
              <a:latin typeface="微软雅黑"/>
              <a:cs typeface="微软雅黑"/>
            </a:endParaRPr>
          </a:p>
          <a:p>
            <a:pPr marL="275590" indent="-170815">
              <a:lnSpc>
                <a:spcPct val="100000"/>
              </a:lnSpc>
              <a:spcBef>
                <a:spcPts val="1080"/>
              </a:spcBef>
              <a:buChar char="•"/>
              <a:tabLst>
                <a:tab pos="275590" algn="l"/>
              </a:tabLst>
            </a:pPr>
            <a:r>
              <a:rPr sz="1800" spc="-30" dirty="0">
                <a:latin typeface="微软雅黑"/>
                <a:cs typeface="微软雅黑"/>
              </a:rPr>
              <a:t>语音</a:t>
            </a:r>
            <a:endParaRPr sz="1800">
              <a:latin typeface="微软雅黑"/>
              <a:cs typeface="微软雅黑"/>
            </a:endParaRPr>
          </a:p>
          <a:p>
            <a:pPr marL="275590" indent="-170815">
              <a:lnSpc>
                <a:spcPct val="100000"/>
              </a:lnSpc>
              <a:spcBef>
                <a:spcPts val="1080"/>
              </a:spcBef>
              <a:buChar char="•"/>
              <a:tabLst>
                <a:tab pos="275590" algn="l"/>
              </a:tabLst>
            </a:pPr>
            <a:r>
              <a:rPr sz="1800" spc="-25" dirty="0">
                <a:latin typeface="微软雅黑"/>
                <a:cs typeface="微软雅黑"/>
              </a:rPr>
              <a:t>语言</a:t>
            </a:r>
            <a:endParaRPr sz="1800">
              <a:latin typeface="微软雅黑"/>
              <a:cs typeface="微软雅黑"/>
            </a:endParaRPr>
          </a:p>
          <a:p>
            <a:pPr marL="275590" indent="-170815">
              <a:lnSpc>
                <a:spcPct val="100000"/>
              </a:lnSpc>
              <a:spcBef>
                <a:spcPts val="1080"/>
              </a:spcBef>
              <a:buChar char="•"/>
              <a:tabLst>
                <a:tab pos="275590" algn="l"/>
              </a:tabLst>
            </a:pPr>
            <a:r>
              <a:rPr sz="1800" spc="-25" dirty="0">
                <a:latin typeface="微软雅黑"/>
                <a:cs typeface="微软雅黑"/>
              </a:rPr>
              <a:t>决策</a:t>
            </a:r>
            <a:endParaRPr sz="1800">
              <a:latin typeface="微软雅黑"/>
              <a:cs typeface="微软雅黑"/>
            </a:endParaRPr>
          </a:p>
          <a:p>
            <a:pPr marL="275590" indent="-170815">
              <a:lnSpc>
                <a:spcPct val="100000"/>
              </a:lnSpc>
              <a:spcBef>
                <a:spcPts val="1080"/>
              </a:spcBef>
              <a:buChar char="•"/>
              <a:tabLst>
                <a:tab pos="275590" algn="l"/>
              </a:tabLst>
            </a:pPr>
            <a:r>
              <a:rPr sz="1800" spc="-25" dirty="0">
                <a:latin typeface="微软雅黑"/>
                <a:cs typeface="微软雅黑"/>
              </a:rPr>
              <a:t>搜索</a:t>
            </a:r>
            <a:endParaRPr sz="1800">
              <a:latin typeface="微软雅黑"/>
              <a:cs typeface="微软雅黑"/>
            </a:endParaRPr>
          </a:p>
        </p:txBody>
      </p:sp>
    </p:spTree>
    <p:extLst>
      <p:ext uri="{BB962C8B-B14F-4D97-AF65-F5344CB8AC3E}">
        <p14:creationId xmlns:p14="http://schemas.microsoft.com/office/powerpoint/2010/main" val="332424309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E6846-2BB8-FEA4-B37E-5F91BD697DC2}"/>
              </a:ext>
            </a:extLst>
          </p:cNvPr>
          <p:cNvSpPr>
            <a:spLocks noGrp="1"/>
          </p:cNvSpPr>
          <p:nvPr>
            <p:ph type="title"/>
          </p:nvPr>
        </p:nvSpPr>
        <p:spPr/>
        <p:txBody>
          <a:bodyPr/>
          <a:lstStyle/>
          <a:p>
            <a:r>
              <a:rPr lang="en-US" altLang="zh-CN" dirty="0"/>
              <a:t>AI</a:t>
            </a:r>
            <a:r>
              <a:rPr lang="zh-CN" altLang="en-US" dirty="0"/>
              <a:t>知识结构：数学基础</a:t>
            </a:r>
          </a:p>
        </p:txBody>
      </p:sp>
      <p:sp>
        <p:nvSpPr>
          <p:cNvPr id="3" name="内容占位符 2">
            <a:extLst>
              <a:ext uri="{FF2B5EF4-FFF2-40B4-BE49-F238E27FC236}">
                <a16:creationId xmlns:a16="http://schemas.microsoft.com/office/drawing/2014/main" id="{D1BCED5F-2B37-9297-4CE7-450F5C971B2A}"/>
              </a:ext>
            </a:extLst>
          </p:cNvPr>
          <p:cNvSpPr>
            <a:spLocks noGrp="1"/>
          </p:cNvSpPr>
          <p:nvPr>
            <p:ph idx="1"/>
          </p:nvPr>
        </p:nvSpPr>
        <p:spPr/>
        <p:txBody>
          <a:bodyPr>
            <a:normAutofit fontScale="77500" lnSpcReduction="20000"/>
          </a:bodyPr>
          <a:lstStyle/>
          <a:p>
            <a:r>
              <a:rPr lang="zh-CN" altLang="en-US" dirty="0"/>
              <a:t>线性代数</a:t>
            </a:r>
          </a:p>
          <a:p>
            <a:pPr lvl="1"/>
            <a:r>
              <a:rPr lang="zh-CN" altLang="en-US" dirty="0"/>
              <a:t>向量与矩阵的运算、消元法解线性方程组、矩阵范数、特征分解、奇异值分解、矩阵求逆</a:t>
            </a:r>
          </a:p>
          <a:p>
            <a:r>
              <a:rPr lang="zh-CN" altLang="en-US" dirty="0"/>
              <a:t>概率统计</a:t>
            </a:r>
          </a:p>
          <a:p>
            <a:pPr lvl="1"/>
            <a:r>
              <a:rPr lang="zh-CN" altLang="en-US" dirty="0"/>
              <a:t>随机变量、概率分布、条件概率、贝叶斯公式、数学期望、方差、协方差、分布函数（</a:t>
            </a:r>
            <a:r>
              <a:rPr lang="en-US" altLang="zh-CN" dirty="0"/>
              <a:t>0-1</a:t>
            </a:r>
            <a:r>
              <a:rPr lang="zh-CN" altLang="en-US" dirty="0"/>
              <a:t>分布、几何分布、二项分布、高斯分布、指数分布、泊松分布）、最大似然法</a:t>
            </a:r>
          </a:p>
          <a:p>
            <a:r>
              <a:rPr lang="zh-CN" altLang="en-US" dirty="0"/>
              <a:t>数值计算</a:t>
            </a:r>
          </a:p>
          <a:p>
            <a:pPr lvl="1"/>
            <a:r>
              <a:rPr lang="zh-CN" altLang="en-US" dirty="0"/>
              <a:t>插值</a:t>
            </a:r>
            <a:r>
              <a:rPr lang="en-US" altLang="zh-CN" dirty="0"/>
              <a:t>(</a:t>
            </a:r>
            <a:r>
              <a:rPr lang="zh-CN" altLang="en-US" dirty="0"/>
              <a:t>线性插值、二次插值、拉格朗日插值、牛顿插值、</a:t>
            </a:r>
            <a:r>
              <a:rPr lang="en-US" altLang="zh-CN" dirty="0"/>
              <a:t>Hermite</a:t>
            </a:r>
            <a:r>
              <a:rPr lang="zh-CN" altLang="en-US" dirty="0"/>
              <a:t>插值、分段插值、样条插值）；拟合（最小二乘法、线性拟合、二次函数拟合）；线性方程组数值解法</a:t>
            </a:r>
            <a:r>
              <a:rPr lang="en-US" altLang="zh-CN" dirty="0"/>
              <a:t>(</a:t>
            </a:r>
            <a:r>
              <a:rPr lang="zh-CN" altLang="en-US" dirty="0"/>
              <a:t>雅可比迭代、高斯</a:t>
            </a:r>
            <a:r>
              <a:rPr lang="en-US" altLang="zh-CN" dirty="0"/>
              <a:t>-</a:t>
            </a:r>
            <a:r>
              <a:rPr lang="zh-CN" altLang="en-US" dirty="0"/>
              <a:t>赛德尔迭代、松弛迭代</a:t>
            </a:r>
            <a:r>
              <a:rPr lang="en-US" altLang="zh-CN" dirty="0"/>
              <a:t>)</a:t>
            </a:r>
            <a:r>
              <a:rPr lang="zh-CN" altLang="en-US" dirty="0"/>
              <a:t>；梯度下降算法（批量梯度下降、随机梯度下降、牛顿法）</a:t>
            </a:r>
          </a:p>
          <a:p>
            <a:r>
              <a:rPr lang="zh-CN" altLang="en-US" dirty="0"/>
              <a:t>微分</a:t>
            </a:r>
          </a:p>
          <a:p>
            <a:pPr lvl="1"/>
            <a:r>
              <a:rPr lang="zh-CN" altLang="en-US" dirty="0"/>
              <a:t>微分和导数，链式求导法则，向量</a:t>
            </a:r>
            <a:r>
              <a:rPr lang="en-US" altLang="zh-CN" dirty="0"/>
              <a:t>/</a:t>
            </a:r>
            <a:r>
              <a:rPr lang="zh-CN" altLang="en-US" dirty="0"/>
              <a:t>矩阵求导</a:t>
            </a:r>
            <a:r>
              <a:rPr lang="en-US" altLang="zh-CN" dirty="0"/>
              <a:t>(</a:t>
            </a:r>
            <a:r>
              <a:rPr lang="zh-CN" altLang="en-US" dirty="0"/>
              <a:t>矩阵分析</a:t>
            </a:r>
            <a:r>
              <a:rPr lang="en-US" altLang="zh-CN" dirty="0"/>
              <a:t>)</a:t>
            </a:r>
          </a:p>
          <a:p>
            <a:endParaRPr lang="zh-CN" altLang="en-US" dirty="0"/>
          </a:p>
        </p:txBody>
      </p:sp>
    </p:spTree>
    <p:extLst>
      <p:ext uri="{BB962C8B-B14F-4D97-AF65-F5344CB8AC3E}">
        <p14:creationId xmlns:p14="http://schemas.microsoft.com/office/powerpoint/2010/main" val="2104559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2ED89-5E1D-8A33-015E-FECE7DCA5950}"/>
              </a:ext>
            </a:extLst>
          </p:cNvPr>
          <p:cNvSpPr>
            <a:spLocks noGrp="1"/>
          </p:cNvSpPr>
          <p:nvPr>
            <p:ph type="title"/>
          </p:nvPr>
        </p:nvSpPr>
        <p:spPr/>
        <p:txBody>
          <a:bodyPr/>
          <a:lstStyle/>
          <a:p>
            <a:r>
              <a:rPr lang="en-US" altLang="zh-CN" dirty="0"/>
              <a:t>AI</a:t>
            </a:r>
            <a:r>
              <a:rPr lang="zh-CN" altLang="en-US" dirty="0"/>
              <a:t>知识结构：工具</a:t>
            </a:r>
          </a:p>
        </p:txBody>
      </p:sp>
      <p:sp>
        <p:nvSpPr>
          <p:cNvPr id="3" name="内容占位符 2">
            <a:extLst>
              <a:ext uri="{FF2B5EF4-FFF2-40B4-BE49-F238E27FC236}">
                <a16:creationId xmlns:a16="http://schemas.microsoft.com/office/drawing/2014/main" id="{36D0F460-21AF-FBAC-A6A6-59939DBE64F0}"/>
              </a:ext>
            </a:extLst>
          </p:cNvPr>
          <p:cNvSpPr>
            <a:spLocks noGrp="1"/>
          </p:cNvSpPr>
          <p:nvPr>
            <p:ph idx="1"/>
          </p:nvPr>
        </p:nvSpPr>
        <p:spPr/>
        <p:txBody>
          <a:bodyPr>
            <a:normAutofit fontScale="92500" lnSpcReduction="10000"/>
          </a:bodyPr>
          <a:lstStyle/>
          <a:p>
            <a:r>
              <a:rPr lang="zh-CN" altLang="en-US" dirty="0"/>
              <a:t>机器学习算法</a:t>
            </a:r>
          </a:p>
          <a:p>
            <a:pPr lvl="1"/>
            <a:r>
              <a:rPr lang="zh-CN" altLang="en-US" dirty="0"/>
              <a:t>线性回归、逻辑回归、决策树、随机森林、</a:t>
            </a:r>
            <a:r>
              <a:rPr lang="en-US" altLang="zh-CN" dirty="0"/>
              <a:t>SVM</a:t>
            </a:r>
            <a:r>
              <a:rPr lang="zh-CN" altLang="en-US" dirty="0"/>
              <a:t>、朴素贝叶斯、</a:t>
            </a:r>
            <a:r>
              <a:rPr lang="en-US" altLang="zh-CN" dirty="0"/>
              <a:t>K</a:t>
            </a:r>
            <a:r>
              <a:rPr lang="zh-CN" altLang="en-US" dirty="0"/>
              <a:t>近邻、</a:t>
            </a:r>
            <a:r>
              <a:rPr lang="en-US" altLang="zh-CN" dirty="0"/>
              <a:t>K</a:t>
            </a:r>
            <a:r>
              <a:rPr lang="zh-CN" altLang="en-US" dirty="0"/>
              <a:t>均值、</a:t>
            </a:r>
            <a:r>
              <a:rPr lang="en-US" altLang="zh-CN" dirty="0" err="1"/>
              <a:t>Adaboost</a:t>
            </a:r>
            <a:r>
              <a:rPr lang="zh-CN" altLang="en-US" dirty="0"/>
              <a:t>、神经网络、马尔科夫</a:t>
            </a:r>
          </a:p>
          <a:p>
            <a:r>
              <a:rPr lang="zh-CN" altLang="en-US" dirty="0"/>
              <a:t>深度学习</a:t>
            </a:r>
          </a:p>
          <a:p>
            <a:pPr lvl="1"/>
            <a:r>
              <a:rPr lang="en-US" altLang="zh-CN" dirty="0"/>
              <a:t>BP</a:t>
            </a:r>
            <a:r>
              <a:rPr lang="zh-CN" altLang="en-US" dirty="0"/>
              <a:t>神经网络、卷积神经网络</a:t>
            </a:r>
            <a:r>
              <a:rPr lang="en-US" altLang="zh-CN" dirty="0"/>
              <a:t>(CNN)</a:t>
            </a:r>
            <a:r>
              <a:rPr lang="zh-CN" altLang="en-US" dirty="0"/>
              <a:t>、循环神经网络</a:t>
            </a:r>
            <a:r>
              <a:rPr lang="en-US" altLang="zh-CN" dirty="0"/>
              <a:t>(RNN)</a:t>
            </a:r>
            <a:r>
              <a:rPr lang="zh-CN" altLang="en-US" dirty="0"/>
              <a:t>、长短期记忆网络</a:t>
            </a:r>
            <a:r>
              <a:rPr lang="en-US" altLang="zh-CN" dirty="0"/>
              <a:t>(LSTM)</a:t>
            </a:r>
            <a:r>
              <a:rPr lang="zh-CN" altLang="en-US" dirty="0"/>
              <a:t>、生成对抗网络</a:t>
            </a:r>
            <a:r>
              <a:rPr lang="en-US" altLang="zh-CN" dirty="0"/>
              <a:t>(GAN)</a:t>
            </a:r>
            <a:r>
              <a:rPr lang="zh-CN" altLang="en-US" dirty="0"/>
              <a:t>、迁移学习、强化学习</a:t>
            </a:r>
            <a:r>
              <a:rPr lang="en-US" altLang="zh-CN" dirty="0"/>
              <a:t>(Q Learning</a:t>
            </a:r>
            <a:r>
              <a:rPr lang="zh-CN" altLang="en-US" dirty="0"/>
              <a:t>、策略梯度、</a:t>
            </a:r>
            <a:r>
              <a:rPr lang="en-US" altLang="zh-CN" dirty="0"/>
              <a:t>Monte-Carlo Learning)</a:t>
            </a:r>
          </a:p>
          <a:p>
            <a:r>
              <a:rPr lang="zh-CN" altLang="en-US" dirty="0"/>
              <a:t>开发框架</a:t>
            </a:r>
          </a:p>
          <a:p>
            <a:pPr lvl="1"/>
            <a:r>
              <a:rPr lang="en-US" altLang="zh-CN" b="1" dirty="0"/>
              <a:t>TensorFlow</a:t>
            </a:r>
            <a:r>
              <a:rPr lang="zh-CN" altLang="en-US" dirty="0"/>
              <a:t>、</a:t>
            </a:r>
            <a:r>
              <a:rPr lang="en-US" altLang="zh-CN" dirty="0"/>
              <a:t>CNTK</a:t>
            </a:r>
            <a:r>
              <a:rPr lang="zh-CN" altLang="en-US" dirty="0"/>
              <a:t>、</a:t>
            </a:r>
            <a:r>
              <a:rPr lang="en-US" altLang="zh-CN" dirty="0"/>
              <a:t>DMTK</a:t>
            </a:r>
            <a:r>
              <a:rPr lang="zh-CN" altLang="en-US" dirty="0"/>
              <a:t>、</a:t>
            </a:r>
            <a:r>
              <a:rPr lang="en-US" altLang="zh-CN" dirty="0"/>
              <a:t>Caffe</a:t>
            </a:r>
            <a:r>
              <a:rPr lang="zh-CN" altLang="en-US" dirty="0"/>
              <a:t>、</a:t>
            </a:r>
            <a:r>
              <a:rPr lang="en-US" altLang="zh-CN" dirty="0" err="1"/>
              <a:t>SparkML</a:t>
            </a:r>
            <a:r>
              <a:rPr lang="zh-CN" altLang="en-US" dirty="0"/>
              <a:t>、</a:t>
            </a:r>
            <a:r>
              <a:rPr lang="en-US" altLang="zh-CN" b="1" dirty="0" err="1"/>
              <a:t>SciKit</a:t>
            </a:r>
            <a:r>
              <a:rPr lang="en-US" altLang="zh-CN" b="1" dirty="0"/>
              <a:t>-Learn</a:t>
            </a:r>
            <a:r>
              <a:rPr lang="zh-CN" altLang="en-US" dirty="0"/>
              <a:t>、</a:t>
            </a:r>
            <a:r>
              <a:rPr lang="en-US" altLang="zh-CN" dirty="0" err="1"/>
              <a:t>PaddlePaddle</a:t>
            </a:r>
            <a:r>
              <a:rPr lang="zh-CN" altLang="en-US" dirty="0"/>
              <a:t>、</a:t>
            </a:r>
            <a:r>
              <a:rPr lang="en-US" altLang="zh-CN" b="1" dirty="0" err="1"/>
              <a:t>Keras</a:t>
            </a:r>
            <a:endParaRPr lang="en-US" altLang="zh-CN" b="1" dirty="0"/>
          </a:p>
          <a:p>
            <a:endParaRPr lang="zh-CN" altLang="en-US" dirty="0"/>
          </a:p>
        </p:txBody>
      </p:sp>
    </p:spTree>
    <p:extLst>
      <p:ext uri="{BB962C8B-B14F-4D97-AF65-F5344CB8AC3E}">
        <p14:creationId xmlns:p14="http://schemas.microsoft.com/office/powerpoint/2010/main" val="24973552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90156-E7D0-6E6C-946B-98A4D659959B}"/>
              </a:ext>
            </a:extLst>
          </p:cNvPr>
          <p:cNvSpPr>
            <a:spLocks noGrp="1"/>
          </p:cNvSpPr>
          <p:nvPr>
            <p:ph type="title"/>
          </p:nvPr>
        </p:nvSpPr>
        <p:spPr/>
        <p:txBody>
          <a:bodyPr/>
          <a:lstStyle/>
          <a:p>
            <a:r>
              <a:rPr lang="en-US" altLang="zh-CN" dirty="0"/>
              <a:t>AI</a:t>
            </a:r>
            <a:r>
              <a:rPr lang="zh-CN" altLang="en-US" dirty="0"/>
              <a:t>知识结构：应用</a:t>
            </a:r>
          </a:p>
        </p:txBody>
      </p:sp>
      <p:sp>
        <p:nvSpPr>
          <p:cNvPr id="3" name="内容占位符 2">
            <a:extLst>
              <a:ext uri="{FF2B5EF4-FFF2-40B4-BE49-F238E27FC236}">
                <a16:creationId xmlns:a16="http://schemas.microsoft.com/office/drawing/2014/main" id="{FB9D1945-DB9F-414F-5D63-295A63D5CC2C}"/>
              </a:ext>
            </a:extLst>
          </p:cNvPr>
          <p:cNvSpPr>
            <a:spLocks noGrp="1"/>
          </p:cNvSpPr>
          <p:nvPr>
            <p:ph idx="1"/>
          </p:nvPr>
        </p:nvSpPr>
        <p:spPr/>
        <p:txBody>
          <a:bodyPr>
            <a:normAutofit fontScale="92500" lnSpcReduction="20000"/>
          </a:bodyPr>
          <a:lstStyle/>
          <a:p>
            <a:r>
              <a:rPr lang="zh-CN" altLang="en-US" dirty="0"/>
              <a:t>视觉</a:t>
            </a:r>
          </a:p>
          <a:p>
            <a:pPr lvl="1"/>
            <a:r>
              <a:rPr lang="zh-CN" altLang="en-US" dirty="0"/>
              <a:t>人脸识别、图像分类、情感识别、运动追踪、图像内容审查</a:t>
            </a:r>
          </a:p>
          <a:p>
            <a:r>
              <a:rPr lang="zh-CN" altLang="en-US" dirty="0"/>
              <a:t>语音</a:t>
            </a:r>
          </a:p>
          <a:p>
            <a:pPr lvl="1"/>
            <a:r>
              <a:rPr lang="zh-CN" altLang="en-US" dirty="0"/>
              <a:t>语音识别、语音转录、语音合成、机器同声传译</a:t>
            </a:r>
          </a:p>
          <a:p>
            <a:r>
              <a:rPr lang="zh-CN" altLang="en-US" dirty="0"/>
              <a:t>自然语言处理</a:t>
            </a:r>
          </a:p>
          <a:p>
            <a:pPr lvl="1"/>
            <a:r>
              <a:rPr lang="zh-CN" altLang="en-US" dirty="0"/>
              <a:t>文本分析、语义理解、机器翻译、聊天机器人</a:t>
            </a:r>
          </a:p>
          <a:p>
            <a:r>
              <a:rPr lang="zh-CN" altLang="en-US" dirty="0"/>
              <a:t>知识</a:t>
            </a:r>
          </a:p>
          <a:p>
            <a:pPr lvl="1"/>
            <a:r>
              <a:rPr lang="zh-CN" altLang="en-US" dirty="0"/>
              <a:t>推荐系统、专家系统、推理机制</a:t>
            </a:r>
          </a:p>
          <a:p>
            <a:r>
              <a:rPr lang="zh-CN" altLang="en-US" dirty="0"/>
              <a:t>搜索</a:t>
            </a:r>
          </a:p>
          <a:p>
            <a:pPr lvl="1"/>
            <a:r>
              <a:rPr lang="zh-CN" altLang="en-US" dirty="0"/>
              <a:t>搜索建议、图像搜索、视频搜索</a:t>
            </a:r>
          </a:p>
          <a:p>
            <a:endParaRPr lang="zh-CN" altLang="en-US" dirty="0"/>
          </a:p>
        </p:txBody>
      </p:sp>
    </p:spTree>
    <p:extLst>
      <p:ext uri="{BB962C8B-B14F-4D97-AF65-F5344CB8AC3E}">
        <p14:creationId xmlns:p14="http://schemas.microsoft.com/office/powerpoint/2010/main" val="7190847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2C064-3380-7E9E-E863-E61555C3F60D}"/>
              </a:ext>
            </a:extLst>
          </p:cNvPr>
          <p:cNvSpPr>
            <a:spLocks noGrp="1"/>
          </p:cNvSpPr>
          <p:nvPr>
            <p:ph type="title"/>
          </p:nvPr>
        </p:nvSpPr>
        <p:spPr/>
        <p:txBody>
          <a:bodyPr/>
          <a:lstStyle/>
          <a:p>
            <a:r>
              <a:rPr lang="zh-CN" altLang="en-US" dirty="0"/>
              <a:t>主要科技企业的</a:t>
            </a:r>
            <a:r>
              <a:rPr lang="en-US" altLang="zh-CN" dirty="0"/>
              <a:t>AI</a:t>
            </a:r>
            <a:r>
              <a:rPr lang="zh-CN" altLang="en-US" dirty="0"/>
              <a:t>布局</a:t>
            </a:r>
          </a:p>
        </p:txBody>
      </p:sp>
      <p:sp>
        <p:nvSpPr>
          <p:cNvPr id="3" name="内容占位符 2">
            <a:extLst>
              <a:ext uri="{FF2B5EF4-FFF2-40B4-BE49-F238E27FC236}">
                <a16:creationId xmlns:a16="http://schemas.microsoft.com/office/drawing/2014/main" id="{228F0152-AC26-4428-52CA-5D1E255C5172}"/>
              </a:ext>
            </a:extLst>
          </p:cNvPr>
          <p:cNvSpPr>
            <a:spLocks noGrp="1"/>
          </p:cNvSpPr>
          <p:nvPr>
            <p:ph idx="1"/>
          </p:nvPr>
        </p:nvSpPr>
        <p:spPr/>
        <p:txBody>
          <a:bodyPr>
            <a:normAutofit fontScale="92500" lnSpcReduction="20000"/>
          </a:bodyPr>
          <a:lstStyle/>
          <a:p>
            <a:r>
              <a:rPr lang="zh-CN" altLang="en-US" dirty="0"/>
              <a:t>微软： 硬件</a:t>
            </a:r>
            <a:r>
              <a:rPr lang="en-US" altLang="zh-CN" dirty="0"/>
              <a:t>+</a:t>
            </a:r>
            <a:r>
              <a:rPr lang="zh-CN" altLang="en-US" dirty="0"/>
              <a:t>软件，平台</a:t>
            </a:r>
            <a:r>
              <a:rPr lang="en-US" altLang="zh-CN" dirty="0"/>
              <a:t>+</a:t>
            </a:r>
            <a:r>
              <a:rPr lang="zh-CN" altLang="en-US" dirty="0"/>
              <a:t>算法</a:t>
            </a:r>
          </a:p>
          <a:p>
            <a:pPr lvl="1"/>
            <a:r>
              <a:rPr lang="en-US" altLang="zh-CN" dirty="0"/>
              <a:t>FPGA</a:t>
            </a:r>
            <a:r>
              <a:rPr lang="zh-CN" altLang="en-US" dirty="0"/>
              <a:t>计算集群进行高性能机器学习计算</a:t>
            </a:r>
          </a:p>
          <a:p>
            <a:pPr lvl="1"/>
            <a:r>
              <a:rPr lang="en-US" altLang="zh-CN" dirty="0"/>
              <a:t>Azure GPU Cloud Computing(GPU</a:t>
            </a:r>
            <a:r>
              <a:rPr lang="zh-CN" altLang="en-US" dirty="0"/>
              <a:t>深度学习云虚拟机</a:t>
            </a:r>
            <a:r>
              <a:rPr lang="en-US" altLang="zh-CN" dirty="0"/>
              <a:t>)</a:t>
            </a:r>
          </a:p>
          <a:p>
            <a:pPr lvl="1"/>
            <a:r>
              <a:rPr lang="en-US" altLang="zh-CN" dirty="0"/>
              <a:t>Azure Machine Learning(</a:t>
            </a:r>
            <a:r>
              <a:rPr lang="zh-CN" altLang="en-US" dirty="0"/>
              <a:t>数据分析和机器学习云虚拟机</a:t>
            </a:r>
            <a:r>
              <a:rPr lang="en-US" altLang="zh-CN" dirty="0"/>
              <a:t>)</a:t>
            </a:r>
          </a:p>
          <a:p>
            <a:pPr lvl="1"/>
            <a:r>
              <a:rPr lang="en-US" altLang="zh-CN" dirty="0"/>
              <a:t>CNTK</a:t>
            </a:r>
            <a:r>
              <a:rPr lang="zh-CN" altLang="en-US" dirty="0"/>
              <a:t>、</a:t>
            </a:r>
            <a:r>
              <a:rPr lang="en-US" altLang="zh-CN" dirty="0"/>
              <a:t>DMTK(</a:t>
            </a:r>
            <a:r>
              <a:rPr lang="zh-CN" altLang="en-US" dirty="0"/>
              <a:t>深度学习、分布式机器学习框架</a:t>
            </a:r>
            <a:r>
              <a:rPr lang="en-US" altLang="zh-CN" dirty="0"/>
              <a:t>)</a:t>
            </a:r>
          </a:p>
          <a:p>
            <a:pPr lvl="1"/>
            <a:r>
              <a:rPr lang="zh-CN" altLang="en-US" dirty="0"/>
              <a:t>边缘计算和</a:t>
            </a:r>
            <a:r>
              <a:rPr lang="en-US" altLang="zh-CN" dirty="0"/>
              <a:t>ELL(</a:t>
            </a:r>
            <a:r>
              <a:rPr lang="zh-CN" altLang="en-US" dirty="0"/>
              <a:t>嵌入式机器学习库，可用于</a:t>
            </a:r>
            <a:r>
              <a:rPr lang="en-US" altLang="zh-CN" dirty="0"/>
              <a:t>Raspberry PI 3)</a:t>
            </a:r>
          </a:p>
          <a:p>
            <a:pPr lvl="1"/>
            <a:r>
              <a:rPr lang="en-US" altLang="zh-CN" dirty="0"/>
              <a:t>Microsoft Cognitive Services</a:t>
            </a:r>
            <a:r>
              <a:rPr lang="zh-CN" altLang="en-US" dirty="0"/>
              <a:t>：</a:t>
            </a:r>
            <a:r>
              <a:rPr lang="en-US" altLang="zh-CN" dirty="0"/>
              <a:t>Vision</a:t>
            </a:r>
            <a:r>
              <a:rPr lang="zh-CN" altLang="en-US" dirty="0"/>
              <a:t>、</a:t>
            </a:r>
            <a:r>
              <a:rPr lang="en-US" altLang="zh-CN" dirty="0"/>
              <a:t>Speech</a:t>
            </a:r>
            <a:r>
              <a:rPr lang="zh-CN" altLang="en-US" dirty="0"/>
              <a:t>、</a:t>
            </a:r>
            <a:r>
              <a:rPr lang="en-US" altLang="zh-CN" dirty="0"/>
              <a:t>Language</a:t>
            </a:r>
            <a:r>
              <a:rPr lang="zh-CN" altLang="en-US" dirty="0"/>
              <a:t>、</a:t>
            </a:r>
            <a:r>
              <a:rPr lang="en-US" altLang="zh-CN" dirty="0"/>
              <a:t>Knowledge</a:t>
            </a:r>
            <a:r>
              <a:rPr lang="zh-CN" altLang="en-US" dirty="0"/>
              <a:t>、</a:t>
            </a:r>
            <a:r>
              <a:rPr lang="en-US" altLang="zh-CN" dirty="0"/>
              <a:t>Search(</a:t>
            </a:r>
            <a:r>
              <a:rPr lang="zh-CN" altLang="en-US" dirty="0"/>
              <a:t>认知学习云服务</a:t>
            </a:r>
            <a:r>
              <a:rPr lang="en-US" altLang="zh-CN" dirty="0"/>
              <a:t>API</a:t>
            </a:r>
            <a:r>
              <a:rPr lang="zh-CN" altLang="en-US" dirty="0"/>
              <a:t>，供各种语言调用</a:t>
            </a:r>
            <a:r>
              <a:rPr lang="en-US" altLang="zh-CN" dirty="0"/>
              <a:t>)</a:t>
            </a:r>
          </a:p>
          <a:p>
            <a:pPr lvl="1"/>
            <a:r>
              <a:rPr lang="en-US" altLang="zh-CN" dirty="0"/>
              <a:t>Microsoft Bot Framework(</a:t>
            </a:r>
            <a:r>
              <a:rPr lang="zh-CN" altLang="en-US" dirty="0"/>
              <a:t>机器对话</a:t>
            </a:r>
            <a:r>
              <a:rPr lang="en-US" altLang="zh-CN" dirty="0"/>
              <a:t>SDK)</a:t>
            </a:r>
          </a:p>
          <a:p>
            <a:pPr lvl="1"/>
            <a:r>
              <a:rPr lang="en-US" altLang="zh-CN" dirty="0"/>
              <a:t>Cortana</a:t>
            </a:r>
            <a:r>
              <a:rPr lang="zh-CN" altLang="en-US" dirty="0"/>
              <a:t>、小冰</a:t>
            </a:r>
            <a:r>
              <a:rPr lang="en-US" altLang="zh-CN" dirty="0"/>
              <a:t>(</a:t>
            </a:r>
            <a:r>
              <a:rPr lang="zh-CN" altLang="en-US" dirty="0"/>
              <a:t>智能个人助理、自然语言处理</a:t>
            </a:r>
            <a:r>
              <a:rPr lang="en-US" altLang="zh-CN" dirty="0"/>
              <a:t>)</a:t>
            </a:r>
          </a:p>
          <a:p>
            <a:pPr lvl="1"/>
            <a:r>
              <a:rPr lang="zh-CN" altLang="en-US" dirty="0"/>
              <a:t>下一代</a:t>
            </a:r>
            <a:r>
              <a:rPr lang="en-US" altLang="zh-CN" dirty="0" err="1"/>
              <a:t>Hololens</a:t>
            </a:r>
            <a:r>
              <a:rPr lang="zh-CN" altLang="en-US" dirty="0"/>
              <a:t>将安装</a:t>
            </a:r>
            <a:r>
              <a:rPr lang="en-US" altLang="zh-CN" dirty="0"/>
              <a:t>HPU(</a:t>
            </a:r>
            <a:r>
              <a:rPr lang="zh-CN" altLang="en-US" dirty="0"/>
              <a:t>全息处理器</a:t>
            </a:r>
            <a:r>
              <a:rPr lang="en-US" altLang="zh-CN" dirty="0"/>
              <a:t>)</a:t>
            </a:r>
            <a:r>
              <a:rPr lang="zh-CN" altLang="en-US" dirty="0"/>
              <a:t>，集成</a:t>
            </a:r>
            <a:r>
              <a:rPr lang="en-US" altLang="zh-CN" dirty="0"/>
              <a:t>AI</a:t>
            </a:r>
            <a:r>
              <a:rPr lang="zh-CN" altLang="en-US" dirty="0"/>
              <a:t>协处理器</a:t>
            </a:r>
          </a:p>
        </p:txBody>
      </p:sp>
    </p:spTree>
    <p:extLst>
      <p:ext uri="{BB962C8B-B14F-4D97-AF65-F5344CB8AC3E}">
        <p14:creationId xmlns:p14="http://schemas.microsoft.com/office/powerpoint/2010/main" val="6124968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F573E-02A8-BFBE-6125-EA80DFD24A06}"/>
              </a:ext>
            </a:extLst>
          </p:cNvPr>
          <p:cNvSpPr>
            <a:spLocks noGrp="1"/>
          </p:cNvSpPr>
          <p:nvPr>
            <p:ph type="title"/>
          </p:nvPr>
        </p:nvSpPr>
        <p:spPr/>
        <p:txBody>
          <a:bodyPr/>
          <a:lstStyle/>
          <a:p>
            <a:r>
              <a:rPr lang="zh-CN" altLang="en-US" dirty="0"/>
              <a:t>主要科技企业的</a:t>
            </a:r>
            <a:r>
              <a:rPr lang="en-US" altLang="zh-CN" dirty="0"/>
              <a:t>AI</a:t>
            </a:r>
            <a:r>
              <a:rPr lang="zh-CN" altLang="en-US" dirty="0"/>
              <a:t>布局</a:t>
            </a:r>
          </a:p>
        </p:txBody>
      </p:sp>
      <p:sp>
        <p:nvSpPr>
          <p:cNvPr id="3" name="内容占位符 2">
            <a:extLst>
              <a:ext uri="{FF2B5EF4-FFF2-40B4-BE49-F238E27FC236}">
                <a16:creationId xmlns:a16="http://schemas.microsoft.com/office/drawing/2014/main" id="{B717EB01-7921-C3A7-A073-E4A779EF1249}"/>
              </a:ext>
            </a:extLst>
          </p:cNvPr>
          <p:cNvSpPr>
            <a:spLocks noGrp="1"/>
          </p:cNvSpPr>
          <p:nvPr>
            <p:ph sz="half" idx="1"/>
          </p:nvPr>
        </p:nvSpPr>
        <p:spPr/>
        <p:txBody>
          <a:bodyPr>
            <a:normAutofit fontScale="92500" lnSpcReduction="20000"/>
          </a:bodyPr>
          <a:lstStyle/>
          <a:p>
            <a:r>
              <a:rPr lang="zh-CN" altLang="en-US" dirty="0"/>
              <a:t>谷歌</a:t>
            </a:r>
          </a:p>
          <a:p>
            <a:pPr lvl="1"/>
            <a:r>
              <a:rPr lang="en-US" altLang="zh-CN" dirty="0"/>
              <a:t>TPU</a:t>
            </a:r>
            <a:r>
              <a:rPr lang="zh-CN" altLang="en-US" dirty="0"/>
              <a:t>计算集群进行高性能机器学习计算</a:t>
            </a:r>
          </a:p>
          <a:p>
            <a:pPr lvl="1"/>
            <a:r>
              <a:rPr lang="en-US" altLang="zh-CN" dirty="0"/>
              <a:t>TensorFlow(</a:t>
            </a:r>
            <a:r>
              <a:rPr lang="zh-CN" altLang="en-US" dirty="0"/>
              <a:t>深度学习、分布式机器学习框架</a:t>
            </a:r>
            <a:r>
              <a:rPr lang="en-US" altLang="zh-CN" dirty="0"/>
              <a:t>)</a:t>
            </a:r>
          </a:p>
          <a:p>
            <a:pPr lvl="1"/>
            <a:r>
              <a:rPr lang="en-US" altLang="zh-CN" dirty="0"/>
              <a:t>API.AI(</a:t>
            </a:r>
            <a:r>
              <a:rPr lang="zh-CN" altLang="en-US" dirty="0"/>
              <a:t>机器对话</a:t>
            </a:r>
            <a:r>
              <a:rPr lang="en-US" altLang="zh-CN" dirty="0"/>
              <a:t>SDK)</a:t>
            </a:r>
          </a:p>
          <a:p>
            <a:pPr lvl="1"/>
            <a:r>
              <a:rPr lang="en-US" altLang="zh-CN" dirty="0"/>
              <a:t>Google Assistant(</a:t>
            </a:r>
            <a:r>
              <a:rPr lang="zh-CN" altLang="en-US" dirty="0"/>
              <a:t>智能个人助理、自然语言处理</a:t>
            </a:r>
            <a:r>
              <a:rPr lang="en-US" altLang="zh-CN" dirty="0"/>
              <a:t>)</a:t>
            </a:r>
          </a:p>
          <a:p>
            <a:pPr lvl="1"/>
            <a:r>
              <a:rPr lang="en-US" altLang="zh-CN" dirty="0"/>
              <a:t>DeepMind(AlphaGo)</a:t>
            </a:r>
          </a:p>
          <a:p>
            <a:pPr lvl="1"/>
            <a:r>
              <a:rPr lang="zh-CN" altLang="en-US" dirty="0"/>
              <a:t>无人驾驶汽车</a:t>
            </a:r>
          </a:p>
        </p:txBody>
      </p:sp>
      <p:sp>
        <p:nvSpPr>
          <p:cNvPr id="6" name="内容占位符 5">
            <a:extLst>
              <a:ext uri="{FF2B5EF4-FFF2-40B4-BE49-F238E27FC236}">
                <a16:creationId xmlns:a16="http://schemas.microsoft.com/office/drawing/2014/main" id="{A5F82093-C440-9AD7-7A30-A275087CE430}"/>
              </a:ext>
            </a:extLst>
          </p:cNvPr>
          <p:cNvSpPr>
            <a:spLocks noGrp="1"/>
          </p:cNvSpPr>
          <p:nvPr>
            <p:ph sz="half" idx="2"/>
          </p:nvPr>
        </p:nvSpPr>
        <p:spPr/>
        <p:txBody>
          <a:bodyPr>
            <a:normAutofit fontScale="92500" lnSpcReduction="20000"/>
          </a:bodyPr>
          <a:lstStyle/>
          <a:p>
            <a:r>
              <a:rPr lang="zh-CN" altLang="en-US" dirty="0"/>
              <a:t>英伟达</a:t>
            </a:r>
            <a:r>
              <a:rPr lang="en-US" altLang="zh-CN" dirty="0"/>
              <a:t>(Nvidia)</a:t>
            </a:r>
          </a:p>
          <a:p>
            <a:pPr lvl="1"/>
            <a:r>
              <a:rPr lang="en-US" altLang="zh-CN" dirty="0"/>
              <a:t>GPU</a:t>
            </a:r>
            <a:r>
              <a:rPr lang="zh-CN" altLang="en-US" dirty="0"/>
              <a:t>高性能机器学习计算</a:t>
            </a:r>
            <a:endParaRPr lang="en-US" altLang="zh-CN" dirty="0"/>
          </a:p>
          <a:p>
            <a:r>
              <a:rPr lang="zh-CN" altLang="en-US" dirty="0"/>
              <a:t>百度：</a:t>
            </a:r>
          </a:p>
          <a:p>
            <a:pPr lvl="1"/>
            <a:r>
              <a:rPr lang="en-US" altLang="zh-CN" dirty="0" err="1"/>
              <a:t>PaddlePaddle</a:t>
            </a:r>
            <a:r>
              <a:rPr lang="en-US" altLang="zh-CN" dirty="0"/>
              <a:t> </a:t>
            </a:r>
            <a:r>
              <a:rPr lang="zh-CN" altLang="en-US" dirty="0"/>
              <a:t>深度学习</a:t>
            </a:r>
            <a:r>
              <a:rPr lang="en-US" altLang="zh-CN" dirty="0"/>
              <a:t>SDK</a:t>
            </a:r>
          </a:p>
          <a:p>
            <a:pPr lvl="1"/>
            <a:r>
              <a:rPr lang="en-US" altLang="zh-CN" dirty="0" err="1"/>
              <a:t>DuerOS</a:t>
            </a:r>
            <a:r>
              <a:rPr lang="en-US" altLang="zh-CN" dirty="0"/>
              <a:t> </a:t>
            </a:r>
            <a:r>
              <a:rPr lang="zh-CN" altLang="en-US" dirty="0"/>
              <a:t>人机对话系统</a:t>
            </a:r>
          </a:p>
          <a:p>
            <a:pPr lvl="1"/>
            <a:r>
              <a:rPr lang="en-US" altLang="zh-CN" dirty="0"/>
              <a:t>Apollo</a:t>
            </a:r>
            <a:r>
              <a:rPr lang="zh-CN" altLang="en-US" dirty="0"/>
              <a:t>无人驾驶汽车</a:t>
            </a:r>
          </a:p>
          <a:p>
            <a:pPr lvl="1"/>
            <a:r>
              <a:rPr lang="zh-CN" altLang="en-US" dirty="0"/>
              <a:t>百度</a:t>
            </a:r>
            <a:r>
              <a:rPr lang="en-US" altLang="zh-CN" dirty="0"/>
              <a:t>AI</a:t>
            </a:r>
            <a:r>
              <a:rPr lang="zh-CN" altLang="en-US" dirty="0"/>
              <a:t>开放平台</a:t>
            </a:r>
            <a:r>
              <a:rPr lang="en-US" altLang="zh-CN" dirty="0"/>
              <a:t>(</a:t>
            </a:r>
            <a:r>
              <a:rPr lang="zh-CN" altLang="en-US" dirty="0"/>
              <a:t>机器视觉、语音、自然语言处理、机器翻译等</a:t>
            </a:r>
            <a:r>
              <a:rPr lang="en-US" altLang="zh-CN" dirty="0"/>
              <a:t>)</a:t>
            </a:r>
          </a:p>
          <a:p>
            <a:r>
              <a:rPr lang="zh-CN" altLang="en-US" dirty="0"/>
              <a:t>科大讯飞：</a:t>
            </a:r>
          </a:p>
          <a:p>
            <a:pPr lvl="1"/>
            <a:r>
              <a:rPr lang="zh-CN" altLang="en-US" dirty="0"/>
              <a:t>语音识别、语音合成</a:t>
            </a:r>
          </a:p>
          <a:p>
            <a:pPr lvl="1"/>
            <a:r>
              <a:rPr lang="zh-CN" altLang="en-US" dirty="0"/>
              <a:t>自动判卷</a:t>
            </a:r>
          </a:p>
        </p:txBody>
      </p:sp>
    </p:spTree>
    <p:extLst>
      <p:ext uri="{BB962C8B-B14F-4D97-AF65-F5344CB8AC3E}">
        <p14:creationId xmlns:p14="http://schemas.microsoft.com/office/powerpoint/2010/main" val="30542426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AI</a:t>
            </a:r>
            <a:r>
              <a:rPr lang="zh-CN" altLang="en-US" dirty="0"/>
              <a:t>的研究是以知识表示、知识获取、知识应用为依托。</a:t>
            </a:r>
          </a:p>
        </p:txBody>
      </p:sp>
      <p:sp>
        <p:nvSpPr>
          <p:cNvPr id="5" name="文本占位符 4"/>
          <p:cNvSpPr>
            <a:spLocks noGrp="1"/>
          </p:cNvSpPr>
          <p:nvPr>
            <p:ph type="body" idx="1"/>
          </p:nvPr>
        </p:nvSpPr>
        <p:spPr/>
        <p:txBody>
          <a:bodyPr/>
          <a:lstStyle/>
          <a:p>
            <a:r>
              <a:rPr lang="zh-CN" altLang="en-US" dirty="0"/>
              <a:t>维特根斯坦</a:t>
            </a:r>
            <a:r>
              <a:rPr lang="en-US" altLang="zh-CN" dirty="0"/>
              <a:t>《</a:t>
            </a:r>
            <a:r>
              <a:rPr lang="zh-CN" altLang="en-US" dirty="0"/>
              <a:t>哲学研究</a:t>
            </a:r>
            <a:r>
              <a:rPr lang="en-US" altLang="zh-CN" dirty="0"/>
              <a:t>》</a:t>
            </a:r>
          </a:p>
          <a:p>
            <a:r>
              <a:rPr lang="en-US" altLang="zh-CN" dirty="0"/>
              <a:t>《</a:t>
            </a:r>
            <a:r>
              <a:rPr lang="zh-CN" altLang="en-US" dirty="0"/>
              <a:t>哥德尔 埃舍尔 巴赫</a:t>
            </a:r>
            <a:r>
              <a:rPr lang="en-US" altLang="zh-CN" dirty="0"/>
              <a:t>——</a:t>
            </a:r>
            <a:r>
              <a:rPr lang="zh-CN" altLang="en-US" dirty="0"/>
              <a:t>集异璧之大成</a:t>
            </a:r>
            <a:r>
              <a:rPr lang="en-US" altLang="zh-CN" dirty="0"/>
              <a:t>》</a:t>
            </a:r>
            <a:endParaRPr lang="zh-CN" altLang="en-US" dirty="0"/>
          </a:p>
        </p:txBody>
      </p:sp>
    </p:spTree>
    <p:extLst>
      <p:ext uri="{BB962C8B-B14F-4D97-AF65-F5344CB8AC3E}">
        <p14:creationId xmlns:p14="http://schemas.microsoft.com/office/powerpoint/2010/main" val="14898117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kumimoji="1" lang="zh-CN" altLang="en-US" dirty="0"/>
              <a:t>人工智能是尚未做到的东西</a:t>
            </a:r>
            <a:br>
              <a:rPr lang="en-US" altLang="zh-CN" dirty="0"/>
            </a:br>
            <a:endParaRPr lang="zh-CN" altLang="en-US" dirty="0"/>
          </a:p>
        </p:txBody>
      </p:sp>
      <p:sp>
        <p:nvSpPr>
          <p:cNvPr id="5" name="文本占位符 4"/>
          <p:cNvSpPr>
            <a:spLocks noGrp="1"/>
          </p:cNvSpPr>
          <p:nvPr>
            <p:ph type="body" idx="1"/>
          </p:nvPr>
        </p:nvSpPr>
        <p:spPr/>
        <p:txBody>
          <a:bodyPr/>
          <a:lstStyle/>
          <a:p>
            <a:r>
              <a:rPr kumimoji="1" lang="zh-CN" altLang="en-US" dirty="0"/>
              <a:t>泰斯勒定理（</a:t>
            </a:r>
            <a:r>
              <a:rPr kumimoji="1" lang="en-US" altLang="zh-CN" dirty="0"/>
              <a:t>Teller's Theorem</a:t>
            </a:r>
            <a:r>
              <a:rPr kumimoji="1" lang="zh-CN" altLang="en-US" dirty="0"/>
              <a:t>）</a:t>
            </a:r>
            <a:endParaRPr lang="zh-CN" altLang="en-US" dirty="0"/>
          </a:p>
        </p:txBody>
      </p:sp>
    </p:spTree>
    <p:extLst>
      <p:ext uri="{BB962C8B-B14F-4D97-AF65-F5344CB8AC3E}">
        <p14:creationId xmlns:p14="http://schemas.microsoft.com/office/powerpoint/2010/main" val="4708529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dirty="0"/>
              <a:t>初见前路近可至，细思百事竞待忙。</a:t>
            </a:r>
          </a:p>
        </p:txBody>
      </p:sp>
      <p:sp>
        <p:nvSpPr>
          <p:cNvPr id="3" name="文本占位符 2"/>
          <p:cNvSpPr>
            <a:spLocks noGrp="1"/>
          </p:cNvSpPr>
          <p:nvPr>
            <p:ph type="body" idx="1"/>
          </p:nvPr>
        </p:nvSpPr>
        <p:spPr/>
        <p:txBody>
          <a:bodyPr>
            <a:normAutofit fontScale="70000" lnSpcReduction="20000"/>
          </a:bodyPr>
          <a:lstStyle/>
          <a:p>
            <a:r>
              <a:rPr lang="en-US" altLang="zh-CN" dirty="0"/>
              <a:t>We can only see a short distance ahead, but we can see plenty there that needs to be done.</a:t>
            </a:r>
          </a:p>
          <a:p>
            <a:r>
              <a:rPr lang="en-US" altLang="zh-CN" dirty="0"/>
              <a:t>-- Alan Turing, Computing machinery and intelligence</a:t>
            </a:r>
          </a:p>
          <a:p>
            <a:r>
              <a:rPr lang="zh-CN" altLang="zh-CN" dirty="0"/>
              <a:t>我们的目光所及，只是不远的前方，但是可以看到，那里有许多工作要做。</a:t>
            </a:r>
            <a:endParaRPr lang="en-US" altLang="zh-CN" dirty="0"/>
          </a:p>
          <a:p>
            <a:r>
              <a:rPr lang="en-US" altLang="zh-CN" dirty="0"/>
              <a:t>--</a:t>
            </a:r>
            <a:r>
              <a:rPr lang="zh-CN" altLang="en-US" dirty="0"/>
              <a:t>吾等目力短亦浅，能见百事待践行 。</a:t>
            </a:r>
            <a:endParaRPr lang="zh-CN" altLang="zh-CN" dirty="0"/>
          </a:p>
        </p:txBody>
      </p:sp>
    </p:spTree>
    <p:extLst>
      <p:ext uri="{BB962C8B-B14F-4D97-AF65-F5344CB8AC3E}">
        <p14:creationId xmlns:p14="http://schemas.microsoft.com/office/powerpoint/2010/main" val="26517091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人工智能起源</a:t>
            </a:r>
            <a:br>
              <a:rPr lang="en-US" altLang="zh-CN" dirty="0"/>
            </a:br>
            <a:r>
              <a:rPr lang="en-US" altLang="zh-CN" dirty="0"/>
              <a:t> - </a:t>
            </a:r>
            <a:r>
              <a:rPr lang="zh-CN" altLang="en-US" dirty="0"/>
              <a:t>还有一场会议</a:t>
            </a:r>
          </a:p>
        </p:txBody>
      </p:sp>
      <p:sp>
        <p:nvSpPr>
          <p:cNvPr id="3" name="内容占位符 2"/>
          <p:cNvSpPr>
            <a:spLocks noGrp="1"/>
          </p:cNvSpPr>
          <p:nvPr>
            <p:ph idx="1"/>
          </p:nvPr>
        </p:nvSpPr>
        <p:spPr/>
        <p:txBody>
          <a:bodyPr>
            <a:normAutofit fontScale="92500" lnSpcReduction="20000"/>
          </a:bodyPr>
          <a:lstStyle/>
          <a:p>
            <a:r>
              <a:rPr lang="en-US" altLang="zh-CN" dirty="0"/>
              <a:t>1956</a:t>
            </a:r>
            <a:r>
              <a:rPr lang="zh-CN" altLang="en-US" dirty="0"/>
              <a:t>年</a:t>
            </a:r>
            <a:r>
              <a:rPr lang="en-US" altLang="zh-CN" dirty="0"/>
              <a:t>8</a:t>
            </a:r>
            <a:r>
              <a:rPr lang="zh-CN" altLang="en-US" dirty="0"/>
              <a:t>月，约翰</a:t>
            </a:r>
            <a:r>
              <a:rPr lang="en-US" altLang="zh-CN" dirty="0"/>
              <a:t>·</a:t>
            </a:r>
            <a:r>
              <a:rPr lang="zh-CN" altLang="en-US" dirty="0"/>
              <a:t>麦卡锡</a:t>
            </a:r>
            <a:r>
              <a:rPr lang="zh-CN" altLang="en-US" dirty="0">
                <a:ea typeface="新細明體" pitchFamily="18" charset="-120"/>
              </a:rPr>
              <a:t>（</a:t>
            </a:r>
            <a:r>
              <a:rPr lang="en-US" altLang="zh-CN" dirty="0">
                <a:ea typeface="新細明體" pitchFamily="18" charset="-120"/>
              </a:rPr>
              <a:t>John McCarthy</a:t>
            </a:r>
            <a:r>
              <a:rPr lang="zh-CN" altLang="en-US" dirty="0">
                <a:ea typeface="新細明體" pitchFamily="18" charset="-120"/>
              </a:rPr>
              <a:t>）</a:t>
            </a:r>
            <a:r>
              <a:rPr lang="zh-CN" altLang="en-US" dirty="0"/>
              <a:t>等人在美国</a:t>
            </a:r>
            <a:r>
              <a:rPr lang="zh-CN" altLang="en-US" b="1" dirty="0"/>
              <a:t>达特茅斯学院</a:t>
            </a:r>
            <a:r>
              <a:rPr lang="zh-CN" altLang="en-US" dirty="0"/>
              <a:t>开会研讨“如何用机器模拟人的智能”</a:t>
            </a:r>
            <a:r>
              <a:rPr lang="en-US" altLang="zh-CN" dirty="0"/>
              <a:t>,</a:t>
            </a:r>
            <a:r>
              <a:rPr lang="zh-CN" altLang="en-US" dirty="0"/>
              <a:t>会上提出 “</a:t>
            </a:r>
            <a:r>
              <a:rPr lang="en-US" altLang="zh-CN" dirty="0"/>
              <a:t>Artificial Intelligent</a:t>
            </a:r>
            <a:r>
              <a:rPr lang="zh-CN" altLang="en-US" dirty="0"/>
              <a:t>”这一概念，标志着人工智能学科的诞生。</a:t>
            </a:r>
            <a:endParaRPr lang="en-US" altLang="zh-CN" dirty="0"/>
          </a:p>
          <a:p>
            <a:pPr lvl="1"/>
            <a:r>
              <a:rPr lang="zh-CN" altLang="en-US" dirty="0"/>
              <a:t>参考：</a:t>
            </a:r>
            <a:endParaRPr lang="en-US" altLang="zh-CN" dirty="0"/>
          </a:p>
          <a:p>
            <a:pPr lvl="2"/>
            <a:r>
              <a:rPr lang="zh-CN" altLang="en-US" dirty="0"/>
              <a:t>人工智能的缘起</a:t>
            </a:r>
            <a:r>
              <a:rPr lang="en-US" altLang="zh-CN" dirty="0"/>
              <a:t>-CCF-</a:t>
            </a:r>
            <a:r>
              <a:rPr lang="zh-CN" altLang="en-US" dirty="0"/>
              <a:t>尼克</a:t>
            </a:r>
            <a:r>
              <a:rPr lang="en-US" altLang="zh-CN" dirty="0"/>
              <a:t>.pdf</a:t>
            </a:r>
          </a:p>
          <a:p>
            <a:pPr lvl="2"/>
            <a:r>
              <a:rPr lang="zh-CN" altLang="en-US" dirty="0">
                <a:hlinkClick r:id="rId3"/>
              </a:rPr>
              <a:t>达特茅斯会议</a:t>
            </a:r>
            <a:r>
              <a:rPr lang="en-US" altLang="zh-CN" dirty="0">
                <a:hlinkClick r:id="rId3"/>
              </a:rPr>
              <a:t>_</a:t>
            </a:r>
            <a:r>
              <a:rPr lang="zh-CN" altLang="en-US" dirty="0">
                <a:hlinkClick r:id="rId3"/>
              </a:rPr>
              <a:t>百度百科 </a:t>
            </a:r>
            <a:r>
              <a:rPr lang="en-US" altLang="zh-CN" dirty="0">
                <a:hlinkClick r:id="rId3"/>
              </a:rPr>
              <a:t>(baidu.com)</a:t>
            </a:r>
            <a:endParaRPr lang="en-US" altLang="zh-CN" dirty="0"/>
          </a:p>
          <a:p>
            <a:pPr lvl="2"/>
            <a:r>
              <a:rPr lang="en-US" altLang="zh-CN" dirty="0">
                <a:hlinkClick r:id="rId4"/>
              </a:rPr>
              <a:t>AI</a:t>
            </a:r>
            <a:r>
              <a:rPr lang="zh-CN" altLang="en-US" dirty="0">
                <a:hlinkClick r:id="rId4"/>
              </a:rPr>
              <a:t>缘起 </a:t>
            </a:r>
            <a:r>
              <a:rPr lang="en-US" altLang="zh-CN" dirty="0">
                <a:hlinkClick r:id="rId4"/>
              </a:rPr>
              <a:t>—— </a:t>
            </a:r>
            <a:r>
              <a:rPr lang="zh-CN" altLang="en-US" dirty="0">
                <a:hlinkClick r:id="rId4"/>
              </a:rPr>
              <a:t>达特茅斯会议 </a:t>
            </a:r>
            <a:r>
              <a:rPr lang="en-US" altLang="zh-CN" dirty="0">
                <a:hlinkClick r:id="rId4"/>
              </a:rPr>
              <a:t>- </a:t>
            </a:r>
            <a:r>
              <a:rPr lang="zh-CN" altLang="en-US" dirty="0">
                <a:hlinkClick r:id="rId4"/>
              </a:rPr>
              <a:t>知乎 </a:t>
            </a:r>
            <a:r>
              <a:rPr lang="en-US" altLang="zh-CN" dirty="0">
                <a:hlinkClick r:id="rId4"/>
              </a:rPr>
              <a:t>(zhihu.com)</a:t>
            </a:r>
            <a:endParaRPr lang="en-US" altLang="zh-CN" dirty="0"/>
          </a:p>
          <a:p>
            <a:r>
              <a:rPr lang="zh-CN" altLang="en-US" dirty="0"/>
              <a:t>有文献可考的，</a:t>
            </a:r>
            <a:r>
              <a:rPr lang="en-US" altLang="zh-CN" dirty="0"/>
              <a:t>John McCarthy </a:t>
            </a:r>
            <a:r>
              <a:rPr lang="zh-CN" altLang="en-US" dirty="0"/>
              <a:t>给会议起名：</a:t>
            </a:r>
            <a:endParaRPr lang="en-US" altLang="zh-CN" dirty="0"/>
          </a:p>
          <a:p>
            <a:pPr lvl="1"/>
            <a:r>
              <a:rPr lang="zh-CN" altLang="en-US" dirty="0"/>
              <a:t>人工智能夏季研讨会（</a:t>
            </a:r>
            <a:r>
              <a:rPr lang="en-US" altLang="zh-CN" dirty="0"/>
              <a:t>Summer Research Project on Artificial Intelligence</a:t>
            </a:r>
            <a:r>
              <a:rPr lang="zh-CN" altLang="en-US" dirty="0"/>
              <a:t>）</a:t>
            </a:r>
            <a:endParaRPr lang="en-US" altLang="zh-CN" dirty="0"/>
          </a:p>
          <a:p>
            <a:pPr lvl="1"/>
            <a:r>
              <a:rPr lang="zh-CN" altLang="en-US" dirty="0"/>
              <a:t>最早使用了人工智能（</a:t>
            </a:r>
            <a:r>
              <a:rPr lang="en-US" altLang="zh-CN" dirty="0"/>
              <a:t>Artificial Intelligence</a:t>
            </a:r>
            <a:r>
              <a:rPr lang="zh-CN" altLang="en-US" dirty="0"/>
              <a:t>）这个词。</a:t>
            </a:r>
            <a:endParaRPr lang="en-US" altLang="zh-CN" dirty="0"/>
          </a:p>
          <a:p>
            <a:r>
              <a:rPr lang="zh-CN" altLang="en-US" dirty="0"/>
              <a:t>即：人工智能作为一个专业</a:t>
            </a:r>
            <a:r>
              <a:rPr lang="en-US" altLang="zh-CN" dirty="0"/>
              <a:t>/</a:t>
            </a:r>
            <a:r>
              <a:rPr lang="zh-CN" altLang="en-US" dirty="0"/>
              <a:t>学术名词是在 </a:t>
            </a:r>
            <a:r>
              <a:rPr lang="en-US" altLang="zh-CN" dirty="0"/>
              <a:t>1956 </a:t>
            </a:r>
            <a:r>
              <a:rPr lang="zh-CN" altLang="en-US" dirty="0"/>
              <a:t>年首次出现的。</a:t>
            </a:r>
          </a:p>
          <a:p>
            <a:endParaRPr lang="zh-CN" altLang="en-US" dirty="0"/>
          </a:p>
        </p:txBody>
      </p:sp>
    </p:spTree>
    <p:extLst>
      <p:ext uri="{BB962C8B-B14F-4D97-AF65-F5344CB8AC3E}">
        <p14:creationId xmlns:p14="http://schemas.microsoft.com/office/powerpoint/2010/main" val="9992980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思考题：</a:t>
            </a:r>
          </a:p>
        </p:txBody>
      </p:sp>
      <p:sp>
        <p:nvSpPr>
          <p:cNvPr id="5" name="内容占位符 4"/>
          <p:cNvSpPr>
            <a:spLocks noGrp="1"/>
          </p:cNvSpPr>
          <p:nvPr>
            <p:ph idx="1"/>
          </p:nvPr>
        </p:nvSpPr>
        <p:spPr/>
        <p:txBody>
          <a:bodyPr>
            <a:normAutofit fontScale="70000" lnSpcReduction="20000"/>
          </a:bodyPr>
          <a:lstStyle/>
          <a:p>
            <a:r>
              <a:rPr lang="zh-CN" altLang="en-US" dirty="0"/>
              <a:t>关于超智能和超级智能</a:t>
            </a:r>
            <a:endParaRPr lang="en-US" altLang="zh-CN" dirty="0"/>
          </a:p>
          <a:p>
            <a:pPr lvl="1"/>
            <a:r>
              <a:rPr lang="zh-CN" altLang="en-US" dirty="0"/>
              <a:t>超计算（</a:t>
            </a:r>
            <a:r>
              <a:rPr lang="en-US" altLang="zh-CN" dirty="0"/>
              <a:t>hyper-computing</a:t>
            </a:r>
            <a:r>
              <a:rPr lang="zh-CN" altLang="en-US" dirty="0"/>
              <a:t>）和超级计算（</a:t>
            </a:r>
            <a:r>
              <a:rPr lang="en-US" altLang="zh-CN" dirty="0"/>
              <a:t>super-computing</a:t>
            </a:r>
            <a:r>
              <a:rPr lang="zh-CN" altLang="en-US" dirty="0"/>
              <a:t>）是什么？</a:t>
            </a:r>
            <a:endParaRPr lang="en-US" altLang="zh-CN" dirty="0"/>
          </a:p>
          <a:p>
            <a:pPr lvl="1"/>
            <a:r>
              <a:rPr lang="zh-CN" altLang="en-US" dirty="0"/>
              <a:t>超智能（</a:t>
            </a:r>
            <a:r>
              <a:rPr lang="en-US" altLang="zh-CN" dirty="0"/>
              <a:t>hyper-intelligence</a:t>
            </a:r>
            <a:r>
              <a:rPr lang="zh-CN" altLang="en-US" dirty="0"/>
              <a:t>）和超级智能（</a:t>
            </a:r>
            <a:r>
              <a:rPr lang="en-US" altLang="zh-CN" dirty="0"/>
              <a:t>super-intelligence</a:t>
            </a:r>
            <a:r>
              <a:rPr lang="zh-CN" altLang="en-US" dirty="0"/>
              <a:t>）是什么？</a:t>
            </a:r>
            <a:endParaRPr lang="en-US" altLang="zh-CN" dirty="0"/>
          </a:p>
          <a:p>
            <a:pPr lvl="2"/>
            <a:r>
              <a:rPr lang="zh-CN" altLang="en-US" dirty="0"/>
              <a:t>超智能（</a:t>
            </a:r>
            <a:r>
              <a:rPr lang="en-US" altLang="zh-CN" dirty="0"/>
              <a:t>hyper-intelligence</a:t>
            </a:r>
            <a:r>
              <a:rPr lang="zh-CN" altLang="en-US" dirty="0"/>
              <a:t>）才是最终态；</a:t>
            </a:r>
            <a:endParaRPr lang="en-US" altLang="zh-CN" dirty="0"/>
          </a:p>
          <a:p>
            <a:pPr lvl="2"/>
            <a:r>
              <a:rPr lang="zh-CN" altLang="en-US" dirty="0"/>
              <a:t>超级智能（</a:t>
            </a:r>
            <a:r>
              <a:rPr lang="en-US" altLang="zh-CN" dirty="0"/>
              <a:t>super-intelligence</a:t>
            </a:r>
            <a:r>
              <a:rPr lang="zh-CN" altLang="en-US" dirty="0"/>
              <a:t>）不过是智能爆炸（</a:t>
            </a:r>
            <a:r>
              <a:rPr lang="en-US" altLang="zh-CN" dirty="0"/>
              <a:t>Ultra-</a:t>
            </a:r>
            <a:r>
              <a:rPr lang="zh-CN" altLang="en-US" dirty="0"/>
              <a:t> </a:t>
            </a:r>
            <a:r>
              <a:rPr lang="en-US" altLang="zh-CN" dirty="0"/>
              <a:t>super-intelligence</a:t>
            </a:r>
            <a:r>
              <a:rPr lang="zh-CN" altLang="en-US" dirty="0"/>
              <a:t>）</a:t>
            </a:r>
            <a:endParaRPr lang="en-US" altLang="zh-CN" dirty="0"/>
          </a:p>
          <a:p>
            <a:pPr lvl="3"/>
            <a:r>
              <a:rPr lang="en-US" altLang="zh-CN" dirty="0"/>
              <a:t>20</a:t>
            </a:r>
            <a:r>
              <a:rPr lang="zh-CN" altLang="en-US" dirty="0"/>
              <a:t>世纪</a:t>
            </a:r>
            <a:r>
              <a:rPr lang="en-US" altLang="zh-CN" dirty="0"/>
              <a:t>60</a:t>
            </a:r>
            <a:r>
              <a:rPr lang="zh-CN" altLang="en-US" dirty="0"/>
              <a:t>年代，图灵曾经的工作伙伴数学家和密码学家古德（</a:t>
            </a:r>
            <a:r>
              <a:rPr lang="en-US" altLang="zh-CN" dirty="0"/>
              <a:t>Irving John Good</a:t>
            </a:r>
            <a:r>
              <a:rPr lang="zh-CN" altLang="en-US" dirty="0"/>
              <a:t>）提出。</a:t>
            </a:r>
            <a:endParaRPr lang="en-US" altLang="zh-CN" dirty="0"/>
          </a:p>
          <a:p>
            <a:r>
              <a:rPr lang="zh-CN" altLang="en-US" dirty="0"/>
              <a:t>阿斯莫夫提出“机器人三定律”，修订版：</a:t>
            </a:r>
            <a:endParaRPr lang="en-US" altLang="zh-CN" dirty="0"/>
          </a:p>
          <a:p>
            <a:pPr lvl="1"/>
            <a:r>
              <a:rPr lang="zh-CN" altLang="en-US" dirty="0"/>
              <a:t>第零定律：机器人必须保护人类的整体利益不受伤害。</a:t>
            </a:r>
          </a:p>
          <a:p>
            <a:pPr lvl="1"/>
            <a:r>
              <a:rPr lang="zh-CN" altLang="en-US" dirty="0"/>
              <a:t>第一定律：机器人不得伤害人类个体，或者目睹人类个体将遭受危险而袖手不管，除非这违反了机器人学第零定律。</a:t>
            </a:r>
          </a:p>
          <a:p>
            <a:pPr lvl="1"/>
            <a:r>
              <a:rPr lang="zh-CN" altLang="en-US" dirty="0"/>
              <a:t>第二定律：机器人必须服从人给予它的命令，当该命令与第零定律或者第一定律冲突时例外。</a:t>
            </a:r>
          </a:p>
          <a:p>
            <a:pPr lvl="1"/>
            <a:r>
              <a:rPr lang="zh-CN" altLang="en-US" dirty="0"/>
              <a:t>第三定律：机器人在不违反第零、第一、第二定律的情况下要尽可能保护自己的生存。</a:t>
            </a:r>
            <a:endParaRPr lang="en-US" altLang="zh-CN" dirty="0"/>
          </a:p>
          <a:p>
            <a:pPr lvl="1"/>
            <a:r>
              <a:rPr lang="zh-CN" altLang="en-US" dirty="0"/>
              <a:t>问题：</a:t>
            </a:r>
            <a:endParaRPr lang="en-US" altLang="zh-CN" dirty="0"/>
          </a:p>
          <a:p>
            <a:pPr lvl="2"/>
            <a:r>
              <a:rPr lang="zh-CN" altLang="en-US"/>
              <a:t>“伤害”怎么定义？</a:t>
            </a:r>
            <a:endParaRPr lang="en-US" altLang="zh-CN" dirty="0"/>
          </a:p>
          <a:p>
            <a:pPr lvl="2"/>
            <a:r>
              <a:rPr lang="en-US" altLang="zh-CN" dirty="0"/>
              <a:t>AlphaGo</a:t>
            </a:r>
            <a:r>
              <a:rPr lang="zh-CN" altLang="en-US" dirty="0"/>
              <a:t>战胜李世石，是否伤害了李世石？</a:t>
            </a:r>
          </a:p>
        </p:txBody>
      </p:sp>
    </p:spTree>
    <p:extLst>
      <p:ext uri="{BB962C8B-B14F-4D97-AF65-F5344CB8AC3E}">
        <p14:creationId xmlns:p14="http://schemas.microsoft.com/office/powerpoint/2010/main" val="21091146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49CAE1-EDE1-4DD1-97C4-98E6395FF508}"/>
              </a:ext>
            </a:extLst>
          </p:cNvPr>
          <p:cNvSpPr>
            <a:spLocks noGrp="1"/>
          </p:cNvSpPr>
          <p:nvPr>
            <p:ph type="title"/>
          </p:nvPr>
        </p:nvSpPr>
        <p:spPr/>
        <p:txBody>
          <a:bodyPr/>
          <a:lstStyle/>
          <a:p>
            <a:r>
              <a:rPr lang="zh-CN" altLang="en-US" dirty="0"/>
              <a:t>机器学习</a:t>
            </a:r>
            <a:br>
              <a:rPr lang="en-US" altLang="zh-CN" dirty="0"/>
            </a:br>
            <a:r>
              <a:rPr lang="zh-CN" altLang="en-US" dirty="0"/>
              <a:t>神经网络、深度神经网络</a:t>
            </a:r>
            <a:br>
              <a:rPr lang="en-US" altLang="zh-CN" dirty="0"/>
            </a:br>
            <a:r>
              <a:rPr lang="zh-CN" altLang="en-US" dirty="0"/>
              <a:t>深度学习</a:t>
            </a:r>
          </a:p>
        </p:txBody>
      </p:sp>
      <p:sp>
        <p:nvSpPr>
          <p:cNvPr id="3" name="文本占位符 2">
            <a:extLst>
              <a:ext uri="{FF2B5EF4-FFF2-40B4-BE49-F238E27FC236}">
                <a16:creationId xmlns:a16="http://schemas.microsoft.com/office/drawing/2014/main" id="{30E77CBF-B09B-4C5C-A839-E0170839677D}"/>
              </a:ext>
            </a:extLst>
          </p:cNvPr>
          <p:cNvSpPr>
            <a:spLocks noGrp="1"/>
          </p:cNvSpPr>
          <p:nvPr>
            <p:ph type="body" idx="1"/>
          </p:nvPr>
        </p:nvSpPr>
        <p:spPr/>
        <p:txBody>
          <a:bodyPr/>
          <a:lstStyle/>
          <a:p>
            <a:r>
              <a:rPr lang="zh-CN" altLang="en-US" dirty="0"/>
              <a:t>述要</a:t>
            </a:r>
          </a:p>
        </p:txBody>
      </p:sp>
    </p:spTree>
    <p:extLst>
      <p:ext uri="{BB962C8B-B14F-4D97-AF65-F5344CB8AC3E}">
        <p14:creationId xmlns:p14="http://schemas.microsoft.com/office/powerpoint/2010/main" val="23396548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75D47-6503-40DB-A674-221A38CEFC2E}"/>
              </a:ext>
            </a:extLst>
          </p:cNvPr>
          <p:cNvSpPr>
            <a:spLocks noGrp="1"/>
          </p:cNvSpPr>
          <p:nvPr>
            <p:ph type="title"/>
          </p:nvPr>
        </p:nvSpPr>
        <p:spPr/>
        <p:txBody>
          <a:bodyPr/>
          <a:lstStyle/>
          <a:p>
            <a:r>
              <a:rPr lang="zh-CN" altLang="en-US" dirty="0"/>
              <a:t>机器学习</a:t>
            </a:r>
            <a:r>
              <a:rPr lang="en-US" altLang="zh-CN" dirty="0"/>
              <a:t>(Machine Learning)</a:t>
            </a:r>
            <a:endParaRPr lang="zh-CN" altLang="en-US" dirty="0"/>
          </a:p>
        </p:txBody>
      </p:sp>
      <p:sp>
        <p:nvSpPr>
          <p:cNvPr id="3" name="内容占位符 2">
            <a:extLst>
              <a:ext uri="{FF2B5EF4-FFF2-40B4-BE49-F238E27FC236}">
                <a16:creationId xmlns:a16="http://schemas.microsoft.com/office/drawing/2014/main" id="{1D096CE1-51BA-49BC-8BCE-4A86B8ADC7D9}"/>
              </a:ext>
            </a:extLst>
          </p:cNvPr>
          <p:cNvSpPr>
            <a:spLocks noGrp="1"/>
          </p:cNvSpPr>
          <p:nvPr>
            <p:ph idx="1"/>
          </p:nvPr>
        </p:nvSpPr>
        <p:spPr/>
        <p:txBody>
          <a:bodyPr/>
          <a:lstStyle/>
          <a:p>
            <a:r>
              <a:rPr lang="zh-CN" altLang="en-US" dirty="0"/>
              <a:t>机器学习是实现人工智能的一种方法。</a:t>
            </a:r>
            <a:endParaRPr lang="en-US" altLang="zh-CN" dirty="0"/>
          </a:p>
          <a:p>
            <a:pPr lvl="1"/>
            <a:r>
              <a:rPr lang="zh-CN" altLang="en-US" dirty="0"/>
              <a:t>其他方法，如：搜索、推理、博弈等。</a:t>
            </a:r>
          </a:p>
          <a:p>
            <a:r>
              <a:rPr lang="zh-CN" altLang="en-US" dirty="0"/>
              <a:t>机器学习是一门多领域交叉学科，涉及概率论、统计学、逼近论、凸分析、算法复杂度理论等多门学科。</a:t>
            </a:r>
            <a:endParaRPr lang="en-US" altLang="zh-CN" dirty="0"/>
          </a:p>
          <a:p>
            <a:pPr lvl="1"/>
            <a:r>
              <a:rPr lang="zh-CN" altLang="en-US" dirty="0"/>
              <a:t>专门研究计算机怎样模拟或实现人类的学习行为，</a:t>
            </a:r>
            <a:endParaRPr lang="en-US" altLang="zh-CN" dirty="0"/>
          </a:p>
          <a:p>
            <a:pPr lvl="1"/>
            <a:r>
              <a:rPr lang="zh-CN" altLang="en-US" dirty="0"/>
              <a:t>以获取新的知识或技能，</a:t>
            </a:r>
            <a:endParaRPr lang="en-US" altLang="zh-CN" dirty="0"/>
          </a:p>
          <a:p>
            <a:pPr lvl="1"/>
            <a:r>
              <a:rPr lang="zh-CN" altLang="en-US" dirty="0"/>
              <a:t>重新组织已有的知识结构使之不断改善自身的性能。</a:t>
            </a:r>
            <a:endParaRPr lang="en-US" altLang="zh-CN" dirty="0"/>
          </a:p>
        </p:txBody>
      </p:sp>
    </p:spTree>
    <p:extLst>
      <p:ext uri="{BB962C8B-B14F-4D97-AF65-F5344CB8AC3E}">
        <p14:creationId xmlns:p14="http://schemas.microsoft.com/office/powerpoint/2010/main" val="59676002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BDFBD-AD1C-4BE8-9008-D7CDDC82174E}"/>
              </a:ext>
            </a:extLst>
          </p:cNvPr>
          <p:cNvSpPr>
            <a:spLocks noGrp="1"/>
          </p:cNvSpPr>
          <p:nvPr>
            <p:ph type="title"/>
          </p:nvPr>
        </p:nvSpPr>
        <p:spPr/>
        <p:txBody>
          <a:bodyPr/>
          <a:lstStyle/>
          <a:p>
            <a:r>
              <a:rPr lang="zh-CN" altLang="en-US" dirty="0"/>
              <a:t>神经网络</a:t>
            </a:r>
            <a:r>
              <a:rPr lang="en-US" altLang="zh-CN" dirty="0"/>
              <a:t>(Neural Networks)</a:t>
            </a:r>
            <a:endParaRPr lang="zh-CN" altLang="en-US" dirty="0"/>
          </a:p>
        </p:txBody>
      </p:sp>
      <p:sp>
        <p:nvSpPr>
          <p:cNvPr id="3" name="内容占位符 2">
            <a:extLst>
              <a:ext uri="{FF2B5EF4-FFF2-40B4-BE49-F238E27FC236}">
                <a16:creationId xmlns:a16="http://schemas.microsoft.com/office/drawing/2014/main" id="{6C65203C-CA80-49E8-9424-81BCB378D421}"/>
              </a:ext>
            </a:extLst>
          </p:cNvPr>
          <p:cNvSpPr>
            <a:spLocks noGrp="1"/>
          </p:cNvSpPr>
          <p:nvPr>
            <p:ph idx="1"/>
          </p:nvPr>
        </p:nvSpPr>
        <p:spPr/>
        <p:txBody>
          <a:bodyPr>
            <a:normAutofit fontScale="70000" lnSpcReduction="20000"/>
          </a:bodyPr>
          <a:lstStyle/>
          <a:p>
            <a:r>
              <a:rPr lang="zh-CN" altLang="en-US" dirty="0"/>
              <a:t>神经网络是机器学习其中的一种方法。</a:t>
            </a:r>
            <a:endParaRPr lang="en-US" altLang="zh-CN" dirty="0"/>
          </a:p>
          <a:p>
            <a:pPr lvl="1"/>
            <a:r>
              <a:rPr lang="zh-CN" altLang="en-US" dirty="0"/>
              <a:t>其他方法，如：逻辑回归、支持向量机、</a:t>
            </a:r>
            <a:r>
              <a:rPr lang="en-US" altLang="zh-CN" dirty="0"/>
              <a:t>(</a:t>
            </a:r>
            <a:r>
              <a:rPr lang="zh-CN" altLang="en-US" dirty="0"/>
              <a:t>决策</a:t>
            </a:r>
            <a:r>
              <a:rPr lang="en-US" altLang="zh-CN" dirty="0"/>
              <a:t>)</a:t>
            </a:r>
            <a:r>
              <a:rPr lang="zh-CN" altLang="en-US" dirty="0"/>
              <a:t>树模型等。</a:t>
            </a:r>
            <a:endParaRPr lang="en-US" altLang="zh-CN" dirty="0"/>
          </a:p>
          <a:p>
            <a:r>
              <a:rPr lang="zh-CN" altLang="en-US" dirty="0"/>
              <a:t>神经网络可以指向两种，一个是生物神经网络，一个是人工神经网络。</a:t>
            </a:r>
          </a:p>
          <a:p>
            <a:pPr lvl="1"/>
            <a:r>
              <a:rPr lang="zh-CN" altLang="en-US" dirty="0"/>
              <a:t>生物神经网络：一般指生物的大脑神经元，细胞，触点等组成的网络，用于产生生物的意识，帮助生物进行思考和行动。</a:t>
            </a:r>
          </a:p>
          <a:p>
            <a:pPr lvl="1"/>
            <a:r>
              <a:rPr lang="zh-CN" altLang="en-US" dirty="0"/>
              <a:t>人工神经网络（</a:t>
            </a:r>
            <a:r>
              <a:rPr lang="en-US" altLang="zh-CN" dirty="0"/>
              <a:t>Artificial Neural Networks, ANNs</a:t>
            </a:r>
            <a:r>
              <a:rPr lang="zh-CN" altLang="en-US" dirty="0"/>
              <a:t>）也简称为</a:t>
            </a:r>
            <a:r>
              <a:rPr lang="zh-CN" altLang="en-US" b="1" dirty="0"/>
              <a:t>神经网络</a:t>
            </a:r>
            <a:r>
              <a:rPr lang="zh-CN" altLang="en-US" dirty="0"/>
              <a:t>（</a:t>
            </a:r>
            <a:r>
              <a:rPr lang="en-US" altLang="zh-CN" dirty="0"/>
              <a:t>Neural Networks, NNs</a:t>
            </a:r>
            <a:r>
              <a:rPr lang="zh-CN" altLang="en-US" dirty="0"/>
              <a:t>）或称作连接模型（</a:t>
            </a:r>
            <a:r>
              <a:rPr lang="en-US" altLang="zh-CN" dirty="0"/>
              <a:t>Connection Model</a:t>
            </a:r>
            <a:r>
              <a:rPr lang="zh-CN" altLang="en-US" dirty="0"/>
              <a:t>），是一种模仿动物神经网络行为特征，进行分布式并行信息处理的算法数学模型。</a:t>
            </a:r>
          </a:p>
          <a:p>
            <a:r>
              <a:rPr lang="zh-CN" altLang="en-US" dirty="0"/>
              <a:t>神经网络，模型灵感来自动物的中枢神经系统。</a:t>
            </a:r>
            <a:endParaRPr lang="en-US" altLang="zh-CN" dirty="0"/>
          </a:p>
          <a:p>
            <a:pPr lvl="1"/>
            <a:r>
              <a:rPr lang="zh-CN" altLang="en-US" dirty="0"/>
              <a:t>通常呈现为相互连接的“神经元”，</a:t>
            </a:r>
            <a:endParaRPr lang="en-US" altLang="zh-CN" dirty="0"/>
          </a:p>
          <a:p>
            <a:pPr lvl="2"/>
            <a:r>
              <a:rPr lang="zh-CN" altLang="en-US" dirty="0"/>
              <a:t>“神经元”可以对输入值通过反馈机制使得它们适应对应的输出。</a:t>
            </a:r>
          </a:p>
          <a:p>
            <a:pPr lvl="1"/>
            <a:r>
              <a:rPr lang="zh-CN" altLang="en-US" dirty="0"/>
              <a:t>是一种应用类似于大脑神经元突触联接的结构，进行信息处理的数学模型。</a:t>
            </a:r>
            <a:endParaRPr lang="en-US" altLang="zh-CN" dirty="0"/>
          </a:p>
          <a:p>
            <a:pPr lvl="2"/>
            <a:r>
              <a:rPr lang="zh-CN" altLang="en-US" dirty="0"/>
              <a:t>在工程与学术界也常直接简称为“</a:t>
            </a:r>
            <a:r>
              <a:rPr lang="zh-CN" altLang="en-US" b="1" dirty="0"/>
              <a:t>神经网络</a:t>
            </a:r>
            <a:r>
              <a:rPr lang="zh-CN" altLang="en-US" dirty="0"/>
              <a:t>”或类神经网络。</a:t>
            </a:r>
            <a:endParaRPr lang="en-US" altLang="zh-CN" dirty="0"/>
          </a:p>
          <a:p>
            <a:pPr lvl="1"/>
            <a:r>
              <a:rPr lang="zh-CN" altLang="en-US" dirty="0"/>
              <a:t>依靠系统的复杂程度，通过调整内部节点之间相互连接的关系，达到处理信息的目的。</a:t>
            </a:r>
          </a:p>
        </p:txBody>
      </p:sp>
    </p:spTree>
    <p:extLst>
      <p:ext uri="{BB962C8B-B14F-4D97-AF65-F5344CB8AC3E}">
        <p14:creationId xmlns:p14="http://schemas.microsoft.com/office/powerpoint/2010/main" val="16078911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4B3D7-1CE1-4724-B97D-FB5817236CC2}"/>
              </a:ext>
            </a:extLst>
          </p:cNvPr>
          <p:cNvSpPr>
            <a:spLocks noGrp="1"/>
          </p:cNvSpPr>
          <p:nvPr>
            <p:ph type="title"/>
          </p:nvPr>
        </p:nvSpPr>
        <p:spPr/>
        <p:txBody>
          <a:bodyPr/>
          <a:lstStyle/>
          <a:p>
            <a:r>
              <a:rPr lang="zh-CN" altLang="en-US" dirty="0"/>
              <a:t>深度学习</a:t>
            </a:r>
            <a:r>
              <a:rPr lang="en-US" altLang="zh-CN" dirty="0"/>
              <a:t>(Deep Learning)</a:t>
            </a:r>
            <a:endParaRPr lang="zh-CN" altLang="en-US" dirty="0"/>
          </a:p>
        </p:txBody>
      </p:sp>
      <p:sp>
        <p:nvSpPr>
          <p:cNvPr id="3" name="内容占位符 2">
            <a:extLst>
              <a:ext uri="{FF2B5EF4-FFF2-40B4-BE49-F238E27FC236}">
                <a16:creationId xmlns:a16="http://schemas.microsoft.com/office/drawing/2014/main" id="{C09579CB-91C5-44D1-9299-21555796D4D7}"/>
              </a:ext>
            </a:extLst>
          </p:cNvPr>
          <p:cNvSpPr>
            <a:spLocks noGrp="1"/>
          </p:cNvSpPr>
          <p:nvPr>
            <p:ph idx="1"/>
          </p:nvPr>
        </p:nvSpPr>
        <p:spPr/>
        <p:txBody>
          <a:bodyPr>
            <a:normAutofit fontScale="92500" lnSpcReduction="20000"/>
          </a:bodyPr>
          <a:lstStyle/>
          <a:p>
            <a:r>
              <a:rPr lang="zh-CN" altLang="en-US" dirty="0"/>
              <a:t>深度学习可以看成是神经网络的进阶版，基于深度神经网络。</a:t>
            </a:r>
            <a:endParaRPr lang="en-US" altLang="zh-CN" dirty="0"/>
          </a:p>
          <a:p>
            <a:pPr lvl="1"/>
            <a:r>
              <a:rPr lang="zh-CN" altLang="en-US" dirty="0"/>
              <a:t>神经网络可分为浅层神经网络和深度神经网络。</a:t>
            </a:r>
            <a:endParaRPr lang="en-US" altLang="zh-CN" dirty="0"/>
          </a:p>
          <a:p>
            <a:pPr lvl="2"/>
            <a:r>
              <a:rPr lang="zh-CN" altLang="en-US" dirty="0"/>
              <a:t>早期的感知机和多层感知机算作浅层神经网络；</a:t>
            </a:r>
            <a:endParaRPr lang="en-US" altLang="zh-CN" dirty="0"/>
          </a:p>
          <a:p>
            <a:pPr lvl="2"/>
            <a:r>
              <a:rPr lang="zh-CN" altLang="en-US" dirty="0"/>
              <a:t>深度神经网络例如卷积神经网络</a:t>
            </a:r>
            <a:r>
              <a:rPr lang="en-US" altLang="zh-CN" dirty="0"/>
              <a:t>(CNN)</a:t>
            </a:r>
            <a:r>
              <a:rPr lang="zh-CN" altLang="en-US" dirty="0"/>
              <a:t>和循环神经网络</a:t>
            </a:r>
            <a:r>
              <a:rPr lang="en-US" altLang="zh-CN" dirty="0"/>
              <a:t>(RNN)</a:t>
            </a:r>
            <a:r>
              <a:rPr lang="zh-CN" altLang="en-US" dirty="0"/>
              <a:t>。</a:t>
            </a:r>
            <a:endParaRPr lang="en-US" altLang="zh-CN" dirty="0"/>
          </a:p>
          <a:p>
            <a:pPr lvl="3"/>
            <a:r>
              <a:rPr lang="zh-CN" altLang="en-US" dirty="0"/>
              <a:t>此外还有：</a:t>
            </a:r>
            <a:r>
              <a:rPr lang="en-US" altLang="zh-CN" dirty="0"/>
              <a:t>LSTM</a:t>
            </a:r>
            <a:r>
              <a:rPr lang="zh-CN" altLang="en-US" dirty="0"/>
              <a:t>、深度森林模型。</a:t>
            </a:r>
            <a:endParaRPr lang="en-US" altLang="zh-CN" dirty="0"/>
          </a:p>
          <a:p>
            <a:r>
              <a:rPr lang="zh-CN" altLang="en-US" dirty="0"/>
              <a:t>基本思路与神经网络类似，是神经网络的纵向延伸。</a:t>
            </a:r>
            <a:endParaRPr lang="en-US" altLang="zh-CN" dirty="0"/>
          </a:p>
          <a:p>
            <a:pPr lvl="1"/>
            <a:r>
              <a:rPr lang="zh-CN" altLang="en-US" dirty="0"/>
              <a:t>具有比神经网络有着更复杂的结构（深度神经网络）</a:t>
            </a:r>
            <a:endParaRPr lang="en-US" altLang="zh-CN" dirty="0"/>
          </a:p>
          <a:p>
            <a:pPr lvl="1"/>
            <a:r>
              <a:rPr lang="zh-CN" altLang="en-US" dirty="0"/>
              <a:t>以及优化算法</a:t>
            </a:r>
            <a:endParaRPr lang="en-US" altLang="zh-CN" dirty="0"/>
          </a:p>
          <a:p>
            <a:r>
              <a:rPr lang="zh-CN" altLang="en-US" dirty="0"/>
              <a:t>含多隐层的多层感知器</a:t>
            </a:r>
            <a:r>
              <a:rPr lang="en-US" altLang="zh-CN" dirty="0"/>
              <a:t>(</a:t>
            </a:r>
            <a:r>
              <a:rPr lang="zh-CN" altLang="en-US" dirty="0"/>
              <a:t>计算层</a:t>
            </a:r>
            <a:r>
              <a:rPr lang="en-US" altLang="zh-CN" dirty="0"/>
              <a:t>)</a:t>
            </a:r>
            <a:r>
              <a:rPr lang="zh-CN" altLang="en-US" dirty="0"/>
              <a:t>是一种深度学习结构。</a:t>
            </a:r>
            <a:endParaRPr lang="en-US" altLang="zh-CN" dirty="0"/>
          </a:p>
          <a:p>
            <a:pPr lvl="1"/>
            <a:r>
              <a:rPr lang="zh-CN" altLang="en-US" dirty="0"/>
              <a:t>通过组合低层特征构成更加复杂的高层来表征特点类别或特征，</a:t>
            </a:r>
            <a:endParaRPr lang="en-US" altLang="zh-CN" dirty="0"/>
          </a:p>
          <a:p>
            <a:pPr lvl="2"/>
            <a:r>
              <a:rPr lang="zh-CN" altLang="en-US" dirty="0"/>
              <a:t>以发现数据分布的特征表现。</a:t>
            </a:r>
          </a:p>
        </p:txBody>
      </p:sp>
    </p:spTree>
    <p:extLst>
      <p:ext uri="{BB962C8B-B14F-4D97-AF65-F5344CB8AC3E}">
        <p14:creationId xmlns:p14="http://schemas.microsoft.com/office/powerpoint/2010/main" val="36745241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9A5CD-CC3E-48B4-BE3B-D7FAF1A90855}"/>
              </a:ext>
            </a:extLst>
          </p:cNvPr>
          <p:cNvSpPr>
            <a:spLocks noGrp="1"/>
          </p:cNvSpPr>
          <p:nvPr>
            <p:ph type="title"/>
          </p:nvPr>
        </p:nvSpPr>
        <p:spPr/>
        <p:txBody>
          <a:bodyPr/>
          <a:lstStyle/>
          <a:p>
            <a:r>
              <a:rPr lang="zh-CN" altLang="en-US" dirty="0"/>
              <a:t>三者之间关系：</a:t>
            </a:r>
            <a:br>
              <a:rPr lang="en-US" altLang="zh-CN" dirty="0"/>
            </a:br>
            <a:r>
              <a:rPr lang="zh-CN" altLang="en-US" dirty="0"/>
              <a:t>深度学习 </a:t>
            </a:r>
            <a:r>
              <a:rPr lang="en-US" altLang="zh-CN" dirty="0"/>
              <a:t>= </a:t>
            </a:r>
            <a:r>
              <a:rPr lang="zh-CN" altLang="en-US" dirty="0"/>
              <a:t>机器学习 ∩ </a:t>
            </a:r>
            <a:r>
              <a:rPr lang="en-US" altLang="zh-CN" dirty="0"/>
              <a:t>(</a:t>
            </a:r>
            <a:r>
              <a:rPr lang="zh-CN" altLang="en-US" dirty="0"/>
              <a:t>深度</a:t>
            </a:r>
            <a:r>
              <a:rPr lang="en-US" altLang="zh-CN" dirty="0"/>
              <a:t>)</a:t>
            </a:r>
            <a:r>
              <a:rPr lang="zh-CN" altLang="en-US" dirty="0"/>
              <a:t>神经网络</a:t>
            </a:r>
          </a:p>
        </p:txBody>
      </p:sp>
      <p:pic>
        <p:nvPicPr>
          <p:cNvPr id="9" name="内容占位符 8">
            <a:extLst>
              <a:ext uri="{FF2B5EF4-FFF2-40B4-BE49-F238E27FC236}">
                <a16:creationId xmlns:a16="http://schemas.microsoft.com/office/drawing/2014/main" id="{D8585F81-E8BB-4D7E-9A6D-4FD4273236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7539" y="2672129"/>
            <a:ext cx="6096000" cy="3552825"/>
          </a:xfrm>
        </p:spPr>
      </p:pic>
      <p:pic>
        <p:nvPicPr>
          <p:cNvPr id="11" name="图片 10">
            <a:extLst>
              <a:ext uri="{FF2B5EF4-FFF2-40B4-BE49-F238E27FC236}">
                <a16:creationId xmlns:a16="http://schemas.microsoft.com/office/drawing/2014/main" id="{16666A32-7DD0-4278-9507-099EC820F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250" y="1848597"/>
            <a:ext cx="5271627" cy="3232990"/>
          </a:xfrm>
          <a:prstGeom prst="rect">
            <a:avLst/>
          </a:prstGeom>
        </p:spPr>
      </p:pic>
    </p:spTree>
    <p:extLst>
      <p:ext uri="{BB962C8B-B14F-4D97-AF65-F5344CB8AC3E}">
        <p14:creationId xmlns:p14="http://schemas.microsoft.com/office/powerpoint/2010/main" val="342399908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27F806-6AAD-49BD-960E-1414E161DDEF}"/>
              </a:ext>
            </a:extLst>
          </p:cNvPr>
          <p:cNvSpPr>
            <a:spLocks noGrp="1"/>
          </p:cNvSpPr>
          <p:nvPr>
            <p:ph type="title"/>
          </p:nvPr>
        </p:nvSpPr>
        <p:spPr/>
        <p:txBody>
          <a:bodyPr/>
          <a:lstStyle/>
          <a:p>
            <a:r>
              <a:rPr lang="zh-CN" altLang="en-US" dirty="0"/>
              <a:t>三者关系</a:t>
            </a:r>
          </a:p>
        </p:txBody>
      </p:sp>
      <p:sp>
        <p:nvSpPr>
          <p:cNvPr id="3" name="内容占位符 2">
            <a:extLst>
              <a:ext uri="{FF2B5EF4-FFF2-40B4-BE49-F238E27FC236}">
                <a16:creationId xmlns:a16="http://schemas.microsoft.com/office/drawing/2014/main" id="{A402FA34-6B7D-4CE0-BB31-DC3817B97D7E}"/>
              </a:ext>
            </a:extLst>
          </p:cNvPr>
          <p:cNvSpPr>
            <a:spLocks noGrp="1"/>
          </p:cNvSpPr>
          <p:nvPr>
            <p:ph idx="1"/>
          </p:nvPr>
        </p:nvSpPr>
        <p:spPr/>
        <p:txBody>
          <a:bodyPr/>
          <a:lstStyle/>
          <a:p>
            <a:r>
              <a:rPr lang="zh-CN" altLang="en-US" dirty="0"/>
              <a:t>机器学习包含了神经网络，神经网络中又包含了深度学习。</a:t>
            </a:r>
            <a:endParaRPr lang="en-US" altLang="zh-CN" dirty="0"/>
          </a:p>
          <a:p>
            <a:r>
              <a:rPr lang="zh-CN" altLang="en-US" dirty="0"/>
              <a:t>机器学习专门研究计算机怎样模拟或实现人类的学习行为。</a:t>
            </a:r>
            <a:endParaRPr lang="en-US" altLang="zh-CN" dirty="0"/>
          </a:p>
          <a:p>
            <a:pPr lvl="1"/>
            <a:r>
              <a:rPr lang="zh-CN" altLang="en-US" dirty="0"/>
              <a:t>神经网络借鉴了动物的神经系统，只是用计算机实现人类行为的一种手段，神经网络包含于机器学习。</a:t>
            </a:r>
            <a:endParaRPr lang="en-US" altLang="zh-CN" dirty="0"/>
          </a:p>
          <a:p>
            <a:r>
              <a:rPr lang="zh-CN" altLang="en-US" dirty="0"/>
              <a:t>深度学习基于深度神经网络。</a:t>
            </a:r>
            <a:endParaRPr lang="en-US" altLang="zh-CN" dirty="0"/>
          </a:p>
          <a:p>
            <a:pPr lvl="1"/>
            <a:r>
              <a:rPr lang="zh-CN" altLang="en-US" dirty="0"/>
              <a:t>在模型结构及优化算法等方面有不同，深度学习应包含于神经网络内。</a:t>
            </a:r>
          </a:p>
        </p:txBody>
      </p:sp>
    </p:spTree>
    <p:extLst>
      <p:ext uri="{BB962C8B-B14F-4D97-AF65-F5344CB8AC3E}">
        <p14:creationId xmlns:p14="http://schemas.microsoft.com/office/powerpoint/2010/main" val="28853212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F0468ED-B283-4396-9AB6-ADD936AF3871}"/>
              </a:ext>
            </a:extLst>
          </p:cNvPr>
          <p:cNvSpPr>
            <a:spLocks noGrp="1"/>
          </p:cNvSpPr>
          <p:nvPr>
            <p:ph type="title"/>
          </p:nvPr>
        </p:nvSpPr>
        <p:spPr/>
        <p:txBody>
          <a:bodyPr/>
          <a:lstStyle/>
          <a:p>
            <a:r>
              <a:rPr lang="zh-CN" altLang="en-US" dirty="0"/>
              <a:t>小结</a:t>
            </a:r>
          </a:p>
        </p:txBody>
      </p:sp>
      <p:sp>
        <p:nvSpPr>
          <p:cNvPr id="5" name="内容占位符 4">
            <a:extLst>
              <a:ext uri="{FF2B5EF4-FFF2-40B4-BE49-F238E27FC236}">
                <a16:creationId xmlns:a16="http://schemas.microsoft.com/office/drawing/2014/main" id="{27D85245-6BB3-45E0-86F0-ED044282D1E9}"/>
              </a:ext>
            </a:extLst>
          </p:cNvPr>
          <p:cNvSpPr>
            <a:spLocks noGrp="1"/>
          </p:cNvSpPr>
          <p:nvPr>
            <p:ph idx="1"/>
          </p:nvPr>
        </p:nvSpPr>
        <p:spPr/>
        <p:txBody>
          <a:bodyPr/>
          <a:lstStyle/>
          <a:p>
            <a:r>
              <a:rPr lang="zh-CN" altLang="en-US" dirty="0"/>
              <a:t>机器学习是很多种方法和模型的总称。</a:t>
            </a:r>
            <a:endParaRPr lang="en-US" altLang="zh-CN" dirty="0"/>
          </a:p>
          <a:p>
            <a:r>
              <a:rPr lang="en-US" altLang="zh-CN" dirty="0"/>
              <a:t>(</a:t>
            </a:r>
            <a:r>
              <a:rPr lang="zh-CN" altLang="en-US" dirty="0"/>
              <a:t>人工</a:t>
            </a:r>
            <a:r>
              <a:rPr lang="en-US" altLang="zh-CN" dirty="0"/>
              <a:t>)</a:t>
            </a:r>
            <a:r>
              <a:rPr lang="zh-CN" altLang="en-US" dirty="0"/>
              <a:t>神经网络是一种机器学习模型，可以说是目前最火的一种。</a:t>
            </a:r>
            <a:endParaRPr lang="en-US" altLang="zh-CN" dirty="0"/>
          </a:p>
          <a:p>
            <a:pPr lvl="1"/>
            <a:r>
              <a:rPr lang="zh-CN" altLang="en-US" dirty="0"/>
              <a:t>深度神经网络是层数比较多的神经网络。</a:t>
            </a:r>
            <a:endParaRPr lang="en-US" altLang="zh-CN" dirty="0"/>
          </a:p>
          <a:p>
            <a:r>
              <a:rPr lang="zh-CN" altLang="en-US" dirty="0"/>
              <a:t>深度学习就是使用了深度神经网络的机器学习。</a:t>
            </a:r>
          </a:p>
        </p:txBody>
      </p:sp>
    </p:spTree>
    <p:extLst>
      <p:ext uri="{BB962C8B-B14F-4D97-AF65-F5344CB8AC3E}">
        <p14:creationId xmlns:p14="http://schemas.microsoft.com/office/powerpoint/2010/main" val="38259077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E668D9A-B554-4420-B52E-841F7520C5EE}"/>
              </a:ext>
            </a:extLst>
          </p:cNvPr>
          <p:cNvSpPr>
            <a:spLocks noGrp="1"/>
          </p:cNvSpPr>
          <p:nvPr>
            <p:ph type="title"/>
          </p:nvPr>
        </p:nvSpPr>
        <p:spPr/>
        <p:txBody>
          <a:bodyPr/>
          <a:lstStyle/>
          <a:p>
            <a:r>
              <a:rPr lang="en-US" altLang="zh-CN" dirty="0"/>
              <a:t>Machine Learning</a:t>
            </a:r>
            <a:endParaRPr lang="zh-CN" altLang="en-US" dirty="0"/>
          </a:p>
        </p:txBody>
      </p:sp>
      <p:sp>
        <p:nvSpPr>
          <p:cNvPr id="5" name="文本占位符 4">
            <a:extLst>
              <a:ext uri="{FF2B5EF4-FFF2-40B4-BE49-F238E27FC236}">
                <a16:creationId xmlns:a16="http://schemas.microsoft.com/office/drawing/2014/main" id="{4D0B064A-7D4F-496C-B5B3-0579415C2781}"/>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507585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5814DD0-3093-47A1-B160-36ADB1B2832C}"/>
              </a:ext>
            </a:extLst>
          </p:cNvPr>
          <p:cNvSpPr>
            <a:spLocks noGrp="1"/>
          </p:cNvSpPr>
          <p:nvPr>
            <p:ph type="title"/>
          </p:nvPr>
        </p:nvSpPr>
        <p:spPr/>
        <p:txBody>
          <a:bodyPr/>
          <a:lstStyle/>
          <a:p>
            <a:r>
              <a:rPr lang="zh-CN" altLang="en-US" dirty="0"/>
              <a:t>机器学习</a:t>
            </a:r>
          </a:p>
        </p:txBody>
      </p:sp>
      <p:sp>
        <p:nvSpPr>
          <p:cNvPr id="5" name="内容占位符 4">
            <a:extLst>
              <a:ext uri="{FF2B5EF4-FFF2-40B4-BE49-F238E27FC236}">
                <a16:creationId xmlns:a16="http://schemas.microsoft.com/office/drawing/2014/main" id="{6C559AB2-7877-4FDA-AFE9-A9C60EE5340C}"/>
              </a:ext>
            </a:extLst>
          </p:cNvPr>
          <p:cNvSpPr>
            <a:spLocks noGrp="1"/>
          </p:cNvSpPr>
          <p:nvPr>
            <p:ph idx="1"/>
          </p:nvPr>
        </p:nvSpPr>
        <p:spPr/>
        <p:txBody>
          <a:bodyPr/>
          <a:lstStyle/>
          <a:p>
            <a:r>
              <a:rPr lang="zh-CN" altLang="en-US" dirty="0"/>
              <a:t>学习</a:t>
            </a:r>
            <a:endParaRPr lang="en-US" altLang="zh-CN" dirty="0"/>
          </a:p>
          <a:p>
            <a:r>
              <a:rPr lang="zh-CN" altLang="en-US" dirty="0"/>
              <a:t>机器学习</a:t>
            </a:r>
            <a:endParaRPr lang="en-US" altLang="zh-CN" dirty="0"/>
          </a:p>
        </p:txBody>
      </p:sp>
    </p:spTree>
    <p:extLst>
      <p:ext uri="{BB962C8B-B14F-4D97-AF65-F5344CB8AC3E}">
        <p14:creationId xmlns:p14="http://schemas.microsoft.com/office/powerpoint/2010/main" val="1105446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8AADA-A378-9CE1-DCFB-EC042827BC13}"/>
              </a:ext>
            </a:extLst>
          </p:cNvPr>
          <p:cNvSpPr>
            <a:spLocks noGrp="1"/>
          </p:cNvSpPr>
          <p:nvPr>
            <p:ph type="title"/>
          </p:nvPr>
        </p:nvSpPr>
        <p:spPr/>
        <p:txBody>
          <a:bodyPr/>
          <a:lstStyle/>
          <a:p>
            <a:r>
              <a:rPr lang="zh-CN" altLang="en-US" dirty="0"/>
              <a:t>达特茅斯学院暑期研讨会与会者</a:t>
            </a:r>
          </a:p>
        </p:txBody>
      </p:sp>
      <p:sp>
        <p:nvSpPr>
          <p:cNvPr id="3" name="内容占位符 2">
            <a:extLst>
              <a:ext uri="{FF2B5EF4-FFF2-40B4-BE49-F238E27FC236}">
                <a16:creationId xmlns:a16="http://schemas.microsoft.com/office/drawing/2014/main" id="{9138563B-0D91-02F9-2AEB-5A563A05A20E}"/>
              </a:ext>
            </a:extLst>
          </p:cNvPr>
          <p:cNvSpPr>
            <a:spLocks noGrp="1"/>
          </p:cNvSpPr>
          <p:nvPr>
            <p:ph idx="1"/>
          </p:nvPr>
        </p:nvSpPr>
        <p:spPr/>
        <p:txBody>
          <a:bodyPr/>
          <a:lstStyle/>
          <a:p>
            <a:r>
              <a:rPr lang="en-US" altLang="zh-CN" dirty="0"/>
              <a:t>2006</a:t>
            </a:r>
            <a:r>
              <a:rPr lang="zh-CN" altLang="en-US" dirty="0"/>
              <a:t>年人工智能五十年大会，五位仍健在的当事人重聚达特茅斯：</a:t>
            </a:r>
            <a:endParaRPr lang="en-US" altLang="zh-CN" dirty="0"/>
          </a:p>
          <a:p>
            <a:pPr lvl="1"/>
            <a:r>
              <a:rPr lang="zh-CN" altLang="en-US" dirty="0"/>
              <a:t>左起：摩尔、麦卡锡、明斯基塞弗里奇、所罗门诺夫</a:t>
            </a:r>
            <a:endParaRPr lang="en-US" altLang="zh-CN" dirty="0"/>
          </a:p>
          <a:p>
            <a:endParaRPr lang="zh-CN" altLang="en-US" dirty="0"/>
          </a:p>
        </p:txBody>
      </p:sp>
      <p:grpSp>
        <p:nvGrpSpPr>
          <p:cNvPr id="6" name="组合 5">
            <a:extLst>
              <a:ext uri="{FF2B5EF4-FFF2-40B4-BE49-F238E27FC236}">
                <a16:creationId xmlns:a16="http://schemas.microsoft.com/office/drawing/2014/main" id="{491056A8-5BBC-13FC-556C-9C96577D73CD}"/>
              </a:ext>
            </a:extLst>
          </p:cNvPr>
          <p:cNvGrpSpPr/>
          <p:nvPr/>
        </p:nvGrpSpPr>
        <p:grpSpPr>
          <a:xfrm>
            <a:off x="614948" y="2845737"/>
            <a:ext cx="10738852" cy="3743390"/>
            <a:chOff x="614948" y="2845737"/>
            <a:chExt cx="10738852" cy="3743390"/>
          </a:xfrm>
        </p:grpSpPr>
        <p:pic>
          <p:nvPicPr>
            <p:cNvPr id="4" name="object 13">
              <a:extLst>
                <a:ext uri="{FF2B5EF4-FFF2-40B4-BE49-F238E27FC236}">
                  <a16:creationId xmlns:a16="http://schemas.microsoft.com/office/drawing/2014/main" id="{133AF4FF-F08A-FA26-AD49-3B1FA1CAF766}"/>
                </a:ext>
              </a:extLst>
            </p:cNvPr>
            <p:cNvPicPr>
              <a:picLocks/>
            </p:cNvPicPr>
            <p:nvPr/>
          </p:nvPicPr>
          <p:blipFill>
            <a:blip r:embed="rId3" cstate="print"/>
            <a:stretch>
              <a:fillRect/>
            </a:stretch>
          </p:blipFill>
          <p:spPr>
            <a:xfrm>
              <a:off x="614948" y="2845737"/>
              <a:ext cx="6797842" cy="3190122"/>
            </a:xfrm>
            <a:prstGeom prst="rect">
              <a:avLst/>
            </a:prstGeom>
          </p:spPr>
        </p:pic>
        <p:pic>
          <p:nvPicPr>
            <p:cNvPr id="5" name="图片 4" descr="dca1404323dc5603e3827a106089c010.jpg">
              <a:extLst>
                <a:ext uri="{FF2B5EF4-FFF2-40B4-BE49-F238E27FC236}">
                  <a16:creationId xmlns:a16="http://schemas.microsoft.com/office/drawing/2014/main" id="{1144DD82-50E7-262B-0FDD-1C4D0C597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0074" y="3926053"/>
              <a:ext cx="4213726" cy="2663074"/>
            </a:xfrm>
            <a:prstGeom prst="rect">
              <a:avLst/>
            </a:prstGeom>
          </p:spPr>
        </p:pic>
      </p:grpSp>
    </p:spTree>
    <p:extLst>
      <p:ext uri="{BB962C8B-B14F-4D97-AF65-F5344CB8AC3E}">
        <p14:creationId xmlns:p14="http://schemas.microsoft.com/office/powerpoint/2010/main" val="183190551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C25EE-457B-4354-A4BE-EDDA0584211B}"/>
              </a:ext>
            </a:extLst>
          </p:cNvPr>
          <p:cNvSpPr>
            <a:spLocks noGrp="1"/>
          </p:cNvSpPr>
          <p:nvPr>
            <p:ph type="title"/>
          </p:nvPr>
        </p:nvSpPr>
        <p:spPr/>
        <p:txBody>
          <a:bodyPr/>
          <a:lstStyle/>
          <a:p>
            <a:r>
              <a:rPr lang="zh-CN" altLang="en-US" dirty="0"/>
              <a:t>学习</a:t>
            </a:r>
          </a:p>
        </p:txBody>
      </p:sp>
      <p:sp>
        <p:nvSpPr>
          <p:cNvPr id="3" name="内容占位符 2">
            <a:extLst>
              <a:ext uri="{FF2B5EF4-FFF2-40B4-BE49-F238E27FC236}">
                <a16:creationId xmlns:a16="http://schemas.microsoft.com/office/drawing/2014/main" id="{9987117A-8166-47ED-B327-0530E394B3E3}"/>
              </a:ext>
            </a:extLst>
          </p:cNvPr>
          <p:cNvSpPr>
            <a:spLocks noGrp="1"/>
          </p:cNvSpPr>
          <p:nvPr>
            <p:ph idx="1"/>
          </p:nvPr>
        </p:nvSpPr>
        <p:spPr/>
        <p:txBody>
          <a:bodyPr>
            <a:normAutofit/>
          </a:bodyPr>
          <a:lstStyle/>
          <a:p>
            <a:r>
              <a:rPr lang="zh-CN" altLang="en-US" dirty="0"/>
              <a:t>赫伯特</a:t>
            </a:r>
            <a:r>
              <a:rPr lang="en-US" altLang="zh-CN" dirty="0"/>
              <a:t>·</a:t>
            </a:r>
            <a:r>
              <a:rPr lang="zh-CN" altLang="en-US" dirty="0"/>
              <a:t>西蒙教授（</a:t>
            </a:r>
            <a:r>
              <a:rPr lang="en-US" altLang="zh-CN" dirty="0"/>
              <a:t>Herbert Simon</a:t>
            </a:r>
            <a:r>
              <a:rPr lang="zh-CN" altLang="en-US" dirty="0"/>
              <a:t>，</a:t>
            </a:r>
            <a:r>
              <a:rPr lang="en-US" altLang="zh-CN" dirty="0"/>
              <a:t>1975</a:t>
            </a:r>
            <a:r>
              <a:rPr lang="zh-CN" altLang="en-US" dirty="0"/>
              <a:t>年图灵奖获得者、</a:t>
            </a:r>
            <a:r>
              <a:rPr lang="en-US" altLang="zh-CN" dirty="0"/>
              <a:t>1978</a:t>
            </a:r>
            <a:r>
              <a:rPr lang="zh-CN" altLang="en-US" dirty="0"/>
              <a:t>年诺贝尔经济学奖获得者）：</a:t>
            </a:r>
            <a:endParaRPr lang="en-US" altLang="zh-CN" dirty="0"/>
          </a:p>
          <a:p>
            <a:pPr lvl="1"/>
            <a:r>
              <a:rPr lang="zh-CN" altLang="en-US" dirty="0"/>
              <a:t>学习 ：如果一个系统，能够通过执行某个过程，就此改进了它的性能，那么这个过程就是学习。</a:t>
            </a:r>
            <a:endParaRPr lang="en-US" altLang="zh-CN" dirty="0"/>
          </a:p>
          <a:p>
            <a:pPr lvl="1"/>
            <a:r>
              <a:rPr lang="zh-CN" altLang="en-US" b="1" dirty="0"/>
              <a:t>学习的核心目的，就是改善性能</a:t>
            </a:r>
            <a:r>
              <a:rPr lang="zh-CN" altLang="en-US" dirty="0"/>
              <a:t>。</a:t>
            </a:r>
            <a:endParaRPr lang="en-US" altLang="zh-CN" dirty="0"/>
          </a:p>
          <a:p>
            <a:pPr lvl="1"/>
            <a:r>
              <a:rPr lang="zh-CN" altLang="en-US" dirty="0"/>
              <a:t>对于计算机系统而言，通过运用数据及某种特定的方法（比如统计的方法或推理的方法），来提升机器系统的性能，就是机器学习。</a:t>
            </a:r>
            <a:endParaRPr lang="en-US" altLang="zh-CN" dirty="0"/>
          </a:p>
        </p:txBody>
      </p:sp>
    </p:spTree>
    <p:extLst>
      <p:ext uri="{BB962C8B-B14F-4D97-AF65-F5344CB8AC3E}">
        <p14:creationId xmlns:p14="http://schemas.microsoft.com/office/powerpoint/2010/main" val="208622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AD400-D915-4F2E-B2C9-62C8001160E9}"/>
              </a:ext>
            </a:extLst>
          </p:cNvPr>
          <p:cNvSpPr>
            <a:spLocks noGrp="1"/>
          </p:cNvSpPr>
          <p:nvPr>
            <p:ph type="title"/>
          </p:nvPr>
        </p:nvSpPr>
        <p:spPr/>
        <p:txBody>
          <a:bodyPr/>
          <a:lstStyle/>
          <a:p>
            <a:r>
              <a:rPr lang="zh-CN" altLang="en-US" dirty="0"/>
              <a:t>机器学习</a:t>
            </a:r>
          </a:p>
        </p:txBody>
      </p:sp>
      <p:sp>
        <p:nvSpPr>
          <p:cNvPr id="3" name="内容占位符 2">
            <a:extLst>
              <a:ext uri="{FF2B5EF4-FFF2-40B4-BE49-F238E27FC236}">
                <a16:creationId xmlns:a16="http://schemas.microsoft.com/office/drawing/2014/main" id="{98271373-4D46-4AAC-A32C-B6BDF64336B2}"/>
              </a:ext>
            </a:extLst>
          </p:cNvPr>
          <p:cNvSpPr>
            <a:spLocks noGrp="1"/>
          </p:cNvSpPr>
          <p:nvPr>
            <p:ph idx="1"/>
          </p:nvPr>
        </p:nvSpPr>
        <p:spPr/>
        <p:txBody>
          <a:bodyPr>
            <a:normAutofit fontScale="85000" lnSpcReduction="20000"/>
          </a:bodyPr>
          <a:lstStyle/>
          <a:p>
            <a:r>
              <a:rPr lang="zh-CN" altLang="en-US" dirty="0"/>
              <a:t>卡内基梅隆大学的</a:t>
            </a:r>
            <a:r>
              <a:rPr lang="en-US" altLang="zh-CN" dirty="0"/>
              <a:t>Tom Mitchell</a:t>
            </a:r>
            <a:r>
              <a:rPr lang="zh-CN" altLang="en-US" dirty="0"/>
              <a:t>教授，在</a:t>
            </a:r>
            <a:r>
              <a:rPr lang="en-US" altLang="zh-CN" dirty="0"/>
              <a:t>《</a:t>
            </a:r>
            <a:r>
              <a:rPr lang="zh-CN" altLang="en-US" dirty="0"/>
              <a:t>机器学习</a:t>
            </a:r>
            <a:r>
              <a:rPr lang="en-US" altLang="zh-CN" dirty="0"/>
              <a:t>》</a:t>
            </a:r>
            <a:r>
              <a:rPr lang="zh-CN" altLang="en-US" dirty="0"/>
              <a:t>书中，给出具体（其实也很抽象）的定义：</a:t>
            </a:r>
          </a:p>
          <a:p>
            <a:pPr lvl="1"/>
            <a:r>
              <a:rPr lang="zh-CN" altLang="en-US" dirty="0"/>
              <a:t>对于某类任务（</a:t>
            </a:r>
            <a:r>
              <a:rPr lang="en-US" altLang="zh-CN" dirty="0"/>
              <a:t>Task</a:t>
            </a:r>
            <a:r>
              <a:rPr lang="zh-CN" altLang="en-US" dirty="0"/>
              <a:t>，简称</a:t>
            </a:r>
            <a:r>
              <a:rPr lang="en-US" altLang="zh-CN" dirty="0"/>
              <a:t>T</a:t>
            </a:r>
            <a:r>
              <a:rPr lang="zh-CN" altLang="en-US" dirty="0"/>
              <a:t>）和某项性能评价准则（</a:t>
            </a:r>
            <a:r>
              <a:rPr lang="en-US" altLang="zh-CN" dirty="0"/>
              <a:t>Performance</a:t>
            </a:r>
            <a:r>
              <a:rPr lang="zh-CN" altLang="en-US" dirty="0"/>
              <a:t>，简称</a:t>
            </a:r>
            <a:r>
              <a:rPr lang="en-US" altLang="zh-CN" dirty="0"/>
              <a:t>P</a:t>
            </a:r>
            <a:r>
              <a:rPr lang="zh-CN" altLang="en-US" dirty="0"/>
              <a:t>），如果一个计算机程序在</a:t>
            </a:r>
            <a:r>
              <a:rPr lang="en-US" altLang="zh-CN" dirty="0"/>
              <a:t>T</a:t>
            </a:r>
            <a:r>
              <a:rPr lang="zh-CN" altLang="en-US" dirty="0"/>
              <a:t>上，以</a:t>
            </a:r>
            <a:r>
              <a:rPr lang="en-US" altLang="zh-CN" dirty="0"/>
              <a:t>P</a:t>
            </a:r>
            <a:r>
              <a:rPr lang="zh-CN" altLang="en-US" dirty="0"/>
              <a:t>作为性能的度量，随着很多经验（</a:t>
            </a:r>
            <a:r>
              <a:rPr lang="en-US" altLang="zh-CN" dirty="0"/>
              <a:t>Experience</a:t>
            </a:r>
            <a:r>
              <a:rPr lang="zh-CN" altLang="en-US" dirty="0"/>
              <a:t>，简称</a:t>
            </a:r>
            <a:r>
              <a:rPr lang="en-US" altLang="zh-CN" dirty="0"/>
              <a:t>E</a:t>
            </a:r>
            <a:r>
              <a:rPr lang="zh-CN" altLang="en-US" dirty="0"/>
              <a:t>）不断自我完善，那么称这个计算机程序在从经验</a:t>
            </a:r>
            <a:r>
              <a:rPr lang="en-US" altLang="zh-CN" dirty="0"/>
              <a:t>E</a:t>
            </a:r>
            <a:r>
              <a:rPr lang="zh-CN" altLang="en-US" dirty="0"/>
              <a:t>中学习了。</a:t>
            </a:r>
            <a:endParaRPr lang="en-US" altLang="zh-CN" dirty="0"/>
          </a:p>
          <a:p>
            <a:r>
              <a:rPr lang="zh-CN" altLang="en-US" dirty="0"/>
              <a:t>支持向量机（ </a:t>
            </a:r>
            <a:r>
              <a:rPr lang="en-US" altLang="zh-CN" dirty="0"/>
              <a:t>SVM) </a:t>
            </a:r>
            <a:r>
              <a:rPr lang="zh-CN" altLang="en-US" dirty="0"/>
              <a:t>的主要提出者弗拉基米尔 </a:t>
            </a:r>
            <a:r>
              <a:rPr lang="en-US" altLang="zh-CN" dirty="0"/>
              <a:t>·</a:t>
            </a:r>
            <a:r>
              <a:rPr lang="zh-CN" altLang="en-US" dirty="0"/>
              <a:t>万普尼克（ </a:t>
            </a:r>
            <a:r>
              <a:rPr lang="en-US" altLang="zh-CN" dirty="0"/>
              <a:t>Vladimir </a:t>
            </a:r>
            <a:r>
              <a:rPr lang="en-US" altLang="zh-CN" dirty="0" err="1"/>
              <a:t>Vapnik</a:t>
            </a:r>
            <a:r>
              <a:rPr lang="en-US" altLang="zh-CN" dirty="0"/>
              <a:t> </a:t>
            </a:r>
            <a:r>
              <a:rPr lang="zh-CN" altLang="en-US" dirty="0"/>
              <a:t>），在其著作 </a:t>
            </a:r>
            <a:r>
              <a:rPr lang="en-US" altLang="zh-CN" dirty="0"/>
              <a:t>《</a:t>
            </a:r>
            <a:r>
              <a:rPr lang="zh-CN" altLang="en-US" dirty="0"/>
              <a:t>统计学习理论的本质</a:t>
            </a:r>
            <a:r>
              <a:rPr lang="en-US" altLang="zh-CN" dirty="0"/>
              <a:t>》 </a:t>
            </a:r>
            <a:r>
              <a:rPr lang="zh-CN" altLang="en-US" dirty="0"/>
              <a:t>中提出，“机器学习就是一个基于经验数据的函数估计问题”。</a:t>
            </a:r>
            <a:endParaRPr lang="en-US" altLang="zh-CN" dirty="0"/>
          </a:p>
          <a:p>
            <a:r>
              <a:rPr lang="zh-CN" altLang="en-US" dirty="0"/>
              <a:t>斯坦福大学统计系的特雷弗 </a:t>
            </a:r>
            <a:r>
              <a:rPr lang="en-US" altLang="zh-CN" dirty="0"/>
              <a:t>· </a:t>
            </a:r>
            <a:r>
              <a:rPr lang="zh-CN" altLang="en-US" dirty="0"/>
              <a:t>哈斯蒂（ </a:t>
            </a:r>
            <a:r>
              <a:rPr lang="en-US" altLang="zh-CN" dirty="0"/>
              <a:t>Trevor Hastie </a:t>
            </a:r>
            <a:r>
              <a:rPr lang="zh-CN" altLang="en-US" dirty="0"/>
              <a:t>）等人编写的经典著作 </a:t>
            </a:r>
            <a:r>
              <a:rPr lang="en-US" altLang="zh-CN" dirty="0"/>
              <a:t>《</a:t>
            </a:r>
            <a:r>
              <a:rPr lang="zh-CN" altLang="en-US" dirty="0"/>
              <a:t>统计学习基础 </a:t>
            </a:r>
            <a:r>
              <a:rPr lang="en-US" altLang="zh-CN" dirty="0"/>
              <a:t>》</a:t>
            </a:r>
            <a:r>
              <a:rPr lang="zh-CN" altLang="en-US" dirty="0"/>
              <a:t>则认为，机器学习就是“抽取重要的模式和趋势，理解数据的内涵表达，即从数据中学习（ </a:t>
            </a:r>
            <a:r>
              <a:rPr lang="en-US" altLang="zh-CN" dirty="0"/>
              <a:t>to extract important patterns and trends, and understand "what the data says. We call this learning from data </a:t>
            </a:r>
            <a:r>
              <a:rPr lang="zh-CN" altLang="en-US" dirty="0"/>
              <a:t>）”。</a:t>
            </a:r>
          </a:p>
          <a:p>
            <a:endParaRPr lang="zh-CN" altLang="en-US" dirty="0"/>
          </a:p>
          <a:p>
            <a:endParaRPr lang="zh-CN" altLang="en-US" dirty="0"/>
          </a:p>
        </p:txBody>
      </p:sp>
    </p:spTree>
    <p:extLst>
      <p:ext uri="{BB962C8B-B14F-4D97-AF65-F5344CB8AC3E}">
        <p14:creationId xmlns:p14="http://schemas.microsoft.com/office/powerpoint/2010/main" val="17257545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5821D-58A6-436B-9B7D-76829C436FF6}"/>
              </a:ext>
            </a:extLst>
          </p:cNvPr>
          <p:cNvSpPr>
            <a:spLocks noGrp="1"/>
          </p:cNvSpPr>
          <p:nvPr>
            <p:ph type="title"/>
          </p:nvPr>
        </p:nvSpPr>
        <p:spPr/>
        <p:txBody>
          <a:bodyPr/>
          <a:lstStyle/>
          <a:p>
            <a:r>
              <a:rPr lang="zh-CN" altLang="en-US" dirty="0"/>
              <a:t>三个定义？</a:t>
            </a:r>
          </a:p>
        </p:txBody>
      </p:sp>
      <p:sp>
        <p:nvSpPr>
          <p:cNvPr id="3" name="内容占位符 2">
            <a:extLst>
              <a:ext uri="{FF2B5EF4-FFF2-40B4-BE49-F238E27FC236}">
                <a16:creationId xmlns:a16="http://schemas.microsoft.com/office/drawing/2014/main" id="{D5129182-4859-4C5B-B668-9B2C8ABE59A4}"/>
              </a:ext>
            </a:extLst>
          </p:cNvPr>
          <p:cNvSpPr>
            <a:spLocks noGrp="1"/>
          </p:cNvSpPr>
          <p:nvPr>
            <p:ph idx="1"/>
          </p:nvPr>
        </p:nvSpPr>
        <p:spPr/>
        <p:txBody>
          <a:bodyPr>
            <a:normAutofit fontScale="92500" lnSpcReduction="10000"/>
          </a:bodyPr>
          <a:lstStyle/>
          <a:p>
            <a:r>
              <a:rPr lang="zh-CN" altLang="en-US" dirty="0"/>
              <a:t>区别：</a:t>
            </a:r>
            <a:endParaRPr lang="en-US" altLang="zh-CN" dirty="0"/>
          </a:p>
          <a:p>
            <a:pPr lvl="1"/>
            <a:r>
              <a:rPr lang="en-US" altLang="zh-CN" dirty="0"/>
              <a:t>Mitchell </a:t>
            </a:r>
            <a:r>
              <a:rPr lang="zh-CN" altLang="en-US" dirty="0"/>
              <a:t>的定义强调学习的效果； </a:t>
            </a:r>
            <a:endParaRPr lang="en-US" altLang="zh-CN" dirty="0"/>
          </a:p>
          <a:p>
            <a:pPr lvl="1"/>
            <a:r>
              <a:rPr lang="en-US" altLang="zh-CN" dirty="0" err="1"/>
              <a:t>Vapnik</a:t>
            </a:r>
            <a:r>
              <a:rPr lang="zh-CN" altLang="en-US" dirty="0"/>
              <a:t>的定义侧重机器学习的可操作性；</a:t>
            </a:r>
            <a:endParaRPr lang="en-US" altLang="zh-CN" dirty="0"/>
          </a:p>
          <a:p>
            <a:pPr lvl="1"/>
            <a:r>
              <a:rPr lang="en-US" altLang="zh-CN" dirty="0"/>
              <a:t>Hastie </a:t>
            </a:r>
            <a:r>
              <a:rPr lang="zh-CN" altLang="en-US" dirty="0"/>
              <a:t>等人的定义则突出了学习任务的分类。</a:t>
            </a:r>
            <a:endParaRPr lang="en-US" altLang="zh-CN" dirty="0"/>
          </a:p>
          <a:p>
            <a:r>
              <a:rPr lang="zh-CN" altLang="en-US" dirty="0"/>
              <a:t>共同点</a:t>
            </a:r>
            <a:r>
              <a:rPr lang="en-US" altLang="zh-CN" dirty="0"/>
              <a:t>:</a:t>
            </a:r>
          </a:p>
          <a:p>
            <a:pPr lvl="1"/>
            <a:r>
              <a:rPr lang="zh-CN" altLang="en-US" dirty="0"/>
              <a:t>强调了经验和数据的重要性，认可机器学习提供了从数据中提取知识的方法。</a:t>
            </a:r>
            <a:endParaRPr lang="en-US" altLang="zh-CN" dirty="0"/>
          </a:p>
          <a:p>
            <a:r>
              <a:rPr lang="zh-CN" altLang="en-US" dirty="0"/>
              <a:t>对于一个学习问题，需要明确三个特征：</a:t>
            </a:r>
            <a:endParaRPr lang="en-US" altLang="zh-CN" dirty="0"/>
          </a:p>
          <a:p>
            <a:pPr lvl="1"/>
            <a:r>
              <a:rPr lang="zh-CN" altLang="en-US" dirty="0"/>
              <a:t>任务的类型，</a:t>
            </a:r>
            <a:endParaRPr lang="en-US" altLang="zh-CN" dirty="0"/>
          </a:p>
          <a:p>
            <a:pPr lvl="1"/>
            <a:r>
              <a:rPr lang="zh-CN" altLang="en-US" dirty="0"/>
              <a:t>衡量任务性能提升的标准，</a:t>
            </a:r>
            <a:endParaRPr lang="en-US" altLang="zh-CN" dirty="0"/>
          </a:p>
          <a:p>
            <a:pPr lvl="1"/>
            <a:r>
              <a:rPr lang="zh-CN" altLang="en-US" dirty="0"/>
              <a:t>获取经验的来源。</a:t>
            </a:r>
          </a:p>
          <a:p>
            <a:endParaRPr lang="zh-CN" altLang="en-US" dirty="0"/>
          </a:p>
        </p:txBody>
      </p:sp>
    </p:spTree>
    <p:extLst>
      <p:ext uri="{BB962C8B-B14F-4D97-AF65-F5344CB8AC3E}">
        <p14:creationId xmlns:p14="http://schemas.microsoft.com/office/powerpoint/2010/main" val="1994752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97919-C3BC-48EF-986D-A51A9F765BD7}"/>
              </a:ext>
            </a:extLst>
          </p:cNvPr>
          <p:cNvSpPr>
            <a:spLocks noGrp="1"/>
          </p:cNvSpPr>
          <p:nvPr>
            <p:ph type="title"/>
          </p:nvPr>
        </p:nvSpPr>
        <p:spPr/>
        <p:txBody>
          <a:bodyPr/>
          <a:lstStyle/>
          <a:p>
            <a:r>
              <a:rPr lang="zh-CN" altLang="en-US" dirty="0"/>
              <a:t>机器学习的分类</a:t>
            </a:r>
          </a:p>
        </p:txBody>
      </p:sp>
      <p:pic>
        <p:nvPicPr>
          <p:cNvPr id="6" name="内容占位符 5">
            <a:extLst>
              <a:ext uri="{FF2B5EF4-FFF2-40B4-BE49-F238E27FC236}">
                <a16:creationId xmlns:a16="http://schemas.microsoft.com/office/drawing/2014/main" id="{778CA630-AAFF-4E05-863B-C1CC7E339B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99184" y="1300995"/>
            <a:ext cx="8173616" cy="5530814"/>
          </a:xfrm>
        </p:spPr>
      </p:pic>
    </p:spTree>
    <p:extLst>
      <p:ext uri="{BB962C8B-B14F-4D97-AF65-F5344CB8AC3E}">
        <p14:creationId xmlns:p14="http://schemas.microsoft.com/office/powerpoint/2010/main" val="40065180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84A6FF-B777-4663-B5F6-EA1666EA2EFF}"/>
              </a:ext>
            </a:extLst>
          </p:cNvPr>
          <p:cNvPicPr>
            <a:picLocks noChangeAspect="1"/>
          </p:cNvPicPr>
          <p:nvPr/>
        </p:nvPicPr>
        <p:blipFill>
          <a:blip r:embed="rId2"/>
          <a:stretch>
            <a:fillRect/>
          </a:stretch>
        </p:blipFill>
        <p:spPr>
          <a:xfrm>
            <a:off x="3974841" y="85714"/>
            <a:ext cx="8217159" cy="6772286"/>
          </a:xfrm>
          <a:prstGeom prst="rect">
            <a:avLst/>
          </a:prstGeom>
        </p:spPr>
      </p:pic>
      <p:sp>
        <p:nvSpPr>
          <p:cNvPr id="2" name="标题 1">
            <a:extLst>
              <a:ext uri="{FF2B5EF4-FFF2-40B4-BE49-F238E27FC236}">
                <a16:creationId xmlns:a16="http://schemas.microsoft.com/office/drawing/2014/main" id="{5362F63F-5908-461D-AEAE-5FCF87D67A77}"/>
              </a:ext>
            </a:extLst>
          </p:cNvPr>
          <p:cNvSpPr>
            <a:spLocks noGrp="1"/>
          </p:cNvSpPr>
          <p:nvPr>
            <p:ph type="title"/>
          </p:nvPr>
        </p:nvSpPr>
        <p:spPr/>
        <p:txBody>
          <a:bodyPr/>
          <a:lstStyle/>
          <a:p>
            <a:r>
              <a:rPr lang="zh-CN" altLang="en-US" dirty="0"/>
              <a:t>学习的</a:t>
            </a:r>
            <a:r>
              <a:rPr lang="en-US" altLang="zh-CN" dirty="0"/>
              <a:t>4</a:t>
            </a:r>
            <a:r>
              <a:rPr lang="zh-CN" altLang="en-US" dirty="0"/>
              <a:t>个象限</a:t>
            </a:r>
          </a:p>
        </p:txBody>
      </p:sp>
    </p:spTree>
    <p:extLst>
      <p:ext uri="{BB962C8B-B14F-4D97-AF65-F5344CB8AC3E}">
        <p14:creationId xmlns:p14="http://schemas.microsoft.com/office/powerpoint/2010/main" val="28963409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0BDC0-6CE0-492B-B016-C13D5E8B3377}"/>
              </a:ext>
            </a:extLst>
          </p:cNvPr>
          <p:cNvSpPr>
            <a:spLocks noGrp="1"/>
          </p:cNvSpPr>
          <p:nvPr>
            <p:ph type="title"/>
          </p:nvPr>
        </p:nvSpPr>
        <p:spPr/>
        <p:txBody>
          <a:bodyPr/>
          <a:lstStyle/>
          <a:p>
            <a:r>
              <a:rPr lang="zh-CN" altLang="en-US" dirty="0"/>
              <a:t>学习的</a:t>
            </a:r>
            <a:r>
              <a:rPr lang="en-US" altLang="zh-CN" dirty="0"/>
              <a:t>4</a:t>
            </a:r>
            <a:r>
              <a:rPr lang="zh-CN" altLang="en-US" dirty="0"/>
              <a:t>个象限</a:t>
            </a:r>
          </a:p>
        </p:txBody>
      </p:sp>
      <p:sp>
        <p:nvSpPr>
          <p:cNvPr id="3" name="内容占位符 2">
            <a:extLst>
              <a:ext uri="{FF2B5EF4-FFF2-40B4-BE49-F238E27FC236}">
                <a16:creationId xmlns:a16="http://schemas.microsoft.com/office/drawing/2014/main" id="{274010B3-B360-478D-8B7F-D2C69D1A3E0F}"/>
              </a:ext>
            </a:extLst>
          </p:cNvPr>
          <p:cNvSpPr>
            <a:spLocks noGrp="1"/>
          </p:cNvSpPr>
          <p:nvPr>
            <p:ph idx="1"/>
          </p:nvPr>
        </p:nvSpPr>
        <p:spPr/>
        <p:txBody>
          <a:bodyPr>
            <a:normAutofit fontScale="77500" lnSpcReduction="20000"/>
          </a:bodyPr>
          <a:lstStyle/>
          <a:p>
            <a:r>
              <a:rPr lang="zh-CN" altLang="en-US" dirty="0"/>
              <a:t>人类的知识在两个维度上可分成四类。</a:t>
            </a:r>
            <a:endParaRPr lang="en-US" altLang="zh-CN" dirty="0"/>
          </a:p>
          <a:p>
            <a:pPr lvl="1"/>
            <a:r>
              <a:rPr lang="zh-CN" altLang="en-US" dirty="0"/>
              <a:t>从可统计与否上来看，可分为：是可统计的和不可统计的。</a:t>
            </a:r>
            <a:endParaRPr lang="en-US" altLang="zh-CN" dirty="0"/>
          </a:p>
          <a:p>
            <a:pPr lvl="1"/>
            <a:r>
              <a:rPr lang="zh-CN" altLang="en-US" dirty="0"/>
              <a:t>从能否推理上看，可分为可推理的和不可推理的。</a:t>
            </a:r>
            <a:endParaRPr lang="en-US" altLang="zh-CN" dirty="0"/>
          </a:p>
          <a:p>
            <a:r>
              <a:rPr lang="zh-CN" altLang="en-US" dirty="0"/>
              <a:t>在横向上</a:t>
            </a:r>
            <a:endParaRPr lang="en-US" altLang="zh-CN" dirty="0"/>
          </a:p>
          <a:p>
            <a:pPr lvl="1"/>
            <a:r>
              <a:rPr lang="zh-CN" altLang="en-US" dirty="0"/>
              <a:t>对于可推理的，可以通过机器学习的方法，最终可以完成这个推理。</a:t>
            </a:r>
            <a:endParaRPr lang="en-US" altLang="zh-CN" dirty="0"/>
          </a:p>
          <a:p>
            <a:pPr lvl="1"/>
            <a:r>
              <a:rPr lang="zh-CN" altLang="en-US" dirty="0"/>
              <a:t>传统的机器学习方法，就是试图找到可举一反三的方法，向可推理但不可统计的象限进发（象限</a:t>
            </a:r>
            <a:r>
              <a:rPr lang="en-US" altLang="zh-CN" dirty="0"/>
              <a:t>Ⅱ</a:t>
            </a:r>
            <a:r>
              <a:rPr lang="zh-CN" altLang="en-US" dirty="0"/>
              <a:t>）。</a:t>
            </a:r>
            <a:endParaRPr lang="en-US" altLang="zh-CN" dirty="0"/>
          </a:p>
          <a:p>
            <a:pPr lvl="1"/>
            <a:r>
              <a:rPr lang="zh-CN" altLang="en-US" dirty="0"/>
              <a:t>目前这个象限的研究工作（即基于推理的机器学习）陷入了不温不火的境地</a:t>
            </a:r>
            <a:r>
              <a:rPr lang="en-US" altLang="zh-CN" dirty="0"/>
              <a:t>.</a:t>
            </a:r>
            <a:r>
              <a:rPr lang="zh-CN" altLang="en-US" dirty="0"/>
              <a:t>。</a:t>
            </a:r>
            <a:endParaRPr lang="zh-CN" altLang="en-US" dirty="0">
              <a:effectLst/>
            </a:endParaRPr>
          </a:p>
          <a:p>
            <a:r>
              <a:rPr lang="zh-CN" altLang="en-US" dirty="0"/>
              <a:t>在纵向上</a:t>
            </a:r>
            <a:endParaRPr lang="en-US" altLang="zh-CN" dirty="0"/>
          </a:p>
          <a:p>
            <a:pPr lvl="1"/>
            <a:r>
              <a:rPr lang="zh-CN" altLang="en-US" dirty="0"/>
              <a:t>对于可统计的、但不可推理的（即象限</a:t>
            </a:r>
            <a:r>
              <a:rPr lang="en-US" altLang="zh-CN" dirty="0"/>
              <a:t>Ⅲ</a:t>
            </a:r>
            <a:r>
              <a:rPr lang="zh-CN" altLang="en-US" dirty="0"/>
              <a:t>），可通过神经网络这种特定的机器学习方法，以期望达到性能提升的目的。</a:t>
            </a:r>
            <a:endParaRPr lang="en-US" altLang="zh-CN" dirty="0"/>
          </a:p>
          <a:p>
            <a:pPr lvl="1"/>
            <a:r>
              <a:rPr lang="zh-CN" altLang="en-US" dirty="0"/>
              <a:t>目前，基于深度学习的棋类博弈（阿尔法狗）、计算机视觉（猫狗识别）、自动驾驶等等，其实都是在这个象限做研究。</a:t>
            </a:r>
            <a:endParaRPr lang="zh-CN" altLang="en-US" dirty="0">
              <a:effectLst/>
            </a:endParaRPr>
          </a:p>
          <a:p>
            <a:endParaRPr lang="zh-CN" altLang="en-US" dirty="0"/>
          </a:p>
        </p:txBody>
      </p:sp>
    </p:spTree>
    <p:extLst>
      <p:ext uri="{BB962C8B-B14F-4D97-AF65-F5344CB8AC3E}">
        <p14:creationId xmlns:p14="http://schemas.microsoft.com/office/powerpoint/2010/main" val="23623302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E8A0E-1589-46C5-85FA-D8C22B024606}"/>
              </a:ext>
            </a:extLst>
          </p:cNvPr>
          <p:cNvSpPr>
            <a:spLocks noGrp="1"/>
          </p:cNvSpPr>
          <p:nvPr>
            <p:ph type="title"/>
          </p:nvPr>
        </p:nvSpPr>
        <p:spPr/>
        <p:txBody>
          <a:bodyPr/>
          <a:lstStyle/>
          <a:p>
            <a:r>
              <a:rPr lang="zh-CN" altLang="en-US" dirty="0"/>
              <a:t>特征工程（ </a:t>
            </a:r>
            <a:r>
              <a:rPr lang="en-US" altLang="zh-CN" dirty="0"/>
              <a:t>Feature Engineering </a:t>
            </a:r>
            <a:r>
              <a:rPr lang="zh-CN" altLang="en-US" dirty="0"/>
              <a:t>）</a:t>
            </a:r>
          </a:p>
        </p:txBody>
      </p:sp>
      <p:sp>
        <p:nvSpPr>
          <p:cNvPr id="3" name="内容占位符 2">
            <a:extLst>
              <a:ext uri="{FF2B5EF4-FFF2-40B4-BE49-F238E27FC236}">
                <a16:creationId xmlns:a16="http://schemas.microsoft.com/office/drawing/2014/main" id="{51CEF1C6-1F67-4FDE-B344-62119468623B}"/>
              </a:ext>
            </a:extLst>
          </p:cNvPr>
          <p:cNvSpPr>
            <a:spLocks noGrp="1"/>
          </p:cNvSpPr>
          <p:nvPr>
            <p:ph idx="1"/>
          </p:nvPr>
        </p:nvSpPr>
        <p:spPr/>
        <p:txBody>
          <a:bodyPr/>
          <a:lstStyle/>
          <a:p>
            <a:r>
              <a:rPr lang="zh-CN" altLang="en-US" dirty="0"/>
              <a:t>传统的机器学习 ，其实可以有一个更合适的称呼一一特征工程（ </a:t>
            </a:r>
            <a:r>
              <a:rPr lang="en-US" altLang="zh-CN" dirty="0"/>
              <a:t>Feature Engineering </a:t>
            </a:r>
            <a:r>
              <a:rPr lang="zh-CN" altLang="en-US" dirty="0"/>
              <a:t>）。</a:t>
            </a:r>
          </a:p>
          <a:p>
            <a:r>
              <a:rPr lang="zh-CN" altLang="en-US" dirty="0"/>
              <a:t>是用人类的先验知识，把原始数据预处理成各种特征 </a:t>
            </a:r>
            <a:r>
              <a:rPr lang="en-US" altLang="zh-CN" dirty="0"/>
              <a:t>(Feature </a:t>
            </a:r>
            <a:r>
              <a:rPr lang="zh-CN" altLang="en-US" dirty="0"/>
              <a:t>），然后对特征进行分类。 </a:t>
            </a:r>
            <a:endParaRPr lang="en-US" altLang="zh-CN" dirty="0"/>
          </a:p>
          <a:p>
            <a:r>
              <a:rPr lang="zh-CN" altLang="en-US" dirty="0"/>
              <a:t>分类的效果，高度取决于特征选取的好坏。 </a:t>
            </a:r>
            <a:endParaRPr lang="en-US" altLang="zh-CN" dirty="0"/>
          </a:p>
        </p:txBody>
      </p:sp>
    </p:spTree>
    <p:extLst>
      <p:ext uri="{BB962C8B-B14F-4D97-AF65-F5344CB8AC3E}">
        <p14:creationId xmlns:p14="http://schemas.microsoft.com/office/powerpoint/2010/main" val="8851802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3BD66-9FDF-4C2C-9AA5-EAEB66F36B7B}"/>
              </a:ext>
            </a:extLst>
          </p:cNvPr>
          <p:cNvSpPr>
            <a:spLocks noGrp="1"/>
          </p:cNvSpPr>
          <p:nvPr>
            <p:ph type="title"/>
          </p:nvPr>
        </p:nvSpPr>
        <p:spPr/>
        <p:txBody>
          <a:bodyPr/>
          <a:lstStyle/>
          <a:p>
            <a:r>
              <a:rPr lang="zh-CN" altLang="en-US" dirty="0"/>
              <a:t>统计机器学习</a:t>
            </a:r>
          </a:p>
        </p:txBody>
      </p:sp>
      <p:sp>
        <p:nvSpPr>
          <p:cNvPr id="3" name="内容占位符 2">
            <a:extLst>
              <a:ext uri="{FF2B5EF4-FFF2-40B4-BE49-F238E27FC236}">
                <a16:creationId xmlns:a16="http://schemas.microsoft.com/office/drawing/2014/main" id="{EE9E592C-A76E-4707-8C6F-6ECAA6A53309}"/>
              </a:ext>
            </a:extLst>
          </p:cNvPr>
          <p:cNvSpPr>
            <a:spLocks noGrp="1"/>
          </p:cNvSpPr>
          <p:nvPr>
            <p:ph idx="1"/>
          </p:nvPr>
        </p:nvSpPr>
        <p:spPr/>
        <p:txBody>
          <a:bodyPr/>
          <a:lstStyle/>
          <a:p>
            <a:r>
              <a:rPr lang="zh-CN" altLang="en-US" dirty="0"/>
              <a:t>从数据出发，提取数据的特征，抽象出数据的模型，发现数据中的知识，最后再进行数据的分析与预测。</a:t>
            </a:r>
            <a:endParaRPr lang="en-US" altLang="zh-CN" dirty="0"/>
          </a:p>
          <a:p>
            <a:r>
              <a:rPr lang="zh-CN" altLang="en-US" dirty="0"/>
              <a:t>统计机器学习的对 象，其实就是数据。 </a:t>
            </a:r>
            <a:endParaRPr lang="en-US" altLang="zh-CN" dirty="0"/>
          </a:p>
          <a:p>
            <a:pPr lvl="1"/>
            <a:r>
              <a:rPr lang="zh-CN" altLang="en-US" dirty="0"/>
              <a:t>对于计算机系统而言，所有的“经验”都是以数据的形式存在 的。</a:t>
            </a:r>
            <a:endParaRPr lang="en-US" altLang="zh-CN" dirty="0"/>
          </a:p>
          <a:p>
            <a:pPr lvl="1"/>
            <a:r>
              <a:rPr lang="zh-CN" altLang="en-US" dirty="0"/>
              <a:t>作为学习的对象，数据的类型是多样的，可以是数字、文字、图像、音频、 视频， 也可以是它们的各种组合。</a:t>
            </a:r>
            <a:endParaRPr lang="en-US" altLang="zh-CN" dirty="0"/>
          </a:p>
          <a:p>
            <a:r>
              <a:rPr lang="zh-CN" altLang="en-US" dirty="0"/>
              <a:t>深度学习属于统计学习的范畴。</a:t>
            </a:r>
          </a:p>
          <a:p>
            <a:endParaRPr lang="zh-CN" altLang="en-US" dirty="0"/>
          </a:p>
        </p:txBody>
      </p:sp>
    </p:spTree>
    <p:extLst>
      <p:ext uri="{BB962C8B-B14F-4D97-AF65-F5344CB8AC3E}">
        <p14:creationId xmlns:p14="http://schemas.microsoft.com/office/powerpoint/2010/main" val="17590413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DF7DABD-8805-4E82-8C68-2FD3D9508E62}"/>
              </a:ext>
            </a:extLst>
          </p:cNvPr>
          <p:cNvSpPr>
            <a:spLocks noGrp="1"/>
          </p:cNvSpPr>
          <p:nvPr>
            <p:ph type="title"/>
          </p:nvPr>
        </p:nvSpPr>
        <p:spPr/>
        <p:txBody>
          <a:bodyPr/>
          <a:lstStyle/>
          <a:p>
            <a:r>
              <a:rPr lang="en-US" altLang="zh-CN" dirty="0"/>
              <a:t>Deep Learning</a:t>
            </a:r>
            <a:endParaRPr lang="zh-CN" altLang="en-US" dirty="0"/>
          </a:p>
        </p:txBody>
      </p:sp>
      <p:sp>
        <p:nvSpPr>
          <p:cNvPr id="5" name="文本占位符 4">
            <a:extLst>
              <a:ext uri="{FF2B5EF4-FFF2-40B4-BE49-F238E27FC236}">
                <a16:creationId xmlns:a16="http://schemas.microsoft.com/office/drawing/2014/main" id="{E4478F38-A62B-45B5-9D75-69086A6178AF}"/>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2930491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2B199-DD0D-410D-906C-689853873D2A}"/>
              </a:ext>
            </a:extLst>
          </p:cNvPr>
          <p:cNvSpPr>
            <a:spLocks noGrp="1"/>
          </p:cNvSpPr>
          <p:nvPr>
            <p:ph type="title"/>
          </p:nvPr>
        </p:nvSpPr>
        <p:spPr/>
        <p:txBody>
          <a:bodyPr/>
          <a:lstStyle/>
          <a:p>
            <a:r>
              <a:rPr lang="zh-CN" altLang="en-US" dirty="0"/>
              <a:t>深度学习</a:t>
            </a:r>
          </a:p>
        </p:txBody>
      </p:sp>
      <p:sp>
        <p:nvSpPr>
          <p:cNvPr id="3" name="内容占位符 2">
            <a:extLst>
              <a:ext uri="{FF2B5EF4-FFF2-40B4-BE49-F238E27FC236}">
                <a16:creationId xmlns:a16="http://schemas.microsoft.com/office/drawing/2014/main" id="{E41F922D-234C-4B43-85EC-59F92CDC92AF}"/>
              </a:ext>
            </a:extLst>
          </p:cNvPr>
          <p:cNvSpPr>
            <a:spLocks noGrp="1"/>
          </p:cNvSpPr>
          <p:nvPr>
            <p:ph idx="1"/>
          </p:nvPr>
        </p:nvSpPr>
        <p:spPr/>
        <p:txBody>
          <a:bodyPr/>
          <a:lstStyle/>
          <a:p>
            <a:r>
              <a:rPr lang="zh-CN" altLang="en-US" dirty="0"/>
              <a:t>发展历程</a:t>
            </a:r>
          </a:p>
        </p:txBody>
      </p:sp>
    </p:spTree>
    <p:extLst>
      <p:ext uri="{BB962C8B-B14F-4D97-AF65-F5344CB8AC3E}">
        <p14:creationId xmlns:p14="http://schemas.microsoft.com/office/powerpoint/2010/main" val="2335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人工智能的定义</a:t>
            </a:r>
          </a:p>
        </p:txBody>
      </p:sp>
      <p:sp>
        <p:nvSpPr>
          <p:cNvPr id="3" name="内容占位符 2"/>
          <p:cNvSpPr>
            <a:spLocks noGrp="1"/>
          </p:cNvSpPr>
          <p:nvPr>
            <p:ph idx="1"/>
          </p:nvPr>
        </p:nvSpPr>
        <p:spPr/>
        <p:txBody>
          <a:bodyPr>
            <a:normAutofit fontScale="55000" lnSpcReduction="20000"/>
          </a:bodyPr>
          <a:lstStyle/>
          <a:p>
            <a:r>
              <a:rPr lang="zh-CN" altLang="en-US" dirty="0"/>
              <a:t>由于人工智能研究内容的广泛性，其定义一直存在争议。</a:t>
            </a:r>
            <a:endParaRPr lang="en-US" altLang="zh-CN" dirty="0"/>
          </a:p>
          <a:p>
            <a:r>
              <a:rPr lang="zh-CN" altLang="en-US" dirty="0"/>
              <a:t>常见的定义：</a:t>
            </a:r>
            <a:endParaRPr lang="en-US" altLang="zh-CN" dirty="0"/>
          </a:p>
          <a:p>
            <a:pPr lvl="1"/>
            <a:r>
              <a:rPr lang="zh-CN" altLang="en-US" dirty="0"/>
              <a:t>人工智能是一门科学，它使机器做那些由人需要通过智能来做的事情</a:t>
            </a:r>
            <a:endParaRPr lang="en-US" altLang="zh-CN" b="1" dirty="0"/>
          </a:p>
          <a:p>
            <a:pPr lvl="2"/>
            <a:r>
              <a:rPr lang="en-US" altLang="zh-CN" dirty="0"/>
              <a:t>Marvin Lee Minsky </a:t>
            </a:r>
          </a:p>
          <a:p>
            <a:pPr lvl="3"/>
            <a:r>
              <a:rPr lang="en-US" altLang="zh-CN" dirty="0">
                <a:hlinkClick r:id="rId3"/>
              </a:rPr>
              <a:t>http://www.geekpark.net/news/214613</a:t>
            </a:r>
            <a:r>
              <a:rPr lang="en-US" altLang="zh-CN" dirty="0"/>
              <a:t> </a:t>
            </a:r>
          </a:p>
          <a:p>
            <a:pPr lvl="3"/>
            <a:r>
              <a:rPr lang="en-US" altLang="zh-CN" dirty="0">
                <a:hlinkClick r:id="rId4"/>
              </a:rPr>
              <a:t>http://blog.sciencenet.cn/blog-2374-962496.html</a:t>
            </a:r>
            <a:r>
              <a:rPr lang="en-US" altLang="zh-CN" dirty="0"/>
              <a:t> </a:t>
            </a:r>
          </a:p>
          <a:p>
            <a:pPr lvl="3"/>
            <a:r>
              <a:rPr lang="en-US" altLang="zh-CN" dirty="0">
                <a:hlinkClick r:id="rId5"/>
              </a:rPr>
              <a:t>https://baike.baidu.com/item/</a:t>
            </a:r>
            <a:r>
              <a:rPr lang="zh-CN" altLang="en-US" dirty="0">
                <a:hlinkClick r:id="rId5"/>
              </a:rPr>
              <a:t>马文</a:t>
            </a:r>
            <a:r>
              <a:rPr lang="en-US" altLang="zh-CN" dirty="0">
                <a:hlinkClick r:id="rId5"/>
              </a:rPr>
              <a:t>·</a:t>
            </a:r>
            <a:r>
              <a:rPr lang="zh-CN" altLang="en-US" dirty="0">
                <a:hlinkClick r:id="rId5"/>
              </a:rPr>
              <a:t>明斯基</a:t>
            </a:r>
            <a:r>
              <a:rPr lang="zh-CN" altLang="en-US" dirty="0"/>
              <a:t> </a:t>
            </a:r>
            <a:endParaRPr lang="en-US" altLang="zh-CN" dirty="0"/>
          </a:p>
          <a:p>
            <a:pPr lvl="1"/>
            <a:r>
              <a:rPr lang="zh-CN" altLang="en-US" dirty="0"/>
              <a:t>人工智能是关于知识的科学</a:t>
            </a:r>
            <a:endParaRPr lang="en-US" altLang="zh-CN" dirty="0"/>
          </a:p>
          <a:p>
            <a:pPr lvl="2"/>
            <a:r>
              <a:rPr lang="en-US" altLang="zh-CN" dirty="0"/>
              <a:t>Nils John Nilsson</a:t>
            </a:r>
            <a:r>
              <a:rPr lang="zh-CN" altLang="en-US" dirty="0"/>
              <a:t>，国外经典教材，</a:t>
            </a:r>
            <a:r>
              <a:rPr lang="en-US" altLang="zh-CN" dirty="0"/>
              <a:t>《</a:t>
            </a:r>
            <a:r>
              <a:rPr lang="zh-CN" altLang="en-US" dirty="0"/>
              <a:t>人工智能</a:t>
            </a:r>
            <a:r>
              <a:rPr lang="en-US" altLang="zh-CN" dirty="0"/>
              <a:t>》</a:t>
            </a:r>
            <a:r>
              <a:rPr lang="zh-CN" altLang="en-US" dirty="0"/>
              <a:t> 作者</a:t>
            </a:r>
            <a:endParaRPr lang="en-US" altLang="zh-CN" dirty="0"/>
          </a:p>
          <a:p>
            <a:pPr lvl="3"/>
            <a:r>
              <a:rPr lang="en-US" altLang="zh-CN" dirty="0">
                <a:hlinkClick r:id="rId6"/>
              </a:rPr>
              <a:t>http://ai.stanford.edu/~nilsson/</a:t>
            </a:r>
            <a:r>
              <a:rPr lang="en-US" altLang="zh-CN" dirty="0"/>
              <a:t> </a:t>
            </a:r>
          </a:p>
          <a:p>
            <a:pPr lvl="3"/>
            <a:r>
              <a:rPr lang="en-US" altLang="zh-CN" dirty="0">
                <a:hlinkClick r:id="rId7"/>
              </a:rPr>
              <a:t>https://en.wikipedia.org/wiki/Nils_John_Nilsson</a:t>
            </a:r>
            <a:r>
              <a:rPr lang="en-US" altLang="zh-CN" dirty="0"/>
              <a:t> </a:t>
            </a:r>
          </a:p>
          <a:p>
            <a:r>
              <a:rPr lang="zh-CN" altLang="en-US" dirty="0"/>
              <a:t>还有很多的定义， 比如：</a:t>
            </a:r>
            <a:endParaRPr lang="en-US" altLang="zh-CN" dirty="0"/>
          </a:p>
          <a:p>
            <a:pPr lvl="1"/>
            <a:r>
              <a:rPr lang="zh-CN" altLang="en-US" dirty="0"/>
              <a:t>能够感知环境，并未获得最佳结果、采取理性行为的智能体。</a:t>
            </a:r>
            <a:endParaRPr lang="en-US" altLang="zh-CN" dirty="0"/>
          </a:p>
          <a:p>
            <a:pPr lvl="2"/>
            <a:r>
              <a:rPr lang="zh-CN" altLang="en-US" dirty="0">
                <a:hlinkClick r:id="rId8"/>
              </a:rPr>
              <a:t>人工智能：一种现代的方法（第</a:t>
            </a:r>
            <a:r>
              <a:rPr lang="en-US" altLang="zh-CN" dirty="0">
                <a:hlinkClick r:id="rId8"/>
              </a:rPr>
              <a:t>3</a:t>
            </a:r>
            <a:r>
              <a:rPr lang="zh-CN" altLang="en-US" dirty="0">
                <a:hlinkClick r:id="rId8"/>
              </a:rPr>
              <a:t>版）</a:t>
            </a:r>
            <a:r>
              <a:rPr lang="en-US" altLang="zh-CN" dirty="0">
                <a:hlinkClick r:id="rId8"/>
              </a:rPr>
              <a:t>_</a:t>
            </a:r>
            <a:r>
              <a:rPr lang="zh-CN" altLang="en-US" dirty="0">
                <a:hlinkClick r:id="rId8"/>
              </a:rPr>
              <a:t>百度百科 </a:t>
            </a:r>
            <a:r>
              <a:rPr lang="en-US" altLang="zh-CN" dirty="0">
                <a:hlinkClick r:id="rId8"/>
              </a:rPr>
              <a:t>(baidu.com)</a:t>
            </a:r>
            <a:endParaRPr lang="en-US" altLang="zh-CN" dirty="0"/>
          </a:p>
          <a:p>
            <a:pPr lvl="2"/>
            <a:r>
              <a:rPr lang="zh-CN" altLang="en-US" dirty="0">
                <a:hlinkClick r:id="rId9"/>
              </a:rPr>
              <a:t>人工智能 </a:t>
            </a:r>
            <a:r>
              <a:rPr lang="en-US" altLang="zh-CN" dirty="0">
                <a:hlinkClick r:id="rId9"/>
              </a:rPr>
              <a:t>(</a:t>
            </a:r>
            <a:r>
              <a:rPr lang="zh-CN" altLang="en-US" dirty="0">
                <a:hlinkClick r:id="rId9"/>
              </a:rPr>
              <a:t>豆瓣</a:t>
            </a:r>
            <a:r>
              <a:rPr lang="en-US" altLang="zh-CN" dirty="0">
                <a:hlinkClick r:id="rId9"/>
              </a:rPr>
              <a:t>) (douban.com)</a:t>
            </a:r>
            <a:endParaRPr lang="en-US" altLang="zh-CN" dirty="0"/>
          </a:p>
          <a:p>
            <a:pPr lvl="2"/>
            <a:r>
              <a:rPr lang="zh-CN" altLang="en-US" b="0" i="0" dirty="0">
                <a:solidFill>
                  <a:srgbClr val="111111"/>
                </a:solidFill>
                <a:effectLst/>
                <a:latin typeface="Helvetica" panose="020B0604020202020204" pitchFamily="34" charset="0"/>
              </a:rPr>
              <a:t>最权威、最经典的人工智能教材</a:t>
            </a:r>
            <a:endParaRPr lang="en-US" altLang="zh-CN" dirty="0"/>
          </a:p>
          <a:p>
            <a:r>
              <a:rPr lang="zh-CN" altLang="en-US" dirty="0"/>
              <a:t>选哪个？为什么？</a:t>
            </a:r>
          </a:p>
        </p:txBody>
      </p:sp>
    </p:spTree>
    <p:extLst>
      <p:ext uri="{BB962C8B-B14F-4D97-AF65-F5344CB8AC3E}">
        <p14:creationId xmlns:p14="http://schemas.microsoft.com/office/powerpoint/2010/main" val="16017480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DCCD6-67FC-417E-9C74-0ACA0B2EF0A5}"/>
              </a:ext>
            </a:extLst>
          </p:cNvPr>
          <p:cNvSpPr>
            <a:spLocks noGrp="1"/>
          </p:cNvSpPr>
          <p:nvPr>
            <p:ph type="title"/>
          </p:nvPr>
        </p:nvSpPr>
        <p:spPr/>
        <p:txBody>
          <a:bodyPr/>
          <a:lstStyle/>
          <a:p>
            <a:r>
              <a:rPr lang="zh-CN" altLang="en-US" dirty="0"/>
              <a:t>深度学习的发展历程</a:t>
            </a:r>
          </a:p>
        </p:txBody>
      </p:sp>
      <p:pic>
        <p:nvPicPr>
          <p:cNvPr id="9" name="内容占位符 8">
            <a:extLst>
              <a:ext uri="{FF2B5EF4-FFF2-40B4-BE49-F238E27FC236}">
                <a16:creationId xmlns:a16="http://schemas.microsoft.com/office/drawing/2014/main" id="{8C524C39-DB43-4A36-BCE0-2A0882F67A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1" y="1529962"/>
            <a:ext cx="10558680" cy="4962913"/>
          </a:xfrm>
        </p:spPr>
      </p:pic>
    </p:spTree>
    <p:extLst>
      <p:ext uri="{BB962C8B-B14F-4D97-AF65-F5344CB8AC3E}">
        <p14:creationId xmlns:p14="http://schemas.microsoft.com/office/powerpoint/2010/main" val="133100545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501CC6B-58F0-468E-BBC7-CCDA2D46566A}"/>
              </a:ext>
            </a:extLst>
          </p:cNvPr>
          <p:cNvSpPr>
            <a:spLocks noGrp="1"/>
          </p:cNvSpPr>
          <p:nvPr>
            <p:ph type="title"/>
          </p:nvPr>
        </p:nvSpPr>
        <p:spPr/>
        <p:txBody>
          <a:bodyPr/>
          <a:lstStyle/>
          <a:p>
            <a:r>
              <a:rPr lang="zh-CN" altLang="en-US" b="1" dirty="0"/>
              <a:t>神经网络的历史</a:t>
            </a:r>
            <a:br>
              <a:rPr lang="zh-CN" altLang="en-US" b="1" dirty="0"/>
            </a:br>
            <a:endParaRPr lang="zh-CN" altLang="en-US" dirty="0"/>
          </a:p>
        </p:txBody>
      </p:sp>
      <p:sp>
        <p:nvSpPr>
          <p:cNvPr id="6" name="文本占位符 5">
            <a:extLst>
              <a:ext uri="{FF2B5EF4-FFF2-40B4-BE49-F238E27FC236}">
                <a16:creationId xmlns:a16="http://schemas.microsoft.com/office/drawing/2014/main" id="{A3DF89C5-9F52-42C4-BC94-75C513F1DEEB}"/>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zh-CN" altLang="en-US" sz="2000" dirty="0"/>
              <a:t>深度学习是基于神经网络发展起来的技术，</a:t>
            </a:r>
            <a:endParaRPr lang="en-US" altLang="zh-CN" sz="2000" dirty="0"/>
          </a:p>
          <a:p>
            <a:pPr marL="285750" indent="-285750">
              <a:buFont typeface="Arial" panose="020B0604020202020204" pitchFamily="34" charset="0"/>
              <a:buChar char="•"/>
            </a:pPr>
            <a:r>
              <a:rPr lang="zh-CN" altLang="en-US" sz="2000" dirty="0"/>
              <a:t>神经网络的发展具有悠久的历史，且发展历程一波三折。</a:t>
            </a:r>
            <a:endParaRPr lang="en-US" altLang="zh-CN" sz="2000" dirty="0"/>
          </a:p>
          <a:p>
            <a:pPr marL="285750" indent="-285750">
              <a:buFont typeface="Arial" panose="020B0604020202020204" pitchFamily="34" charset="0"/>
              <a:buChar char="•"/>
            </a:pPr>
            <a:r>
              <a:rPr lang="zh-CN" altLang="en-US" sz="2000" dirty="0"/>
              <a:t>历经两次潮起潮落后，神经网络迎来了它的第三次崛起。</a:t>
            </a:r>
          </a:p>
        </p:txBody>
      </p:sp>
      <p:sp>
        <p:nvSpPr>
          <p:cNvPr id="14" name="图片占位符 13">
            <a:extLst>
              <a:ext uri="{FF2B5EF4-FFF2-40B4-BE49-F238E27FC236}">
                <a16:creationId xmlns:a16="http://schemas.microsoft.com/office/drawing/2014/main" id="{7A353D4B-676F-4EB3-83D7-1F3594200330}"/>
              </a:ext>
            </a:extLst>
          </p:cNvPr>
          <p:cNvSpPr>
            <a:spLocks noGrp="1"/>
          </p:cNvSpPr>
          <p:nvPr>
            <p:ph type="pic" idx="1"/>
          </p:nvPr>
        </p:nvSpPr>
        <p:spPr/>
      </p:sp>
      <p:pic>
        <p:nvPicPr>
          <p:cNvPr id="15" name="图片 14">
            <a:extLst>
              <a:ext uri="{FF2B5EF4-FFF2-40B4-BE49-F238E27FC236}">
                <a16:creationId xmlns:a16="http://schemas.microsoft.com/office/drawing/2014/main" id="{936A5C5E-B3C4-4ECA-BDC7-5C839B313FB2}"/>
              </a:ext>
            </a:extLst>
          </p:cNvPr>
          <p:cNvPicPr>
            <a:picLocks noChangeAspect="1"/>
          </p:cNvPicPr>
          <p:nvPr/>
        </p:nvPicPr>
        <p:blipFill rotWithShape="1">
          <a:blip r:embed="rId2"/>
          <a:srcRect b="22067"/>
          <a:stretch/>
        </p:blipFill>
        <p:spPr>
          <a:xfrm>
            <a:off x="5183188" y="668776"/>
            <a:ext cx="6484937" cy="5200212"/>
          </a:xfrm>
          <a:prstGeom prst="rect">
            <a:avLst/>
          </a:prstGeom>
        </p:spPr>
      </p:pic>
    </p:spTree>
    <p:extLst>
      <p:ext uri="{BB962C8B-B14F-4D97-AF65-F5344CB8AC3E}">
        <p14:creationId xmlns:p14="http://schemas.microsoft.com/office/powerpoint/2010/main" val="30034093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C5D7C-60E1-4F89-9704-5E09A68A6042}"/>
              </a:ext>
            </a:extLst>
          </p:cNvPr>
          <p:cNvSpPr>
            <a:spLocks noGrp="1"/>
          </p:cNvSpPr>
          <p:nvPr>
            <p:ph type="title"/>
          </p:nvPr>
        </p:nvSpPr>
        <p:spPr/>
        <p:txBody>
          <a:bodyPr/>
          <a:lstStyle/>
          <a:p>
            <a:r>
              <a:rPr lang="en-US" altLang="zh-CN" dirty="0"/>
              <a:t>1 – M-P</a:t>
            </a:r>
            <a:r>
              <a:rPr lang="zh-CN" altLang="en-US" dirty="0"/>
              <a:t>神经元模型</a:t>
            </a:r>
          </a:p>
        </p:txBody>
      </p:sp>
      <p:sp>
        <p:nvSpPr>
          <p:cNvPr id="3" name="内容占位符 2">
            <a:extLst>
              <a:ext uri="{FF2B5EF4-FFF2-40B4-BE49-F238E27FC236}">
                <a16:creationId xmlns:a16="http://schemas.microsoft.com/office/drawing/2014/main" id="{CCFB21B2-A308-404D-86DD-94AF8CD40A63}"/>
              </a:ext>
            </a:extLst>
          </p:cNvPr>
          <p:cNvSpPr>
            <a:spLocks noGrp="1"/>
          </p:cNvSpPr>
          <p:nvPr>
            <p:ph idx="1"/>
          </p:nvPr>
        </p:nvSpPr>
        <p:spPr/>
        <p:txBody>
          <a:bodyPr>
            <a:normAutofit fontScale="85000" lnSpcReduction="10000"/>
          </a:bodyPr>
          <a:lstStyle/>
          <a:p>
            <a:r>
              <a:rPr lang="zh-CN" altLang="en-US" dirty="0"/>
              <a:t> </a:t>
            </a:r>
            <a:r>
              <a:rPr lang="en-US" altLang="zh-CN" dirty="0"/>
              <a:t>1943 </a:t>
            </a:r>
            <a:r>
              <a:rPr lang="zh-CN" altLang="en-US" dirty="0"/>
              <a:t>年的一篇开创性论文，发表在拉谢甫斯基的</a:t>
            </a:r>
            <a:r>
              <a:rPr lang="en-US" altLang="zh-CN" dirty="0"/>
              <a:t>《</a:t>
            </a:r>
            <a:r>
              <a:rPr lang="zh-CN" altLang="en-US" dirty="0"/>
              <a:t>数学生物物理学报</a:t>
            </a:r>
            <a:r>
              <a:rPr lang="en-US" altLang="zh-CN" dirty="0"/>
              <a:t>》</a:t>
            </a:r>
            <a:r>
              <a:rPr lang="zh-CN" altLang="en-US" dirty="0"/>
              <a:t>上。</a:t>
            </a:r>
            <a:endParaRPr lang="en-US" altLang="zh-CN" dirty="0"/>
          </a:p>
          <a:p>
            <a:pPr lvl="1"/>
            <a:r>
              <a:rPr lang="zh-CN" altLang="en-US" dirty="0"/>
              <a:t>神经网络的天下第一文：</a:t>
            </a:r>
            <a:endParaRPr lang="en-US" altLang="zh-CN" dirty="0"/>
          </a:p>
          <a:p>
            <a:pPr lvl="2"/>
            <a:r>
              <a:rPr lang="en-US" altLang="zh-CN" dirty="0"/>
              <a:t>《</a:t>
            </a:r>
            <a:r>
              <a:rPr lang="zh-CN" altLang="en-US" dirty="0"/>
              <a:t>神经活动中思想内在性的逻辑演算</a:t>
            </a:r>
            <a:r>
              <a:rPr lang="en-US" altLang="zh-CN" dirty="0"/>
              <a:t>》</a:t>
            </a:r>
          </a:p>
          <a:p>
            <a:pPr lvl="3"/>
            <a:r>
              <a:rPr lang="en-US" altLang="zh-CN" dirty="0"/>
              <a:t>《</a:t>
            </a:r>
            <a:r>
              <a:rPr lang="zh-CN" altLang="en-US" dirty="0"/>
              <a:t>神经活动中内在意识的逻辑演算</a:t>
            </a:r>
            <a:r>
              <a:rPr lang="en-US" altLang="zh-CN" dirty="0"/>
              <a:t>》</a:t>
            </a:r>
          </a:p>
          <a:p>
            <a:pPr lvl="2"/>
            <a:r>
              <a:rPr lang="zh-CN" altLang="en-US" dirty="0"/>
              <a:t>（</a:t>
            </a:r>
            <a:r>
              <a:rPr lang="en-US" altLang="zh-CN" dirty="0"/>
              <a:t>A Logical Calculus of Ideas Immanent in Nervous Activity</a:t>
            </a:r>
            <a:r>
              <a:rPr lang="zh-CN" altLang="en-US" dirty="0"/>
              <a:t>）</a:t>
            </a:r>
            <a:endParaRPr lang="en-US" altLang="zh-CN" dirty="0"/>
          </a:p>
          <a:p>
            <a:pPr lvl="1"/>
            <a:r>
              <a:rPr lang="zh-CN" altLang="en-US" dirty="0"/>
              <a:t>两位作者分别是神经 生理学家沃伦</a:t>
            </a:r>
            <a:r>
              <a:rPr lang="en-US" altLang="zh-CN" dirty="0"/>
              <a:t>·</a:t>
            </a:r>
            <a:r>
              <a:rPr lang="zh-CN" altLang="en-US" dirty="0"/>
              <a:t>麦克洛克（ </a:t>
            </a:r>
            <a:r>
              <a:rPr lang="en-US" altLang="zh-CN" dirty="0"/>
              <a:t>Warren McCulloch</a:t>
            </a:r>
            <a:r>
              <a:rPr lang="zh-CN" altLang="en-US" dirty="0"/>
              <a:t>）和数学家沃尔特 </a:t>
            </a:r>
            <a:r>
              <a:rPr lang="en-US" altLang="zh-CN" dirty="0"/>
              <a:t>·</a:t>
            </a:r>
            <a:r>
              <a:rPr lang="zh-CN" altLang="en-US" dirty="0"/>
              <a:t>皮茨（ </a:t>
            </a:r>
            <a:r>
              <a:rPr lang="en-US" altLang="zh-CN" dirty="0"/>
              <a:t>Walter Pitts </a:t>
            </a:r>
            <a:r>
              <a:rPr lang="zh-CN" altLang="en-US" dirty="0"/>
              <a:t>）</a:t>
            </a:r>
            <a:endParaRPr lang="en-US" altLang="zh-CN" dirty="0"/>
          </a:p>
          <a:p>
            <a:r>
              <a:rPr lang="zh-CN" altLang="en-US" dirty="0"/>
              <a:t>论文首次实现了用一个简单电路（即感知机）来模拟大脑神经元的行为。</a:t>
            </a:r>
            <a:endParaRPr lang="en-US" altLang="zh-CN" dirty="0"/>
          </a:p>
          <a:p>
            <a:pPr lvl="1"/>
            <a:r>
              <a:rPr lang="zh-CN" altLang="en-US" dirty="0"/>
              <a:t>衍生出一个著名的论断一一本质上，大脑不过就是一个信息处理器。</a:t>
            </a:r>
            <a:endParaRPr lang="en-US" altLang="zh-CN" dirty="0"/>
          </a:p>
          <a:p>
            <a:pPr lvl="1"/>
            <a:r>
              <a:rPr lang="zh-CN" altLang="en-US" dirty="0"/>
              <a:t>麦克洛克：</a:t>
            </a:r>
            <a:endParaRPr lang="en-US" altLang="zh-CN" dirty="0"/>
          </a:p>
          <a:p>
            <a:pPr lvl="2"/>
            <a:r>
              <a:rPr lang="zh-CN" altLang="en-US" dirty="0"/>
              <a:t>“在科学史上，我们首次知 道了我们是怎么知道的</a:t>
            </a:r>
            <a:endParaRPr lang="en-US" altLang="zh-CN" dirty="0"/>
          </a:p>
          <a:p>
            <a:pPr lvl="2"/>
            <a:r>
              <a:rPr lang="zh-CN" altLang="en-US" dirty="0"/>
              <a:t>（ </a:t>
            </a:r>
            <a:r>
              <a:rPr lang="en-US" altLang="zh-CN" dirty="0"/>
              <a:t>For the first time in the history of science, we know how we know </a:t>
            </a:r>
            <a:r>
              <a:rPr lang="zh-CN" altLang="en-US" dirty="0"/>
              <a:t>）。”</a:t>
            </a:r>
          </a:p>
          <a:p>
            <a:pPr lvl="1"/>
            <a:endParaRPr lang="zh-CN" altLang="en-US" dirty="0"/>
          </a:p>
          <a:p>
            <a:pPr lvl="1"/>
            <a:endParaRPr lang="zh-CN" altLang="en-US" dirty="0"/>
          </a:p>
          <a:p>
            <a:endParaRPr lang="zh-CN" altLang="en-US" dirty="0"/>
          </a:p>
        </p:txBody>
      </p:sp>
    </p:spTree>
    <p:extLst>
      <p:ext uri="{BB962C8B-B14F-4D97-AF65-F5344CB8AC3E}">
        <p14:creationId xmlns:p14="http://schemas.microsoft.com/office/powerpoint/2010/main" val="4733837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44A986-9A00-4F62-A86E-C078CD81D29E}"/>
              </a:ext>
            </a:extLst>
          </p:cNvPr>
          <p:cNvSpPr>
            <a:spLocks noGrp="1"/>
          </p:cNvSpPr>
          <p:nvPr>
            <p:ph type="title"/>
          </p:nvPr>
        </p:nvSpPr>
        <p:spPr/>
        <p:txBody>
          <a:bodyPr/>
          <a:lstStyle/>
          <a:p>
            <a:r>
              <a:rPr lang="en-US" altLang="zh-CN" dirty="0"/>
              <a:t>M-P</a:t>
            </a:r>
            <a:r>
              <a:rPr lang="zh-CN" altLang="en-US" dirty="0"/>
              <a:t>模型”的创立者之一</a:t>
            </a:r>
            <a:br>
              <a:rPr lang="en-US" altLang="zh-CN" dirty="0"/>
            </a:br>
            <a:r>
              <a:rPr lang="en-US" altLang="zh-CN" dirty="0"/>
              <a:t>——</a:t>
            </a:r>
            <a:r>
              <a:rPr lang="zh-CN" altLang="en-US" dirty="0"/>
              <a:t>沃尔特</a:t>
            </a:r>
            <a:r>
              <a:rPr lang="en-US" altLang="zh-CN" dirty="0"/>
              <a:t>·</a:t>
            </a:r>
            <a:r>
              <a:rPr lang="zh-CN" altLang="en-US" dirty="0"/>
              <a:t>皮茨（</a:t>
            </a:r>
            <a:r>
              <a:rPr lang="en-US" altLang="zh-CN" dirty="0"/>
              <a:t>Walter Pitts</a:t>
            </a:r>
            <a:r>
              <a:rPr lang="zh-CN" altLang="en-US" dirty="0"/>
              <a:t>）</a:t>
            </a:r>
          </a:p>
        </p:txBody>
      </p:sp>
      <p:pic>
        <p:nvPicPr>
          <p:cNvPr id="5" name="内容占位符 4">
            <a:extLst>
              <a:ext uri="{FF2B5EF4-FFF2-40B4-BE49-F238E27FC236}">
                <a16:creationId xmlns:a16="http://schemas.microsoft.com/office/drawing/2014/main" id="{C1B7A9B1-0C4D-4D69-810D-AD66BE6188F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16626" y="1825625"/>
            <a:ext cx="2958748" cy="4351338"/>
          </a:xfrm>
        </p:spPr>
      </p:pic>
    </p:spTree>
    <p:extLst>
      <p:ext uri="{BB962C8B-B14F-4D97-AF65-F5344CB8AC3E}">
        <p14:creationId xmlns:p14="http://schemas.microsoft.com/office/powerpoint/2010/main" val="2147621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7F748-0489-4D96-9AF4-9A57D7C90886}"/>
              </a:ext>
            </a:extLst>
          </p:cNvPr>
          <p:cNvSpPr>
            <a:spLocks noGrp="1"/>
          </p:cNvSpPr>
          <p:nvPr>
            <p:ph type="title"/>
          </p:nvPr>
        </p:nvSpPr>
        <p:spPr/>
        <p:txBody>
          <a:bodyPr/>
          <a:lstStyle/>
          <a:p>
            <a:r>
              <a:rPr lang="en-US" altLang="zh-CN" dirty="0"/>
              <a:t>M-P</a:t>
            </a:r>
            <a:r>
              <a:rPr lang="zh-CN" altLang="en-US" dirty="0"/>
              <a:t>模型</a:t>
            </a:r>
          </a:p>
        </p:txBody>
      </p:sp>
      <p:sp>
        <p:nvSpPr>
          <p:cNvPr id="3" name="内容占位符 2">
            <a:extLst>
              <a:ext uri="{FF2B5EF4-FFF2-40B4-BE49-F238E27FC236}">
                <a16:creationId xmlns:a16="http://schemas.microsoft.com/office/drawing/2014/main" id="{3D2C045D-8B81-41DF-9328-4DE2DA731FB7}"/>
              </a:ext>
            </a:extLst>
          </p:cNvPr>
          <p:cNvSpPr>
            <a:spLocks noGrp="1"/>
          </p:cNvSpPr>
          <p:nvPr>
            <p:ph idx="1"/>
          </p:nvPr>
        </p:nvSpPr>
        <p:spPr/>
        <p:txBody>
          <a:bodyPr/>
          <a:lstStyle/>
          <a:p>
            <a:r>
              <a:rPr lang="en-US" altLang="zh-CN" dirty="0"/>
              <a:t>MP</a:t>
            </a:r>
            <a:r>
              <a:rPr lang="zh-CN" altLang="en-US" dirty="0"/>
              <a:t>模型是模仿神经元的结构和工作原理，构成出的一个基于神经网络的数学模型，本质上是一种“模拟人类大脑”的神经元模型。</a:t>
            </a:r>
            <a:endParaRPr lang="en-US" altLang="zh-CN" dirty="0"/>
          </a:p>
          <a:p>
            <a:pPr lvl="1"/>
            <a:r>
              <a:rPr lang="zh-CN" altLang="en-US" dirty="0"/>
              <a:t>模仿其实更准确的说法应该是参考，</a:t>
            </a:r>
            <a:endParaRPr lang="en-US" altLang="zh-CN" dirty="0"/>
          </a:p>
          <a:p>
            <a:pPr lvl="1"/>
            <a:r>
              <a:rPr lang="zh-CN" altLang="en-US" dirty="0"/>
              <a:t>计算机领域的“人工神经网络”是受到生物学上的“神经网络”的启发，但是两者相差万里，没有直接的可比性。</a:t>
            </a:r>
            <a:endParaRPr lang="en-US" altLang="zh-CN" dirty="0"/>
          </a:p>
          <a:p>
            <a:r>
              <a:rPr lang="en-US" altLang="zh-CN" dirty="0"/>
              <a:t>MP</a:t>
            </a:r>
            <a:r>
              <a:rPr lang="zh-CN" altLang="en-US" dirty="0"/>
              <a:t>模型作为人工神经网络的起源，开创了人工神经网络的新时代，也奠定了神经网络模型的基础。</a:t>
            </a:r>
          </a:p>
        </p:txBody>
      </p:sp>
    </p:spTree>
    <p:extLst>
      <p:ext uri="{BB962C8B-B14F-4D97-AF65-F5344CB8AC3E}">
        <p14:creationId xmlns:p14="http://schemas.microsoft.com/office/powerpoint/2010/main" val="406156231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DFB6EE-8997-40E0-8B25-050F4F4C7E29}"/>
              </a:ext>
            </a:extLst>
          </p:cNvPr>
          <p:cNvSpPr>
            <a:spLocks noGrp="1"/>
          </p:cNvSpPr>
          <p:nvPr>
            <p:ph type="title"/>
          </p:nvPr>
        </p:nvSpPr>
        <p:spPr/>
        <p:txBody>
          <a:bodyPr/>
          <a:lstStyle/>
          <a:p>
            <a:r>
              <a:rPr lang="zh-CN" altLang="en-US" dirty="0"/>
              <a:t>大脑神经细胞的工作流程</a:t>
            </a:r>
          </a:p>
        </p:txBody>
      </p:sp>
      <p:pic>
        <p:nvPicPr>
          <p:cNvPr id="8" name="图片 7">
            <a:extLst>
              <a:ext uri="{FF2B5EF4-FFF2-40B4-BE49-F238E27FC236}">
                <a16:creationId xmlns:a16="http://schemas.microsoft.com/office/drawing/2014/main" id="{F974FAFA-D16D-4AF9-8FA2-B5B4E6381D83}"/>
              </a:ext>
            </a:extLst>
          </p:cNvPr>
          <p:cNvPicPr>
            <a:picLocks noChangeAspect="1"/>
          </p:cNvPicPr>
          <p:nvPr/>
        </p:nvPicPr>
        <p:blipFill>
          <a:blip r:embed="rId2"/>
          <a:stretch>
            <a:fillRect/>
          </a:stretch>
        </p:blipFill>
        <p:spPr>
          <a:xfrm>
            <a:off x="2621339" y="1824038"/>
            <a:ext cx="6572250" cy="4352925"/>
          </a:xfrm>
          <a:prstGeom prst="rect">
            <a:avLst/>
          </a:prstGeom>
        </p:spPr>
      </p:pic>
    </p:spTree>
    <p:extLst>
      <p:ext uri="{BB962C8B-B14F-4D97-AF65-F5344CB8AC3E}">
        <p14:creationId xmlns:p14="http://schemas.microsoft.com/office/powerpoint/2010/main" val="19883587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F180D-E660-4033-AAAB-8A396F54B352}"/>
              </a:ext>
            </a:extLst>
          </p:cNvPr>
          <p:cNvSpPr>
            <a:spLocks noGrp="1"/>
          </p:cNvSpPr>
          <p:nvPr>
            <p:ph type="title"/>
          </p:nvPr>
        </p:nvSpPr>
        <p:spPr/>
        <p:txBody>
          <a:bodyPr>
            <a:normAutofit/>
          </a:bodyPr>
          <a:lstStyle/>
          <a:p>
            <a:br>
              <a:rPr lang="en-US" altLang="zh-CN" dirty="0"/>
            </a:br>
            <a:r>
              <a:rPr lang="en-US" altLang="zh-CN" dirty="0"/>
              <a:t>M-P</a:t>
            </a:r>
            <a:r>
              <a:rPr lang="zh-CN" altLang="en-US" dirty="0"/>
              <a:t>神经元</a:t>
            </a:r>
          </a:p>
        </p:txBody>
      </p:sp>
      <p:sp>
        <p:nvSpPr>
          <p:cNvPr id="6" name="文本占位符 5">
            <a:extLst>
              <a:ext uri="{FF2B5EF4-FFF2-40B4-BE49-F238E27FC236}">
                <a16:creationId xmlns:a16="http://schemas.microsoft.com/office/drawing/2014/main" id="{B8C1C053-635C-429E-9F5C-C19B39DCBF3E}"/>
              </a:ext>
            </a:extLst>
          </p:cNvPr>
          <p:cNvSpPr>
            <a:spLocks noGrp="1"/>
          </p:cNvSpPr>
          <p:nvPr>
            <p:ph type="body" sz="half" idx="2"/>
          </p:nvPr>
        </p:nvSpPr>
        <p:spPr/>
        <p:txBody>
          <a:bodyPr/>
          <a:lstStyle/>
          <a:p>
            <a:r>
              <a:rPr lang="en-US" altLang="zh-CN" dirty="0"/>
              <a:t>《</a:t>
            </a:r>
            <a:r>
              <a:rPr lang="zh-CN" altLang="en-US" dirty="0"/>
              <a:t>神经活动中思想内在性的逻辑演算</a:t>
            </a:r>
            <a:r>
              <a:rPr lang="en-US" altLang="zh-CN" dirty="0"/>
              <a:t>》</a:t>
            </a:r>
            <a:r>
              <a:rPr lang="zh-CN" altLang="en-US" dirty="0"/>
              <a:t>中的</a:t>
            </a:r>
            <a:r>
              <a:rPr lang="en-US" altLang="zh-CN" dirty="0"/>
              <a:t>M-P</a:t>
            </a:r>
            <a:r>
              <a:rPr lang="zh-CN" altLang="en-US" dirty="0"/>
              <a:t>神经元</a:t>
            </a:r>
            <a:endParaRPr lang="en-US" altLang="zh-CN" dirty="0"/>
          </a:p>
          <a:p>
            <a:r>
              <a:rPr lang="zh-CN" altLang="en-US" dirty="0"/>
              <a:t>（发表于</a:t>
            </a:r>
            <a:r>
              <a:rPr lang="en-US" altLang="zh-CN" dirty="0"/>
              <a:t>1943</a:t>
            </a:r>
            <a:r>
              <a:rPr lang="zh-CN" altLang="en-US" dirty="0"/>
              <a:t>年）</a:t>
            </a:r>
          </a:p>
        </p:txBody>
      </p:sp>
      <p:pic>
        <p:nvPicPr>
          <p:cNvPr id="9" name="图片 8">
            <a:extLst>
              <a:ext uri="{FF2B5EF4-FFF2-40B4-BE49-F238E27FC236}">
                <a16:creationId xmlns:a16="http://schemas.microsoft.com/office/drawing/2014/main" id="{CA1A7C71-9FE3-4C37-87E4-FE7D906DE060}"/>
              </a:ext>
            </a:extLst>
          </p:cNvPr>
          <p:cNvPicPr>
            <a:picLocks noChangeAspect="1"/>
          </p:cNvPicPr>
          <p:nvPr/>
        </p:nvPicPr>
        <p:blipFill>
          <a:blip r:embed="rId2"/>
          <a:stretch>
            <a:fillRect/>
          </a:stretch>
        </p:blipFill>
        <p:spPr>
          <a:xfrm>
            <a:off x="6291222" y="0"/>
            <a:ext cx="4223759" cy="6858000"/>
          </a:xfrm>
          <a:prstGeom prst="rect">
            <a:avLst/>
          </a:prstGeom>
        </p:spPr>
      </p:pic>
    </p:spTree>
    <p:extLst>
      <p:ext uri="{BB962C8B-B14F-4D97-AF65-F5344CB8AC3E}">
        <p14:creationId xmlns:p14="http://schemas.microsoft.com/office/powerpoint/2010/main" val="4788807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49802-E6FA-43DD-A95B-BFF718FFCB57}"/>
              </a:ext>
            </a:extLst>
          </p:cNvPr>
          <p:cNvSpPr>
            <a:spLocks noGrp="1"/>
          </p:cNvSpPr>
          <p:nvPr>
            <p:ph type="title"/>
          </p:nvPr>
        </p:nvSpPr>
        <p:spPr/>
        <p:txBody>
          <a:bodyPr/>
          <a:lstStyle/>
          <a:p>
            <a:r>
              <a:rPr lang="en-US" altLang="zh-CN" dirty="0"/>
              <a:t>M-P</a:t>
            </a:r>
            <a:r>
              <a:rPr lang="zh-CN" altLang="en-US" dirty="0"/>
              <a:t>神经元模型</a:t>
            </a:r>
          </a:p>
        </p:txBody>
      </p:sp>
      <p:pic>
        <p:nvPicPr>
          <p:cNvPr id="5" name="内容占位符 4">
            <a:extLst>
              <a:ext uri="{FF2B5EF4-FFF2-40B4-BE49-F238E27FC236}">
                <a16:creationId xmlns:a16="http://schemas.microsoft.com/office/drawing/2014/main" id="{DA5D5715-0FC1-4A22-8EDE-B878BBC3FB2D}"/>
              </a:ext>
            </a:extLst>
          </p:cNvPr>
          <p:cNvPicPr>
            <a:picLocks noGrp="1" noChangeAspect="1"/>
          </p:cNvPicPr>
          <p:nvPr>
            <p:ph idx="1"/>
          </p:nvPr>
        </p:nvPicPr>
        <p:blipFill>
          <a:blip r:embed="rId2"/>
          <a:stretch>
            <a:fillRect/>
          </a:stretch>
        </p:blipFill>
        <p:spPr>
          <a:xfrm>
            <a:off x="2593777" y="1825625"/>
            <a:ext cx="7004445" cy="4351338"/>
          </a:xfrm>
          <a:prstGeom prst="rect">
            <a:avLst/>
          </a:prstGeom>
        </p:spPr>
      </p:pic>
    </p:spTree>
    <p:extLst>
      <p:ext uri="{BB962C8B-B14F-4D97-AF65-F5344CB8AC3E}">
        <p14:creationId xmlns:p14="http://schemas.microsoft.com/office/powerpoint/2010/main" val="295160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CFC68D-5529-46D0-84F3-FF7860B51C9E}"/>
              </a:ext>
            </a:extLst>
          </p:cNvPr>
          <p:cNvSpPr>
            <a:spLocks noGrp="1"/>
          </p:cNvSpPr>
          <p:nvPr>
            <p:ph type="title"/>
          </p:nvPr>
        </p:nvSpPr>
        <p:spPr/>
        <p:txBody>
          <a:bodyPr/>
          <a:lstStyle/>
          <a:p>
            <a:r>
              <a:rPr lang="en-US" altLang="zh-CN" dirty="0"/>
              <a:t>M-P</a:t>
            </a:r>
            <a:r>
              <a:rPr lang="zh-CN" altLang="en-US" dirty="0"/>
              <a:t>神经元模型</a:t>
            </a:r>
          </a:p>
        </p:txBody>
      </p:sp>
      <p:sp>
        <p:nvSpPr>
          <p:cNvPr id="3" name="内容占位符 2">
            <a:extLst>
              <a:ext uri="{FF2B5EF4-FFF2-40B4-BE49-F238E27FC236}">
                <a16:creationId xmlns:a16="http://schemas.microsoft.com/office/drawing/2014/main" id="{F543C970-935C-45D1-90BB-70EAA02C0975}"/>
              </a:ext>
            </a:extLst>
          </p:cNvPr>
          <p:cNvSpPr>
            <a:spLocks noGrp="1"/>
          </p:cNvSpPr>
          <p:nvPr>
            <p:ph idx="1"/>
          </p:nvPr>
        </p:nvSpPr>
        <p:spPr/>
        <p:txBody>
          <a:bodyPr>
            <a:normAutofit fontScale="92500" lnSpcReduction="10000"/>
          </a:bodyPr>
          <a:lstStyle/>
          <a:p>
            <a:r>
              <a:rPr lang="zh-CN" altLang="en-US" dirty="0"/>
              <a:t>神经元接收来自</a:t>
            </a:r>
            <a:r>
              <a:rPr lang="en-US" altLang="zh-CN" dirty="0"/>
              <a:t>n</a:t>
            </a:r>
            <a:r>
              <a:rPr lang="zh-CN" altLang="en-US" dirty="0"/>
              <a:t>个其它神经元传递过来的输入信号，</a:t>
            </a:r>
            <a:endParaRPr lang="en-US" altLang="zh-CN" dirty="0"/>
          </a:p>
          <a:p>
            <a:r>
              <a:rPr lang="zh-CN" altLang="en-US" dirty="0"/>
              <a:t>这些信号的表达，通常通过神经元之间连接的权重（</a:t>
            </a:r>
            <a:r>
              <a:rPr lang="en-US" altLang="zh-CN" dirty="0"/>
              <a:t>weight</a:t>
            </a:r>
            <a:r>
              <a:rPr lang="zh-CN" altLang="en-US" dirty="0"/>
              <a:t>）大小来表示，</a:t>
            </a:r>
            <a:endParaRPr lang="en-US" altLang="zh-CN" dirty="0"/>
          </a:p>
          <a:p>
            <a:r>
              <a:rPr lang="zh-CN" altLang="en-US" dirty="0"/>
              <a:t>神经元将接收到的输入值按照某种权重叠加起来，</a:t>
            </a:r>
            <a:endParaRPr lang="en-US" altLang="zh-CN" dirty="0"/>
          </a:p>
          <a:p>
            <a:r>
              <a:rPr lang="zh-CN" altLang="en-US" dirty="0"/>
              <a:t>并将当前神经元的阈值进行比较，</a:t>
            </a:r>
            <a:endParaRPr lang="en-US" altLang="zh-CN" dirty="0"/>
          </a:p>
          <a:p>
            <a:r>
              <a:rPr lang="zh-CN" altLang="en-US" dirty="0"/>
              <a:t>然后通过“激活函数（</a:t>
            </a:r>
            <a:r>
              <a:rPr lang="en-US" altLang="zh-CN" dirty="0"/>
              <a:t>activation function</a:t>
            </a:r>
            <a:r>
              <a:rPr lang="zh-CN" altLang="en-US" dirty="0"/>
              <a:t>）”向外表达输出。</a:t>
            </a:r>
            <a:endParaRPr lang="en-US" altLang="zh-CN" dirty="0"/>
          </a:p>
          <a:p>
            <a:r>
              <a:rPr lang="zh-CN" altLang="en-US" dirty="0"/>
              <a:t>（概念上就叫感知机 </a:t>
            </a:r>
            <a:r>
              <a:rPr lang="en-US" altLang="zh-CN" dirty="0"/>
              <a:t>-- </a:t>
            </a:r>
            <a:r>
              <a:rPr lang="zh-CN" altLang="en-US" dirty="0"/>
              <a:t>计算层）</a:t>
            </a:r>
            <a:endParaRPr lang="en-US" altLang="zh-CN" dirty="0"/>
          </a:p>
          <a:p>
            <a:pPr lvl="1"/>
            <a:r>
              <a:rPr lang="zh-CN" altLang="en-US" dirty="0"/>
              <a:t>术语“感知机” ，是皮茨等人发表论文</a:t>
            </a:r>
            <a:r>
              <a:rPr lang="en-US" altLang="zh-CN" dirty="0"/>
              <a:t>15</a:t>
            </a:r>
            <a:r>
              <a:rPr lang="zh-CN" altLang="en-US" dirty="0"/>
              <a:t>年之后，在 </a:t>
            </a:r>
            <a:r>
              <a:rPr lang="en-US" altLang="zh-CN" dirty="0"/>
              <a:t>1958 </a:t>
            </a:r>
            <a:r>
              <a:rPr lang="zh-CN" altLang="en-US" dirty="0"/>
              <a:t>年</a:t>
            </a:r>
            <a:r>
              <a:rPr lang="en-US" altLang="zh-CN" dirty="0"/>
              <a:t>, </a:t>
            </a:r>
            <a:r>
              <a:rPr lang="zh-CN" altLang="en-US" dirty="0"/>
              <a:t>由康内尔大学心理学教授弗兰克</a:t>
            </a:r>
            <a:r>
              <a:rPr lang="en-US" altLang="zh-CN" dirty="0"/>
              <a:t>·</a:t>
            </a:r>
            <a:r>
              <a:rPr lang="zh-CN" altLang="en-US" dirty="0"/>
              <a:t>罗森布拉特</a:t>
            </a:r>
            <a:r>
              <a:rPr lang="en-US" altLang="zh-CN" dirty="0"/>
              <a:t>( Frank Rosenblatt) </a:t>
            </a:r>
            <a:r>
              <a:rPr lang="zh-CN" altLang="en-US" dirty="0"/>
              <a:t>提出来的。</a:t>
            </a:r>
          </a:p>
        </p:txBody>
      </p:sp>
    </p:spTree>
    <p:extLst>
      <p:ext uri="{BB962C8B-B14F-4D97-AF65-F5344CB8AC3E}">
        <p14:creationId xmlns:p14="http://schemas.microsoft.com/office/powerpoint/2010/main" val="212395645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D21C3-79F0-4AEF-AE26-7A28FCCA481F}"/>
              </a:ext>
            </a:extLst>
          </p:cNvPr>
          <p:cNvSpPr>
            <a:spLocks noGrp="1"/>
          </p:cNvSpPr>
          <p:nvPr>
            <p:ph type="title"/>
          </p:nvPr>
        </p:nvSpPr>
        <p:spPr/>
        <p:txBody>
          <a:bodyPr/>
          <a:lstStyle/>
          <a:p>
            <a:r>
              <a:rPr lang="en-US" altLang="zh-CN" dirty="0"/>
              <a:t>2 – </a:t>
            </a:r>
            <a:r>
              <a:rPr lang="zh-CN" altLang="en-US" dirty="0"/>
              <a:t>海布学习规则</a:t>
            </a:r>
            <a:r>
              <a:rPr lang="en-US" altLang="zh-CN" dirty="0"/>
              <a:t>(Hebb Rule)</a:t>
            </a:r>
            <a:endParaRPr lang="zh-CN" altLang="en-US" dirty="0"/>
          </a:p>
        </p:txBody>
      </p:sp>
      <p:sp>
        <p:nvSpPr>
          <p:cNvPr id="3" name="内容占位符 2">
            <a:extLst>
              <a:ext uri="{FF2B5EF4-FFF2-40B4-BE49-F238E27FC236}">
                <a16:creationId xmlns:a16="http://schemas.microsoft.com/office/drawing/2014/main" id="{54FE0468-2888-4B21-A144-F937E0367568}"/>
              </a:ext>
            </a:extLst>
          </p:cNvPr>
          <p:cNvSpPr>
            <a:spLocks noGrp="1"/>
          </p:cNvSpPr>
          <p:nvPr>
            <p:ph idx="1"/>
          </p:nvPr>
        </p:nvSpPr>
        <p:spPr/>
        <p:txBody>
          <a:bodyPr>
            <a:normAutofit fontScale="92500" lnSpcReduction="10000"/>
          </a:bodyPr>
          <a:lstStyle/>
          <a:p>
            <a:r>
              <a:rPr lang="zh-CN" altLang="en-US" dirty="0"/>
              <a:t>海布学习规则与“条件反射”机理一致，为以后的神经网络学习算法奠定了基础，具有重大的历史意义。</a:t>
            </a:r>
            <a:endParaRPr lang="en-US" altLang="zh-CN" dirty="0"/>
          </a:p>
          <a:p>
            <a:pPr lvl="1"/>
            <a:r>
              <a:rPr lang="en-US" altLang="zh-CN" dirty="0"/>
              <a:t>1949</a:t>
            </a:r>
            <a:r>
              <a:rPr lang="zh-CN" altLang="en-US" dirty="0"/>
              <a:t>年，加拿大著名心理学家唐纳德</a:t>
            </a:r>
            <a:r>
              <a:rPr lang="en-US" altLang="zh-CN" dirty="0"/>
              <a:t>·</a:t>
            </a:r>
            <a:r>
              <a:rPr lang="zh-CN" altLang="en-US" dirty="0"/>
              <a:t>赫布在</a:t>
            </a:r>
            <a:r>
              <a:rPr lang="en-US" altLang="zh-CN" dirty="0"/>
              <a:t>《</a:t>
            </a:r>
            <a:r>
              <a:rPr lang="zh-CN" altLang="en-US" dirty="0"/>
              <a:t>行为的组织</a:t>
            </a:r>
            <a:r>
              <a:rPr lang="en-US" altLang="zh-CN" dirty="0"/>
              <a:t>》</a:t>
            </a:r>
            <a:r>
              <a:rPr lang="zh-CN" altLang="en-US" dirty="0"/>
              <a:t>一文中提出了的一种基于无监督学习的规则。</a:t>
            </a:r>
          </a:p>
          <a:p>
            <a:r>
              <a:rPr lang="zh-CN" altLang="en-US" dirty="0"/>
              <a:t>海布学习规则：</a:t>
            </a:r>
            <a:endParaRPr lang="en-US" altLang="zh-CN" dirty="0"/>
          </a:p>
          <a:p>
            <a:pPr lvl="1"/>
            <a:r>
              <a:rPr lang="zh-CN" altLang="en-US" dirty="0"/>
              <a:t>模仿人类认知世界的过程建立一种“网络模型”，</a:t>
            </a:r>
            <a:endParaRPr lang="en-US" altLang="zh-CN" dirty="0"/>
          </a:p>
          <a:p>
            <a:pPr lvl="1"/>
            <a:r>
              <a:rPr lang="zh-CN" altLang="en-US" dirty="0"/>
              <a:t>该网络模型针对训练集进行大量的训练并提取训练集的统计特征，</a:t>
            </a:r>
            <a:endParaRPr lang="en-US" altLang="zh-CN" dirty="0"/>
          </a:p>
          <a:p>
            <a:pPr lvl="1"/>
            <a:r>
              <a:rPr lang="zh-CN" altLang="en-US" dirty="0"/>
              <a:t>按照样本的相似程度进行分类，</a:t>
            </a:r>
            <a:endParaRPr lang="en-US" altLang="zh-CN" dirty="0"/>
          </a:p>
          <a:p>
            <a:pPr lvl="1"/>
            <a:r>
              <a:rPr lang="zh-CN" altLang="en-US" dirty="0"/>
              <a:t>把相互之间联系密切的样本分为一类，</a:t>
            </a:r>
            <a:endParaRPr lang="en-US" altLang="zh-CN" dirty="0"/>
          </a:p>
          <a:p>
            <a:pPr lvl="1"/>
            <a:r>
              <a:rPr lang="zh-CN" altLang="en-US" dirty="0"/>
              <a:t>这样就把样本分成了若干类。</a:t>
            </a:r>
            <a:endParaRPr lang="en-US" altLang="zh-CN" dirty="0"/>
          </a:p>
        </p:txBody>
      </p:sp>
    </p:spTree>
    <p:extLst>
      <p:ext uri="{BB962C8B-B14F-4D97-AF65-F5344CB8AC3E}">
        <p14:creationId xmlns:p14="http://schemas.microsoft.com/office/powerpoint/2010/main" val="2032188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34044EF-F4A2-675C-9B86-26A08BCB5C2B}"/>
              </a:ext>
            </a:extLst>
          </p:cNvPr>
          <p:cNvSpPr>
            <a:spLocks noGrp="1"/>
          </p:cNvSpPr>
          <p:nvPr>
            <p:ph type="title"/>
          </p:nvPr>
        </p:nvSpPr>
        <p:spPr/>
        <p:txBody>
          <a:bodyPr/>
          <a:lstStyle/>
          <a:p>
            <a:r>
              <a:rPr lang="zh-CN" altLang="en-US" dirty="0"/>
              <a:t>人工智能的定义</a:t>
            </a:r>
          </a:p>
        </p:txBody>
      </p:sp>
      <p:sp>
        <p:nvSpPr>
          <p:cNvPr id="5" name="文本占位符 4">
            <a:extLst>
              <a:ext uri="{FF2B5EF4-FFF2-40B4-BE49-F238E27FC236}">
                <a16:creationId xmlns:a16="http://schemas.microsoft.com/office/drawing/2014/main" id="{D1E558DA-B8C9-28B3-610A-F1041837A567}"/>
              </a:ext>
            </a:extLst>
          </p:cNvPr>
          <p:cNvSpPr>
            <a:spLocks noGrp="1"/>
          </p:cNvSpPr>
          <p:nvPr>
            <p:ph type="body" idx="1"/>
          </p:nvPr>
        </p:nvSpPr>
        <p:spPr/>
        <p:txBody>
          <a:bodyPr/>
          <a:lstStyle/>
          <a:p>
            <a:r>
              <a:rPr lang="zh-CN" altLang="en-US" dirty="0"/>
              <a:t>“必也正名乎</a:t>
            </a:r>
            <a:r>
              <a:rPr lang="en-US" altLang="zh-CN" dirty="0"/>
              <a:t>!”</a:t>
            </a:r>
            <a:r>
              <a:rPr lang="zh-CN" altLang="en-US" dirty="0"/>
              <a:t>引起的逻辑线、三个主流学派、研究前景</a:t>
            </a:r>
          </a:p>
        </p:txBody>
      </p:sp>
    </p:spTree>
    <p:extLst>
      <p:ext uri="{BB962C8B-B14F-4D97-AF65-F5344CB8AC3E}">
        <p14:creationId xmlns:p14="http://schemas.microsoft.com/office/powerpoint/2010/main" val="123065515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44E23-BF55-4AA4-B1EA-97C89AC88E65}"/>
              </a:ext>
            </a:extLst>
          </p:cNvPr>
          <p:cNvSpPr>
            <a:spLocks noGrp="1"/>
          </p:cNvSpPr>
          <p:nvPr>
            <p:ph type="title"/>
          </p:nvPr>
        </p:nvSpPr>
        <p:spPr/>
        <p:txBody>
          <a:bodyPr/>
          <a:lstStyle/>
          <a:p>
            <a:r>
              <a:rPr lang="en-US" altLang="zh-CN" dirty="0"/>
              <a:t>3 – </a:t>
            </a:r>
            <a:r>
              <a:rPr lang="zh-CN" altLang="en-US" dirty="0"/>
              <a:t>感知机</a:t>
            </a:r>
            <a:r>
              <a:rPr lang="en-US" altLang="zh-CN" dirty="0"/>
              <a:t>(Perceptron)</a:t>
            </a:r>
            <a:endParaRPr lang="zh-CN" altLang="en-US" dirty="0"/>
          </a:p>
        </p:txBody>
      </p:sp>
      <p:sp>
        <p:nvSpPr>
          <p:cNvPr id="3" name="内容占位符 2">
            <a:extLst>
              <a:ext uri="{FF2B5EF4-FFF2-40B4-BE49-F238E27FC236}">
                <a16:creationId xmlns:a16="http://schemas.microsoft.com/office/drawing/2014/main" id="{798DBF84-13BE-4B1D-B47B-4AFC234FE7F0}"/>
              </a:ext>
            </a:extLst>
          </p:cNvPr>
          <p:cNvSpPr>
            <a:spLocks noGrp="1"/>
          </p:cNvSpPr>
          <p:nvPr>
            <p:ph idx="1"/>
          </p:nvPr>
        </p:nvSpPr>
        <p:spPr/>
        <p:txBody>
          <a:bodyPr>
            <a:normAutofit lnSpcReduction="10000"/>
          </a:bodyPr>
          <a:lstStyle/>
          <a:p>
            <a:r>
              <a:rPr lang="en-US" altLang="zh-CN" dirty="0"/>
              <a:t>1958</a:t>
            </a:r>
            <a:r>
              <a:rPr lang="zh-CN" altLang="en-US" dirty="0"/>
              <a:t>年，就职于</a:t>
            </a:r>
            <a:r>
              <a:rPr lang="en-US" altLang="zh-CN" dirty="0"/>
              <a:t>Cornell</a:t>
            </a:r>
            <a:r>
              <a:rPr lang="zh-CN" altLang="en-US" dirty="0"/>
              <a:t>航空实验室的</a:t>
            </a:r>
            <a:r>
              <a:rPr lang="en-US" altLang="zh-CN" dirty="0"/>
              <a:t>Frank Rosenblatt</a:t>
            </a:r>
          </a:p>
          <a:p>
            <a:pPr lvl="1"/>
            <a:r>
              <a:rPr lang="zh-CN" altLang="en-US" dirty="0"/>
              <a:t>正式提出了由两层神经元组成的（人工）神经网络，称之为“感知机”。</a:t>
            </a:r>
            <a:endParaRPr lang="en-US" altLang="zh-CN" dirty="0"/>
          </a:p>
          <a:p>
            <a:r>
              <a:rPr lang="zh-CN" altLang="en-US" dirty="0"/>
              <a:t>在</a:t>
            </a:r>
            <a:r>
              <a:rPr lang="en-US" altLang="zh-CN" dirty="0"/>
              <a:t>MP</a:t>
            </a:r>
            <a:r>
              <a:rPr lang="zh-CN" altLang="en-US" dirty="0"/>
              <a:t>模型和海布学习规则的研究基础上的一种类似于人类学习过程的学习算法</a:t>
            </a:r>
            <a:r>
              <a:rPr lang="en-US" altLang="zh-CN" dirty="0"/>
              <a:t>——</a:t>
            </a:r>
            <a:r>
              <a:rPr lang="zh-CN" altLang="en-US" dirty="0"/>
              <a:t>感知机学习。</a:t>
            </a:r>
            <a:endParaRPr lang="en-US" altLang="zh-CN" dirty="0"/>
          </a:p>
          <a:p>
            <a:pPr lvl="1"/>
            <a:r>
              <a:rPr lang="zh-CN" altLang="en-US" dirty="0"/>
              <a:t>本质上是一种线性模型，可以对输入的训练集数据进行二分类，</a:t>
            </a:r>
            <a:endParaRPr lang="en-US" altLang="zh-CN" dirty="0"/>
          </a:p>
          <a:p>
            <a:pPr lvl="2"/>
            <a:r>
              <a:rPr lang="zh-CN" altLang="en-US" dirty="0"/>
              <a:t>能够在训练集中自动更新权值。</a:t>
            </a:r>
            <a:endParaRPr lang="en-US" altLang="zh-CN" dirty="0"/>
          </a:p>
          <a:p>
            <a:r>
              <a:rPr lang="zh-CN" altLang="en-US" dirty="0"/>
              <a:t>感知机的提出对神经网络的发展具有里程碑式的意义。</a:t>
            </a:r>
            <a:endParaRPr lang="en-US" altLang="zh-CN" dirty="0"/>
          </a:p>
          <a:p>
            <a:pPr lvl="1"/>
            <a:r>
              <a:rPr lang="zh-CN" altLang="en-US" dirty="0"/>
              <a:t>意味着经过训练后，计算机能够确定神经元的连接权重。</a:t>
            </a:r>
            <a:endParaRPr lang="en-US" altLang="zh-CN" dirty="0"/>
          </a:p>
          <a:p>
            <a:pPr lvl="1"/>
            <a:r>
              <a:rPr lang="zh-CN" altLang="en-US" dirty="0"/>
              <a:t>神经网络的研究迎来了第一次热潮。</a:t>
            </a:r>
          </a:p>
        </p:txBody>
      </p:sp>
    </p:spTree>
    <p:extLst>
      <p:ext uri="{BB962C8B-B14F-4D97-AF65-F5344CB8AC3E}">
        <p14:creationId xmlns:p14="http://schemas.microsoft.com/office/powerpoint/2010/main" val="32042534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9C3F0-64E1-449F-BA25-92224F3C6CC9}"/>
              </a:ext>
            </a:extLst>
          </p:cNvPr>
          <p:cNvSpPr>
            <a:spLocks noGrp="1"/>
          </p:cNvSpPr>
          <p:nvPr>
            <p:ph type="title"/>
          </p:nvPr>
        </p:nvSpPr>
        <p:spPr/>
        <p:txBody>
          <a:bodyPr/>
          <a:lstStyle/>
          <a:p>
            <a:r>
              <a:rPr lang="zh-CN" altLang="en-US" dirty="0"/>
              <a:t>感知机（单输出</a:t>
            </a:r>
            <a:r>
              <a:rPr lang="en-US" altLang="zh-CN" dirty="0"/>
              <a:t>&amp;</a:t>
            </a:r>
            <a:r>
              <a:rPr lang="zh-CN" altLang="en-US" dirty="0"/>
              <a:t>多输出）</a:t>
            </a:r>
          </a:p>
        </p:txBody>
      </p:sp>
      <p:grpSp>
        <p:nvGrpSpPr>
          <p:cNvPr id="29" name="组合 28">
            <a:extLst>
              <a:ext uri="{FF2B5EF4-FFF2-40B4-BE49-F238E27FC236}">
                <a16:creationId xmlns:a16="http://schemas.microsoft.com/office/drawing/2014/main" id="{339E4664-0280-4153-B401-72F7DE20842E}"/>
              </a:ext>
            </a:extLst>
          </p:cNvPr>
          <p:cNvGrpSpPr/>
          <p:nvPr/>
        </p:nvGrpSpPr>
        <p:grpSpPr>
          <a:xfrm>
            <a:off x="237195" y="1433981"/>
            <a:ext cx="6867525" cy="2133601"/>
            <a:chOff x="2667000" y="2362201"/>
            <a:chExt cx="6867525" cy="2133601"/>
          </a:xfrm>
        </p:grpSpPr>
        <p:sp>
          <p:nvSpPr>
            <p:cNvPr id="16" name="Rectangle 4">
              <a:extLst>
                <a:ext uri="{FF2B5EF4-FFF2-40B4-BE49-F238E27FC236}">
                  <a16:creationId xmlns:a16="http://schemas.microsoft.com/office/drawing/2014/main" id="{E34018C8-C7A0-4847-A49A-7E881E8AD9D2}"/>
                </a:ext>
              </a:extLst>
            </p:cNvPr>
            <p:cNvSpPr>
              <a:spLocks noChangeArrowheads="1"/>
            </p:cNvSpPr>
            <p:nvPr/>
          </p:nvSpPr>
          <p:spPr bwMode="auto">
            <a:xfrm>
              <a:off x="4876800" y="2514600"/>
              <a:ext cx="3132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1pPr>
              <a:lvl2pPr marL="4572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2pPr>
              <a:lvl3pPr marL="9144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3pPr>
              <a:lvl4pPr marL="13716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4pPr>
              <a:lvl5pPr marL="18288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9pPr>
            </a:lstStyle>
            <a:p>
              <a:pPr algn="l"/>
              <a:r>
                <a:rPr kumimoji="1" lang="zh-CN" altLang="en-US" sz="2000" b="1">
                  <a:solidFill>
                    <a:srgbClr val="FF3300"/>
                  </a:solidFill>
                  <a:latin typeface="Times New Roman" panose="02020603050405020304" pitchFamily="18" charset="0"/>
                  <a:ea typeface="隶书" pitchFamily="49" charset="-122"/>
                </a:rPr>
                <a:t>单输出的感知器</a:t>
              </a:r>
              <a:r>
                <a:rPr kumimoji="1" lang="en-US" altLang="zh-CN" sz="2000" b="1">
                  <a:solidFill>
                    <a:srgbClr val="FF3300"/>
                  </a:solidFill>
                  <a:latin typeface="Times New Roman" panose="02020603050405020304" pitchFamily="18" charset="0"/>
                  <a:ea typeface="隶书" pitchFamily="49" charset="-122"/>
                </a:rPr>
                <a:t>(M-P</a:t>
              </a:r>
              <a:r>
                <a:rPr kumimoji="1" lang="zh-CN" altLang="en-US" sz="2000" b="1">
                  <a:solidFill>
                    <a:srgbClr val="FF3300"/>
                  </a:solidFill>
                  <a:latin typeface="Times New Roman" panose="02020603050405020304" pitchFamily="18" charset="0"/>
                  <a:ea typeface="隶书" pitchFamily="49" charset="-122"/>
                </a:rPr>
                <a:t>模型</a:t>
              </a:r>
              <a:r>
                <a:rPr kumimoji="1" lang="en-US" altLang="zh-CN" sz="2000" b="1">
                  <a:solidFill>
                    <a:srgbClr val="FF3300"/>
                  </a:solidFill>
                  <a:latin typeface="Times New Roman" panose="02020603050405020304" pitchFamily="18" charset="0"/>
                  <a:ea typeface="隶书" pitchFamily="49" charset="-122"/>
                </a:rPr>
                <a:t>)</a:t>
              </a:r>
            </a:p>
          </p:txBody>
        </p:sp>
        <p:grpSp>
          <p:nvGrpSpPr>
            <p:cNvPr id="17" name="Group 5">
              <a:extLst>
                <a:ext uri="{FF2B5EF4-FFF2-40B4-BE49-F238E27FC236}">
                  <a16:creationId xmlns:a16="http://schemas.microsoft.com/office/drawing/2014/main" id="{43C9F35F-4CF6-4AB4-8B80-46C0078CD51F}"/>
                </a:ext>
              </a:extLst>
            </p:cNvPr>
            <p:cNvGrpSpPr>
              <a:grpSpLocks/>
            </p:cNvGrpSpPr>
            <p:nvPr/>
          </p:nvGrpSpPr>
          <p:grpSpPr bwMode="auto">
            <a:xfrm>
              <a:off x="2667000" y="2362201"/>
              <a:ext cx="6867525" cy="2133601"/>
              <a:chOff x="576" y="1968"/>
              <a:chExt cx="4326" cy="1344"/>
            </a:xfrm>
          </p:grpSpPr>
          <p:grpSp>
            <p:nvGrpSpPr>
              <p:cNvPr id="18" name="Group 6">
                <a:extLst>
                  <a:ext uri="{FF2B5EF4-FFF2-40B4-BE49-F238E27FC236}">
                    <a16:creationId xmlns:a16="http://schemas.microsoft.com/office/drawing/2014/main" id="{949E3723-167C-437D-ADEB-47C67E65067E}"/>
                  </a:ext>
                </a:extLst>
              </p:cNvPr>
              <p:cNvGrpSpPr>
                <a:grpSpLocks/>
              </p:cNvGrpSpPr>
              <p:nvPr/>
            </p:nvGrpSpPr>
            <p:grpSpPr bwMode="auto">
              <a:xfrm>
                <a:off x="722" y="2207"/>
                <a:ext cx="4180" cy="1105"/>
                <a:chOff x="720" y="2207"/>
                <a:chExt cx="1440" cy="721"/>
              </a:xfrm>
            </p:grpSpPr>
            <p:sp>
              <p:nvSpPr>
                <p:cNvPr id="24" name="Rectangle 7">
                  <a:extLst>
                    <a:ext uri="{FF2B5EF4-FFF2-40B4-BE49-F238E27FC236}">
                      <a16:creationId xmlns:a16="http://schemas.microsoft.com/office/drawing/2014/main" id="{9C614909-832F-46D2-AEA4-24B51ABBDB99}"/>
                    </a:ext>
                  </a:extLst>
                </p:cNvPr>
                <p:cNvSpPr>
                  <a:spLocks noChangeArrowheads="1"/>
                </p:cNvSpPr>
                <p:nvPr/>
              </p:nvSpPr>
              <p:spPr bwMode="auto">
                <a:xfrm>
                  <a:off x="1512" y="2396"/>
                  <a:ext cx="72" cy="250"/>
                </a:xfrm>
                <a:prstGeom prst="rect">
                  <a:avLst/>
                </a:prstGeom>
                <a:solidFill>
                  <a:srgbClr val="FFFFFF"/>
                </a:solidFill>
                <a:ln w="9525">
                  <a:solidFill>
                    <a:srgbClr val="000000"/>
                  </a:solidFill>
                  <a:miter lim="800000"/>
                  <a:headEnd/>
                  <a:tailEnd/>
                </a:ln>
              </p:spPr>
              <p:txBody>
                <a:bodyPr/>
                <a:lstStyle>
                  <a:defPPr>
                    <a:defRPr lang="zh-CN"/>
                  </a:defPPr>
                  <a:lvl1pPr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1pPr>
                  <a:lvl2pPr marL="4572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2pPr>
                  <a:lvl3pPr marL="9144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3pPr>
                  <a:lvl4pPr marL="13716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4pPr>
                  <a:lvl5pPr marL="18288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9pPr>
                </a:lstStyle>
                <a:p>
                  <a:endParaRPr lang="zh-CN" altLang="en-US"/>
                </a:p>
              </p:txBody>
            </p:sp>
            <p:sp>
              <p:nvSpPr>
                <p:cNvPr id="25" name="Line 8">
                  <a:extLst>
                    <a:ext uri="{FF2B5EF4-FFF2-40B4-BE49-F238E27FC236}">
                      <a16:creationId xmlns:a16="http://schemas.microsoft.com/office/drawing/2014/main" id="{CC72A6A2-AD6B-4A2B-A6F3-16FB13087595}"/>
                    </a:ext>
                  </a:extLst>
                </p:cNvPr>
                <p:cNvSpPr>
                  <a:spLocks noChangeShapeType="1"/>
                </p:cNvSpPr>
                <p:nvPr/>
              </p:nvSpPr>
              <p:spPr bwMode="auto">
                <a:xfrm>
                  <a:off x="1584" y="2544"/>
                  <a:ext cx="57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1pPr>
                  <a:lvl2pPr marL="4572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2pPr>
                  <a:lvl3pPr marL="9144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3pPr>
                  <a:lvl4pPr marL="13716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4pPr>
                  <a:lvl5pPr marL="18288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9pPr>
                </a:lstStyle>
                <a:p>
                  <a:endParaRPr lang="zh-CN" altLang="en-US"/>
                </a:p>
              </p:txBody>
            </p:sp>
            <p:sp>
              <p:nvSpPr>
                <p:cNvPr id="26" name="Line 9">
                  <a:extLst>
                    <a:ext uri="{FF2B5EF4-FFF2-40B4-BE49-F238E27FC236}">
                      <a16:creationId xmlns:a16="http://schemas.microsoft.com/office/drawing/2014/main" id="{EFCEDAFF-2864-4AAD-AF6B-C1237794BF9C}"/>
                    </a:ext>
                  </a:extLst>
                </p:cNvPr>
                <p:cNvSpPr>
                  <a:spLocks noChangeShapeType="1"/>
                </p:cNvSpPr>
                <p:nvPr/>
              </p:nvSpPr>
              <p:spPr bwMode="auto">
                <a:xfrm>
                  <a:off x="720" y="2207"/>
                  <a:ext cx="792" cy="2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1pPr>
                  <a:lvl2pPr marL="4572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2pPr>
                  <a:lvl3pPr marL="9144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3pPr>
                  <a:lvl4pPr marL="13716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4pPr>
                  <a:lvl5pPr marL="18288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9pPr>
                </a:lstStyle>
                <a:p>
                  <a:endParaRPr lang="zh-CN" altLang="en-US"/>
                </a:p>
              </p:txBody>
            </p:sp>
            <p:sp>
              <p:nvSpPr>
                <p:cNvPr id="27" name="Line 10">
                  <a:extLst>
                    <a:ext uri="{FF2B5EF4-FFF2-40B4-BE49-F238E27FC236}">
                      <a16:creationId xmlns:a16="http://schemas.microsoft.com/office/drawing/2014/main" id="{97FBF192-7005-4F42-AA4F-5199FCEC4E23}"/>
                    </a:ext>
                  </a:extLst>
                </p:cNvPr>
                <p:cNvSpPr>
                  <a:spLocks noChangeShapeType="1"/>
                </p:cNvSpPr>
                <p:nvPr/>
              </p:nvSpPr>
              <p:spPr bwMode="auto">
                <a:xfrm>
                  <a:off x="720" y="2544"/>
                  <a:ext cx="79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1pPr>
                  <a:lvl2pPr marL="4572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2pPr>
                  <a:lvl3pPr marL="9144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3pPr>
                  <a:lvl4pPr marL="13716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4pPr>
                  <a:lvl5pPr marL="18288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9pPr>
                </a:lstStyle>
                <a:p>
                  <a:endParaRPr lang="zh-CN" altLang="en-US"/>
                </a:p>
              </p:txBody>
            </p:sp>
            <p:sp>
              <p:nvSpPr>
                <p:cNvPr id="28" name="Line 11">
                  <a:extLst>
                    <a:ext uri="{FF2B5EF4-FFF2-40B4-BE49-F238E27FC236}">
                      <a16:creationId xmlns:a16="http://schemas.microsoft.com/office/drawing/2014/main" id="{4861CFF1-8E2A-43CA-8354-A9F2C87D3495}"/>
                    </a:ext>
                  </a:extLst>
                </p:cNvPr>
                <p:cNvSpPr>
                  <a:spLocks noChangeShapeType="1"/>
                </p:cNvSpPr>
                <p:nvPr/>
              </p:nvSpPr>
              <p:spPr bwMode="auto">
                <a:xfrm flipV="1">
                  <a:off x="720" y="2616"/>
                  <a:ext cx="792"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defPPr>
                    <a:defRPr lang="zh-CN"/>
                  </a:defPPr>
                  <a:lvl1pPr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1pPr>
                  <a:lvl2pPr marL="4572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2pPr>
                  <a:lvl3pPr marL="9144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3pPr>
                  <a:lvl4pPr marL="13716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4pPr>
                  <a:lvl5pPr marL="18288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9pPr>
                </a:lstStyle>
                <a:p>
                  <a:endParaRPr lang="zh-CN" altLang="en-US"/>
                </a:p>
              </p:txBody>
            </p:sp>
          </p:grpSp>
          <p:sp>
            <p:nvSpPr>
              <p:cNvPr id="19" name="Rectangle 12">
                <a:extLst>
                  <a:ext uri="{FF2B5EF4-FFF2-40B4-BE49-F238E27FC236}">
                    <a16:creationId xmlns:a16="http://schemas.microsoft.com/office/drawing/2014/main" id="{C0C38526-2797-4BD1-B842-C9C1F267A261}"/>
                  </a:ext>
                </a:extLst>
              </p:cNvPr>
              <p:cNvSpPr>
                <a:spLocks noChangeArrowheads="1"/>
              </p:cNvSpPr>
              <p:nvPr/>
            </p:nvSpPr>
            <p:spPr bwMode="auto">
              <a:xfrm>
                <a:off x="672" y="2448"/>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1pPr>
                <a:lvl2pPr marL="4572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2pPr>
                <a:lvl3pPr marL="9144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3pPr>
                <a:lvl4pPr marL="13716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4pPr>
                <a:lvl5pPr marL="18288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9pPr>
              </a:lstStyle>
              <a:p>
                <a:pPr algn="just"/>
                <a:r>
                  <a:rPr kumimoji="1" lang="en-US" altLang="zh-CN" sz="2000" b="1">
                    <a:solidFill>
                      <a:schemeClr val="tx1"/>
                    </a:solidFill>
                    <a:latin typeface="Times New Roman" panose="02020603050405020304" pitchFamily="18" charset="0"/>
                  </a:rPr>
                  <a:t>x</a:t>
                </a:r>
                <a:r>
                  <a:rPr kumimoji="1" lang="en-US" altLang="zh-CN" sz="2000" b="1" baseline="-30000">
                    <a:solidFill>
                      <a:schemeClr val="tx1"/>
                    </a:solidFill>
                    <a:latin typeface="Times New Roman" panose="02020603050405020304" pitchFamily="18" charset="0"/>
                  </a:rPr>
                  <a:t>2</a:t>
                </a:r>
                <a:endParaRPr kumimoji="1" lang="en-US" altLang="zh-CN" sz="2000" b="1">
                  <a:solidFill>
                    <a:schemeClr val="tx1"/>
                  </a:solidFill>
                  <a:latin typeface="Times New Roman" panose="02020603050405020304" pitchFamily="18" charset="0"/>
                </a:endParaRPr>
              </a:p>
            </p:txBody>
          </p:sp>
          <p:sp>
            <p:nvSpPr>
              <p:cNvPr id="20" name="Rectangle 13">
                <a:extLst>
                  <a:ext uri="{FF2B5EF4-FFF2-40B4-BE49-F238E27FC236}">
                    <a16:creationId xmlns:a16="http://schemas.microsoft.com/office/drawing/2014/main" id="{FF4820F0-36B9-47F5-AD92-514E063C57AE}"/>
                  </a:ext>
                </a:extLst>
              </p:cNvPr>
              <p:cNvSpPr>
                <a:spLocks noChangeArrowheads="1"/>
              </p:cNvSpPr>
              <p:nvPr/>
            </p:nvSpPr>
            <p:spPr bwMode="auto">
              <a:xfrm>
                <a:off x="576" y="1968"/>
                <a:ext cx="3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1pPr>
                <a:lvl2pPr marL="4572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2pPr>
                <a:lvl3pPr marL="9144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3pPr>
                <a:lvl4pPr marL="13716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4pPr>
                <a:lvl5pPr marL="18288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9pPr>
              </a:lstStyle>
              <a:p>
                <a:pPr algn="l"/>
                <a:r>
                  <a:rPr kumimoji="1" lang="en-US" altLang="zh-CN" sz="2000" b="1">
                    <a:solidFill>
                      <a:schemeClr val="tx1"/>
                    </a:solidFill>
                    <a:latin typeface="Times New Roman" panose="02020603050405020304" pitchFamily="18" charset="0"/>
                  </a:rPr>
                  <a:t>  x</a:t>
                </a:r>
                <a:r>
                  <a:rPr kumimoji="1" lang="en-US" altLang="zh-CN" sz="2000" b="1" baseline="-30000">
                    <a:solidFill>
                      <a:schemeClr val="tx1"/>
                    </a:solidFill>
                    <a:latin typeface="Times New Roman" panose="02020603050405020304" pitchFamily="18" charset="0"/>
                  </a:rPr>
                  <a:t>1</a:t>
                </a:r>
              </a:p>
            </p:txBody>
          </p:sp>
          <p:sp>
            <p:nvSpPr>
              <p:cNvPr id="21" name="Text Box 14">
                <a:extLst>
                  <a:ext uri="{FF2B5EF4-FFF2-40B4-BE49-F238E27FC236}">
                    <a16:creationId xmlns:a16="http://schemas.microsoft.com/office/drawing/2014/main" id="{BFD29DE7-D1C1-4DB9-BBE3-B7DD74D3A3AF}"/>
                  </a:ext>
                </a:extLst>
              </p:cNvPr>
              <p:cNvSpPr txBox="1">
                <a:spLocks noChangeArrowheads="1"/>
              </p:cNvSpPr>
              <p:nvPr/>
            </p:nvSpPr>
            <p:spPr bwMode="auto">
              <a:xfrm>
                <a:off x="4656" y="2534"/>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1pPr>
                <a:lvl2pPr marL="4572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2pPr>
                <a:lvl3pPr marL="9144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3pPr>
                <a:lvl4pPr marL="13716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4pPr>
                <a:lvl5pPr marL="18288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9pPr>
              </a:lstStyle>
              <a:p>
                <a:pPr algn="l">
                  <a:spcBef>
                    <a:spcPct val="50000"/>
                  </a:spcBef>
                </a:pPr>
                <a:r>
                  <a:rPr kumimoji="1" lang="en-US" altLang="zh-CN" sz="2000" b="1">
                    <a:solidFill>
                      <a:schemeClr val="tx1"/>
                    </a:solidFill>
                    <a:latin typeface="Times New Roman" panose="02020603050405020304" pitchFamily="18" charset="0"/>
                  </a:rPr>
                  <a:t>o</a:t>
                </a:r>
              </a:p>
            </p:txBody>
          </p:sp>
          <p:sp>
            <p:nvSpPr>
              <p:cNvPr id="22" name="Text Box 15">
                <a:extLst>
                  <a:ext uri="{FF2B5EF4-FFF2-40B4-BE49-F238E27FC236}">
                    <a16:creationId xmlns:a16="http://schemas.microsoft.com/office/drawing/2014/main" id="{2DE67EC2-27E8-4783-82B4-5B460E2C4081}"/>
                  </a:ext>
                </a:extLst>
              </p:cNvPr>
              <p:cNvSpPr txBox="1">
                <a:spLocks noChangeArrowheads="1"/>
              </p:cNvSpPr>
              <p:nvPr/>
            </p:nvSpPr>
            <p:spPr bwMode="auto">
              <a:xfrm>
                <a:off x="624" y="306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1pPr>
                <a:lvl2pPr marL="4572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2pPr>
                <a:lvl3pPr marL="9144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3pPr>
                <a:lvl4pPr marL="13716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4pPr>
                <a:lvl5pPr marL="18288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9pPr>
              </a:lstStyle>
              <a:p>
                <a:pPr algn="l">
                  <a:spcBef>
                    <a:spcPct val="50000"/>
                  </a:spcBef>
                </a:pPr>
                <a:r>
                  <a:rPr kumimoji="1" lang="en-US" altLang="zh-CN" sz="2000" b="1">
                    <a:solidFill>
                      <a:schemeClr val="tx1"/>
                    </a:solidFill>
                    <a:latin typeface="Times New Roman" panose="02020603050405020304" pitchFamily="18" charset="0"/>
                  </a:rPr>
                  <a:t> x</a:t>
                </a:r>
                <a:r>
                  <a:rPr kumimoji="1" lang="en-US" altLang="zh-CN" sz="2000" b="1" baseline="-30000">
                    <a:solidFill>
                      <a:schemeClr val="tx1"/>
                    </a:solidFill>
                    <a:latin typeface="Times New Roman" panose="02020603050405020304" pitchFamily="18" charset="0"/>
                  </a:rPr>
                  <a:t>n</a:t>
                </a:r>
              </a:p>
            </p:txBody>
          </p:sp>
          <p:sp>
            <p:nvSpPr>
              <p:cNvPr id="23" name="Text Box 16">
                <a:extLst>
                  <a:ext uri="{FF2B5EF4-FFF2-40B4-BE49-F238E27FC236}">
                    <a16:creationId xmlns:a16="http://schemas.microsoft.com/office/drawing/2014/main" id="{8679EA44-A960-4002-BDA2-FB74B923CBBA}"/>
                  </a:ext>
                </a:extLst>
              </p:cNvPr>
              <p:cNvSpPr txBox="1">
                <a:spLocks noChangeArrowheads="1"/>
              </p:cNvSpPr>
              <p:nvPr/>
            </p:nvSpPr>
            <p:spPr bwMode="auto">
              <a:xfrm>
                <a:off x="624" y="2832"/>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1pPr>
                <a:lvl2pPr marL="4572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2pPr>
                <a:lvl3pPr marL="9144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3pPr>
                <a:lvl4pPr marL="13716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4pPr>
                <a:lvl5pPr marL="1828800" algn="r" rtl="0" fontAlgn="base">
                  <a:spcBef>
                    <a:spcPct val="0"/>
                  </a:spcBef>
                  <a:spcAft>
                    <a:spcPct val="0"/>
                  </a:spcAft>
                  <a:defRPr sz="1400" kern="1200">
                    <a:solidFill>
                      <a:srgbClr val="000099"/>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1400" kern="1200">
                    <a:solidFill>
                      <a:srgbClr val="000099"/>
                    </a:solidFill>
                    <a:latin typeface="Tahoma" panose="020B0604030504040204" pitchFamily="34" charset="0"/>
                    <a:ea typeface="宋体" panose="02010600030101010101" pitchFamily="2" charset="-122"/>
                    <a:cs typeface="+mn-cs"/>
                  </a:defRPr>
                </a:lvl9pPr>
              </a:lstStyle>
              <a:p>
                <a:pPr algn="l">
                  <a:spcBef>
                    <a:spcPct val="50000"/>
                  </a:spcBef>
                </a:pPr>
                <a:r>
                  <a:rPr lang="en-US" altLang="zh-CN" sz="1800" b="1">
                    <a:solidFill>
                      <a:schemeClr val="tx1"/>
                    </a:solidFill>
                    <a:latin typeface="Times New Roman" panose="02020603050405020304" pitchFamily="18" charset="0"/>
                  </a:rPr>
                  <a:t>…</a:t>
                </a:r>
              </a:p>
            </p:txBody>
          </p:sp>
        </p:grpSp>
      </p:grpSp>
      <p:grpSp>
        <p:nvGrpSpPr>
          <p:cNvPr id="30" name="Group 4">
            <a:extLst>
              <a:ext uri="{FF2B5EF4-FFF2-40B4-BE49-F238E27FC236}">
                <a16:creationId xmlns:a16="http://schemas.microsoft.com/office/drawing/2014/main" id="{3200C8F2-F40F-46B5-A00C-BCC94DF2A3FE}"/>
              </a:ext>
            </a:extLst>
          </p:cNvPr>
          <p:cNvGrpSpPr>
            <a:grpSpLocks/>
          </p:cNvGrpSpPr>
          <p:nvPr/>
        </p:nvGrpSpPr>
        <p:grpSpPr bwMode="auto">
          <a:xfrm>
            <a:off x="4487863" y="2855426"/>
            <a:ext cx="7315200" cy="3444875"/>
            <a:chOff x="576" y="2016"/>
            <a:chExt cx="4608" cy="2170"/>
          </a:xfrm>
        </p:grpSpPr>
        <p:grpSp>
          <p:nvGrpSpPr>
            <p:cNvPr id="31" name="Group 5">
              <a:extLst>
                <a:ext uri="{FF2B5EF4-FFF2-40B4-BE49-F238E27FC236}">
                  <a16:creationId xmlns:a16="http://schemas.microsoft.com/office/drawing/2014/main" id="{CAB46EAB-2AF3-4834-A967-3E9DECA0A5C8}"/>
                </a:ext>
              </a:extLst>
            </p:cNvPr>
            <p:cNvGrpSpPr>
              <a:grpSpLocks/>
            </p:cNvGrpSpPr>
            <p:nvPr/>
          </p:nvGrpSpPr>
          <p:grpSpPr bwMode="auto">
            <a:xfrm>
              <a:off x="624" y="2208"/>
              <a:ext cx="4464" cy="1440"/>
              <a:chOff x="2620" y="9610"/>
              <a:chExt cx="5220" cy="1716"/>
            </a:xfrm>
          </p:grpSpPr>
          <p:sp>
            <p:nvSpPr>
              <p:cNvPr id="45" name="Oval 6">
                <a:extLst>
                  <a:ext uri="{FF2B5EF4-FFF2-40B4-BE49-F238E27FC236}">
                    <a16:creationId xmlns:a16="http://schemas.microsoft.com/office/drawing/2014/main" id="{F7E8D2AF-C26C-49CB-A1AC-25A9B764116C}"/>
                  </a:ext>
                </a:extLst>
              </p:cNvPr>
              <p:cNvSpPr>
                <a:spLocks noChangeArrowheads="1"/>
              </p:cNvSpPr>
              <p:nvPr/>
            </p:nvSpPr>
            <p:spPr bwMode="auto">
              <a:xfrm>
                <a:off x="4060" y="9610"/>
                <a:ext cx="180" cy="156"/>
              </a:xfrm>
              <a:prstGeom prst="ellipse">
                <a:avLst/>
              </a:prstGeom>
              <a:solidFill>
                <a:srgbClr val="FFFFFF"/>
              </a:solidFill>
              <a:ln w="9525">
                <a:solidFill>
                  <a:srgbClr val="000000"/>
                </a:solidFill>
                <a:round/>
                <a:headEnd/>
                <a:tailEnd/>
              </a:ln>
            </p:spPr>
            <p:txBody>
              <a:bodyPr/>
              <a:lstStyle/>
              <a:p>
                <a:endParaRPr lang="zh-CN" altLang="en-US"/>
              </a:p>
            </p:txBody>
          </p:sp>
          <p:sp>
            <p:nvSpPr>
              <p:cNvPr id="46" name="Oval 7">
                <a:extLst>
                  <a:ext uri="{FF2B5EF4-FFF2-40B4-BE49-F238E27FC236}">
                    <a16:creationId xmlns:a16="http://schemas.microsoft.com/office/drawing/2014/main" id="{07E95D99-631E-42A0-9E31-FBA292F610B3}"/>
                  </a:ext>
                </a:extLst>
              </p:cNvPr>
              <p:cNvSpPr>
                <a:spLocks noChangeArrowheads="1"/>
              </p:cNvSpPr>
              <p:nvPr/>
            </p:nvSpPr>
            <p:spPr bwMode="auto">
              <a:xfrm>
                <a:off x="4060" y="11170"/>
                <a:ext cx="180" cy="156"/>
              </a:xfrm>
              <a:prstGeom prst="ellipse">
                <a:avLst/>
              </a:prstGeom>
              <a:solidFill>
                <a:srgbClr val="FFFFFF"/>
              </a:solidFill>
              <a:ln w="9525">
                <a:solidFill>
                  <a:srgbClr val="000000"/>
                </a:solidFill>
                <a:round/>
                <a:headEnd/>
                <a:tailEnd/>
              </a:ln>
            </p:spPr>
            <p:txBody>
              <a:bodyPr/>
              <a:lstStyle/>
              <a:p>
                <a:endParaRPr lang="zh-CN" altLang="en-US"/>
              </a:p>
            </p:txBody>
          </p:sp>
          <p:sp>
            <p:nvSpPr>
              <p:cNvPr id="47" name="Oval 8">
                <a:extLst>
                  <a:ext uri="{FF2B5EF4-FFF2-40B4-BE49-F238E27FC236}">
                    <a16:creationId xmlns:a16="http://schemas.microsoft.com/office/drawing/2014/main" id="{74DF24A3-BC87-45BA-B3DB-0D366D62911D}"/>
                  </a:ext>
                </a:extLst>
              </p:cNvPr>
              <p:cNvSpPr>
                <a:spLocks noChangeArrowheads="1"/>
              </p:cNvSpPr>
              <p:nvPr/>
            </p:nvSpPr>
            <p:spPr bwMode="auto">
              <a:xfrm>
                <a:off x="4060" y="10234"/>
                <a:ext cx="180" cy="156"/>
              </a:xfrm>
              <a:prstGeom prst="ellipse">
                <a:avLst/>
              </a:prstGeom>
              <a:solidFill>
                <a:srgbClr val="FFFFFF"/>
              </a:solidFill>
              <a:ln w="9525">
                <a:solidFill>
                  <a:srgbClr val="000000"/>
                </a:solidFill>
                <a:round/>
                <a:headEnd/>
                <a:tailEnd/>
              </a:ln>
            </p:spPr>
            <p:txBody>
              <a:bodyPr/>
              <a:lstStyle/>
              <a:p>
                <a:endParaRPr lang="zh-CN" altLang="en-US"/>
              </a:p>
            </p:txBody>
          </p:sp>
          <p:sp>
            <p:nvSpPr>
              <p:cNvPr id="48" name="Rectangle 9">
                <a:extLst>
                  <a:ext uri="{FF2B5EF4-FFF2-40B4-BE49-F238E27FC236}">
                    <a16:creationId xmlns:a16="http://schemas.microsoft.com/office/drawing/2014/main" id="{65D35356-3299-4DFB-BD9A-71974019F6C0}"/>
                  </a:ext>
                </a:extLst>
              </p:cNvPr>
              <p:cNvSpPr>
                <a:spLocks noChangeArrowheads="1"/>
              </p:cNvSpPr>
              <p:nvPr/>
            </p:nvSpPr>
            <p:spPr bwMode="auto">
              <a:xfrm>
                <a:off x="6580" y="9610"/>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49" name="Rectangle 10">
                <a:extLst>
                  <a:ext uri="{FF2B5EF4-FFF2-40B4-BE49-F238E27FC236}">
                    <a16:creationId xmlns:a16="http://schemas.microsoft.com/office/drawing/2014/main" id="{6F43724C-0929-4762-A468-3DB0BD926168}"/>
                  </a:ext>
                </a:extLst>
              </p:cNvPr>
              <p:cNvSpPr>
                <a:spLocks noChangeArrowheads="1"/>
              </p:cNvSpPr>
              <p:nvPr/>
            </p:nvSpPr>
            <p:spPr bwMode="auto">
              <a:xfrm>
                <a:off x="6580" y="10234"/>
                <a:ext cx="180" cy="156"/>
              </a:xfrm>
              <a:prstGeom prst="rect">
                <a:avLst/>
              </a:prstGeom>
              <a:solidFill>
                <a:srgbClr val="FFFFFF"/>
              </a:solidFill>
              <a:ln w="9525">
                <a:solidFill>
                  <a:srgbClr val="000000"/>
                </a:solidFill>
                <a:miter lim="800000"/>
                <a:headEnd/>
                <a:tailEnd/>
              </a:ln>
            </p:spPr>
            <p:txBody>
              <a:bodyPr/>
              <a:lstStyle/>
              <a:p>
                <a:endParaRPr lang="zh-CN" altLang="en-US"/>
              </a:p>
            </p:txBody>
          </p:sp>
          <p:sp>
            <p:nvSpPr>
              <p:cNvPr id="50" name="Rectangle 11">
                <a:extLst>
                  <a:ext uri="{FF2B5EF4-FFF2-40B4-BE49-F238E27FC236}">
                    <a16:creationId xmlns:a16="http://schemas.microsoft.com/office/drawing/2014/main" id="{078A5E57-9490-4703-868D-CB421BC451FD}"/>
                  </a:ext>
                </a:extLst>
              </p:cNvPr>
              <p:cNvSpPr>
                <a:spLocks noChangeArrowheads="1"/>
              </p:cNvSpPr>
              <p:nvPr/>
            </p:nvSpPr>
            <p:spPr bwMode="auto">
              <a:xfrm>
                <a:off x="6580" y="11170"/>
                <a:ext cx="180" cy="156"/>
              </a:xfrm>
              <a:prstGeom prst="rect">
                <a:avLst/>
              </a:prstGeom>
              <a:solidFill>
                <a:srgbClr val="FFFFFF"/>
              </a:solidFill>
              <a:ln w="9525">
                <a:solidFill>
                  <a:srgbClr val="000000"/>
                </a:solidFill>
                <a:miter lim="800000"/>
                <a:headEnd/>
                <a:tailEnd/>
              </a:ln>
            </p:spPr>
            <p:txBody>
              <a:bodyPr/>
              <a:lstStyle/>
              <a:p>
                <a:pPr algn="l"/>
                <a:endParaRPr kumimoji="1" lang="zh-CN" altLang="zh-CN" sz="2000" b="1">
                  <a:solidFill>
                    <a:schemeClr val="tx1"/>
                  </a:solidFill>
                  <a:latin typeface="Times New Roman" panose="02020603050405020304" pitchFamily="18" charset="0"/>
                </a:endParaRPr>
              </a:p>
            </p:txBody>
          </p:sp>
          <p:sp>
            <p:nvSpPr>
              <p:cNvPr id="51" name="Line 12">
                <a:extLst>
                  <a:ext uri="{FF2B5EF4-FFF2-40B4-BE49-F238E27FC236}">
                    <a16:creationId xmlns:a16="http://schemas.microsoft.com/office/drawing/2014/main" id="{14C77FCF-E7E2-4915-A7EF-AA958071401D}"/>
                  </a:ext>
                </a:extLst>
              </p:cNvPr>
              <p:cNvSpPr>
                <a:spLocks noChangeShapeType="1"/>
              </p:cNvSpPr>
              <p:nvPr/>
            </p:nvSpPr>
            <p:spPr bwMode="auto">
              <a:xfrm>
                <a:off x="2620" y="9691"/>
                <a:ext cx="14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Line 13">
                <a:extLst>
                  <a:ext uri="{FF2B5EF4-FFF2-40B4-BE49-F238E27FC236}">
                    <a16:creationId xmlns:a16="http://schemas.microsoft.com/office/drawing/2014/main" id="{41A2F948-5F30-4BA3-BC0A-ACB54F22B3E0}"/>
                  </a:ext>
                </a:extLst>
              </p:cNvPr>
              <p:cNvSpPr>
                <a:spLocks noChangeShapeType="1"/>
              </p:cNvSpPr>
              <p:nvPr/>
            </p:nvSpPr>
            <p:spPr bwMode="auto">
              <a:xfrm>
                <a:off x="2620" y="10294"/>
                <a:ext cx="14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14">
                <a:extLst>
                  <a:ext uri="{FF2B5EF4-FFF2-40B4-BE49-F238E27FC236}">
                    <a16:creationId xmlns:a16="http://schemas.microsoft.com/office/drawing/2014/main" id="{615FC406-198A-42F1-9BF7-2A4CAA13DEF7}"/>
                  </a:ext>
                </a:extLst>
              </p:cNvPr>
              <p:cNvSpPr>
                <a:spLocks noChangeShapeType="1"/>
              </p:cNvSpPr>
              <p:nvPr/>
            </p:nvSpPr>
            <p:spPr bwMode="auto">
              <a:xfrm>
                <a:off x="2620" y="11236"/>
                <a:ext cx="14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4" name="Line 15">
                <a:extLst>
                  <a:ext uri="{FF2B5EF4-FFF2-40B4-BE49-F238E27FC236}">
                    <a16:creationId xmlns:a16="http://schemas.microsoft.com/office/drawing/2014/main" id="{216C6015-C16F-42DB-8A83-70546CBE6C83}"/>
                  </a:ext>
                </a:extLst>
              </p:cNvPr>
              <p:cNvSpPr>
                <a:spLocks noChangeShapeType="1"/>
              </p:cNvSpPr>
              <p:nvPr/>
            </p:nvSpPr>
            <p:spPr bwMode="auto">
              <a:xfrm>
                <a:off x="6760" y="9685"/>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5" name="Line 16">
                <a:extLst>
                  <a:ext uri="{FF2B5EF4-FFF2-40B4-BE49-F238E27FC236}">
                    <a16:creationId xmlns:a16="http://schemas.microsoft.com/office/drawing/2014/main" id="{2B1BBB02-D9A0-4484-B0CC-8BFCB4B8ACCF}"/>
                  </a:ext>
                </a:extLst>
              </p:cNvPr>
              <p:cNvSpPr>
                <a:spLocks noChangeShapeType="1"/>
              </p:cNvSpPr>
              <p:nvPr/>
            </p:nvSpPr>
            <p:spPr bwMode="auto">
              <a:xfrm>
                <a:off x="6760" y="10309"/>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17">
                <a:extLst>
                  <a:ext uri="{FF2B5EF4-FFF2-40B4-BE49-F238E27FC236}">
                    <a16:creationId xmlns:a16="http://schemas.microsoft.com/office/drawing/2014/main" id="{CB4162DA-907C-4E76-B001-13AF1BCE5B7F}"/>
                  </a:ext>
                </a:extLst>
              </p:cNvPr>
              <p:cNvSpPr>
                <a:spLocks noChangeShapeType="1"/>
              </p:cNvSpPr>
              <p:nvPr/>
            </p:nvSpPr>
            <p:spPr bwMode="auto">
              <a:xfrm>
                <a:off x="6760" y="11230"/>
                <a:ext cx="108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18">
                <a:extLst>
                  <a:ext uri="{FF2B5EF4-FFF2-40B4-BE49-F238E27FC236}">
                    <a16:creationId xmlns:a16="http://schemas.microsoft.com/office/drawing/2014/main" id="{180D39CB-12B3-460A-A7E2-E557385DC3BF}"/>
                  </a:ext>
                </a:extLst>
              </p:cNvPr>
              <p:cNvSpPr>
                <a:spLocks noChangeShapeType="1"/>
              </p:cNvSpPr>
              <p:nvPr/>
            </p:nvSpPr>
            <p:spPr bwMode="auto">
              <a:xfrm>
                <a:off x="4240" y="9685"/>
                <a:ext cx="23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 name="Line 19">
                <a:extLst>
                  <a:ext uri="{FF2B5EF4-FFF2-40B4-BE49-F238E27FC236}">
                    <a16:creationId xmlns:a16="http://schemas.microsoft.com/office/drawing/2014/main" id="{64CEA420-FDA0-4E30-B419-2D3E00362FD1}"/>
                  </a:ext>
                </a:extLst>
              </p:cNvPr>
              <p:cNvSpPr>
                <a:spLocks noChangeShapeType="1"/>
              </p:cNvSpPr>
              <p:nvPr/>
            </p:nvSpPr>
            <p:spPr bwMode="auto">
              <a:xfrm>
                <a:off x="4240" y="10294"/>
                <a:ext cx="23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20">
                <a:extLst>
                  <a:ext uri="{FF2B5EF4-FFF2-40B4-BE49-F238E27FC236}">
                    <a16:creationId xmlns:a16="http://schemas.microsoft.com/office/drawing/2014/main" id="{E56EB961-F201-4799-A11D-83FD8E2545DB}"/>
                  </a:ext>
                </a:extLst>
              </p:cNvPr>
              <p:cNvSpPr>
                <a:spLocks noChangeShapeType="1"/>
              </p:cNvSpPr>
              <p:nvPr/>
            </p:nvSpPr>
            <p:spPr bwMode="auto">
              <a:xfrm>
                <a:off x="4240" y="11245"/>
                <a:ext cx="23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21">
                <a:extLst>
                  <a:ext uri="{FF2B5EF4-FFF2-40B4-BE49-F238E27FC236}">
                    <a16:creationId xmlns:a16="http://schemas.microsoft.com/office/drawing/2014/main" id="{B8649A62-A72A-42CB-9495-33A01AEAB147}"/>
                  </a:ext>
                </a:extLst>
              </p:cNvPr>
              <p:cNvSpPr>
                <a:spLocks noChangeShapeType="1"/>
              </p:cNvSpPr>
              <p:nvPr/>
            </p:nvSpPr>
            <p:spPr bwMode="auto">
              <a:xfrm>
                <a:off x="4240" y="9766"/>
                <a:ext cx="234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22">
                <a:extLst>
                  <a:ext uri="{FF2B5EF4-FFF2-40B4-BE49-F238E27FC236}">
                    <a16:creationId xmlns:a16="http://schemas.microsoft.com/office/drawing/2014/main" id="{0B1FF459-327F-4570-A529-CBEBD7D8710B}"/>
                  </a:ext>
                </a:extLst>
              </p:cNvPr>
              <p:cNvSpPr>
                <a:spLocks noChangeShapeType="1"/>
              </p:cNvSpPr>
              <p:nvPr/>
            </p:nvSpPr>
            <p:spPr bwMode="auto">
              <a:xfrm>
                <a:off x="4240" y="10390"/>
                <a:ext cx="234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23">
                <a:extLst>
                  <a:ext uri="{FF2B5EF4-FFF2-40B4-BE49-F238E27FC236}">
                    <a16:creationId xmlns:a16="http://schemas.microsoft.com/office/drawing/2014/main" id="{883BB8F6-C584-4A41-8254-54D58E7095E5}"/>
                  </a:ext>
                </a:extLst>
              </p:cNvPr>
              <p:cNvSpPr>
                <a:spLocks noChangeShapeType="1"/>
              </p:cNvSpPr>
              <p:nvPr/>
            </p:nvSpPr>
            <p:spPr bwMode="auto">
              <a:xfrm>
                <a:off x="4240" y="9766"/>
                <a:ext cx="2340" cy="14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24">
                <a:extLst>
                  <a:ext uri="{FF2B5EF4-FFF2-40B4-BE49-F238E27FC236}">
                    <a16:creationId xmlns:a16="http://schemas.microsoft.com/office/drawing/2014/main" id="{7DFC5E96-A204-4BFD-803F-ADD74FF087CC}"/>
                  </a:ext>
                </a:extLst>
              </p:cNvPr>
              <p:cNvSpPr>
                <a:spLocks noChangeShapeType="1"/>
              </p:cNvSpPr>
              <p:nvPr/>
            </p:nvSpPr>
            <p:spPr bwMode="auto">
              <a:xfrm flipV="1">
                <a:off x="4240" y="9766"/>
                <a:ext cx="234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4" name="Line 25">
                <a:extLst>
                  <a:ext uri="{FF2B5EF4-FFF2-40B4-BE49-F238E27FC236}">
                    <a16:creationId xmlns:a16="http://schemas.microsoft.com/office/drawing/2014/main" id="{51AE3477-4B5B-46B9-9BAA-5B92776DDF64}"/>
                  </a:ext>
                </a:extLst>
              </p:cNvPr>
              <p:cNvSpPr>
                <a:spLocks noChangeShapeType="1"/>
              </p:cNvSpPr>
              <p:nvPr/>
            </p:nvSpPr>
            <p:spPr bwMode="auto">
              <a:xfrm flipV="1">
                <a:off x="4240" y="9766"/>
                <a:ext cx="2340" cy="140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5" name="Line 26">
                <a:extLst>
                  <a:ext uri="{FF2B5EF4-FFF2-40B4-BE49-F238E27FC236}">
                    <a16:creationId xmlns:a16="http://schemas.microsoft.com/office/drawing/2014/main" id="{850B0A72-E80B-4BFF-8437-F474EF67A532}"/>
                  </a:ext>
                </a:extLst>
              </p:cNvPr>
              <p:cNvSpPr>
                <a:spLocks noChangeShapeType="1"/>
              </p:cNvSpPr>
              <p:nvPr/>
            </p:nvSpPr>
            <p:spPr bwMode="auto">
              <a:xfrm flipV="1">
                <a:off x="4240" y="10390"/>
                <a:ext cx="2340" cy="7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2" name="Rectangle 27">
              <a:extLst>
                <a:ext uri="{FF2B5EF4-FFF2-40B4-BE49-F238E27FC236}">
                  <a16:creationId xmlns:a16="http://schemas.microsoft.com/office/drawing/2014/main" id="{C9B013B5-927C-4C45-86B9-9D5805624530}"/>
                </a:ext>
              </a:extLst>
            </p:cNvPr>
            <p:cNvSpPr>
              <a:spLocks noChangeArrowheads="1"/>
            </p:cNvSpPr>
            <p:nvPr/>
          </p:nvSpPr>
          <p:spPr bwMode="auto">
            <a:xfrm>
              <a:off x="4752" y="20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2000" b="1">
                  <a:solidFill>
                    <a:schemeClr val="tx1"/>
                  </a:solidFill>
                  <a:latin typeface="Times New Roman" panose="02020603050405020304" pitchFamily="18" charset="0"/>
                </a:rPr>
                <a:t>o</a:t>
              </a:r>
              <a:r>
                <a:rPr kumimoji="1" lang="en-US" altLang="zh-CN" sz="2000" b="1" baseline="-30000">
                  <a:solidFill>
                    <a:schemeClr val="tx1"/>
                  </a:solidFill>
                  <a:latin typeface="Times New Roman" panose="02020603050405020304" pitchFamily="18" charset="0"/>
                </a:rPr>
                <a:t>1</a:t>
              </a:r>
              <a:endParaRPr kumimoji="1" lang="en-US" altLang="zh-CN" sz="2000" b="1">
                <a:solidFill>
                  <a:schemeClr val="tx1"/>
                </a:solidFill>
                <a:latin typeface="Times New Roman" panose="02020603050405020304" pitchFamily="18" charset="0"/>
              </a:endParaRPr>
            </a:p>
          </p:txBody>
        </p:sp>
        <p:sp>
          <p:nvSpPr>
            <p:cNvPr id="33" name="Rectangle 28">
              <a:extLst>
                <a:ext uri="{FF2B5EF4-FFF2-40B4-BE49-F238E27FC236}">
                  <a16:creationId xmlns:a16="http://schemas.microsoft.com/office/drawing/2014/main" id="{41972756-BD21-4D11-AA9E-6E77F134832A}"/>
                </a:ext>
              </a:extLst>
            </p:cNvPr>
            <p:cNvSpPr>
              <a:spLocks noChangeArrowheads="1"/>
            </p:cNvSpPr>
            <p:nvPr/>
          </p:nvSpPr>
          <p:spPr bwMode="auto">
            <a:xfrm>
              <a:off x="2448" y="3936"/>
              <a:ext cx="10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chemeClr val="tx2"/>
                  </a:solidFill>
                  <a:latin typeface="Times New Roman" panose="02020603050405020304" pitchFamily="18" charset="0"/>
                  <a:ea typeface="隶书" pitchFamily="49" charset="-122"/>
                </a:rPr>
                <a:t>多输出感知器</a:t>
              </a:r>
            </a:p>
          </p:txBody>
        </p:sp>
        <p:sp>
          <p:nvSpPr>
            <p:cNvPr id="34" name="Rectangle 29">
              <a:extLst>
                <a:ext uri="{FF2B5EF4-FFF2-40B4-BE49-F238E27FC236}">
                  <a16:creationId xmlns:a16="http://schemas.microsoft.com/office/drawing/2014/main" id="{25DBAC2C-C704-41A5-B2C2-2EF36DAB31DE}"/>
                </a:ext>
              </a:extLst>
            </p:cNvPr>
            <p:cNvSpPr>
              <a:spLocks noChangeArrowheads="1"/>
            </p:cNvSpPr>
            <p:nvPr/>
          </p:nvSpPr>
          <p:spPr bwMode="auto">
            <a:xfrm>
              <a:off x="624" y="2016"/>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chemeClr val="tx1"/>
                  </a:solidFill>
                  <a:latin typeface="Times New Roman" panose="02020603050405020304" pitchFamily="18" charset="0"/>
                </a:rPr>
                <a:t>x</a:t>
              </a:r>
              <a:r>
                <a:rPr kumimoji="1" lang="en-US" altLang="zh-CN" sz="2000" b="1" baseline="-30000">
                  <a:solidFill>
                    <a:schemeClr val="tx1"/>
                  </a:solidFill>
                  <a:latin typeface="Times New Roman" panose="02020603050405020304" pitchFamily="18" charset="0"/>
                </a:rPr>
                <a:t>1</a:t>
              </a:r>
            </a:p>
          </p:txBody>
        </p:sp>
        <p:sp>
          <p:nvSpPr>
            <p:cNvPr id="35" name="Rectangle 30">
              <a:extLst>
                <a:ext uri="{FF2B5EF4-FFF2-40B4-BE49-F238E27FC236}">
                  <a16:creationId xmlns:a16="http://schemas.microsoft.com/office/drawing/2014/main" id="{E1085D8C-2644-48CA-A2E1-DCE24D99ED01}"/>
                </a:ext>
              </a:extLst>
            </p:cNvPr>
            <p:cNvSpPr>
              <a:spLocks noChangeArrowheads="1"/>
            </p:cNvSpPr>
            <p:nvPr/>
          </p:nvSpPr>
          <p:spPr bwMode="auto">
            <a:xfrm>
              <a:off x="624" y="2544"/>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chemeClr val="tx1"/>
                  </a:solidFill>
                  <a:latin typeface="Times New Roman" panose="02020603050405020304" pitchFamily="18" charset="0"/>
                </a:rPr>
                <a:t>x</a:t>
              </a:r>
              <a:r>
                <a:rPr kumimoji="1" lang="en-US" altLang="zh-CN" sz="2000" b="1" baseline="-30000">
                  <a:solidFill>
                    <a:schemeClr val="tx1"/>
                  </a:solidFill>
                  <a:latin typeface="Times New Roman" panose="02020603050405020304" pitchFamily="18" charset="0"/>
                </a:rPr>
                <a:t>2</a:t>
              </a:r>
            </a:p>
          </p:txBody>
        </p:sp>
        <p:sp>
          <p:nvSpPr>
            <p:cNvPr id="36" name="Rectangle 31">
              <a:extLst>
                <a:ext uri="{FF2B5EF4-FFF2-40B4-BE49-F238E27FC236}">
                  <a16:creationId xmlns:a16="http://schemas.microsoft.com/office/drawing/2014/main" id="{3BC8D0EA-0A51-41A7-9B76-9FF6D5842A44}"/>
                </a:ext>
              </a:extLst>
            </p:cNvPr>
            <p:cNvSpPr>
              <a:spLocks noChangeArrowheads="1"/>
            </p:cNvSpPr>
            <p:nvPr/>
          </p:nvSpPr>
          <p:spPr bwMode="auto">
            <a:xfrm>
              <a:off x="4848" y="2544"/>
              <a:ext cx="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chemeClr val="tx1"/>
                  </a:solidFill>
                  <a:latin typeface="Times New Roman" panose="02020603050405020304" pitchFamily="18" charset="0"/>
                </a:rPr>
                <a:t>o</a:t>
              </a:r>
              <a:r>
                <a:rPr kumimoji="1" lang="en-US" altLang="zh-CN" sz="2000" b="1" baseline="-30000">
                  <a:solidFill>
                    <a:schemeClr val="tx1"/>
                  </a:solidFill>
                  <a:latin typeface="Times New Roman" panose="02020603050405020304" pitchFamily="18" charset="0"/>
                </a:rPr>
                <a:t>2</a:t>
              </a:r>
            </a:p>
          </p:txBody>
        </p:sp>
        <p:sp>
          <p:nvSpPr>
            <p:cNvPr id="37" name="Rectangle 32">
              <a:extLst>
                <a:ext uri="{FF2B5EF4-FFF2-40B4-BE49-F238E27FC236}">
                  <a16:creationId xmlns:a16="http://schemas.microsoft.com/office/drawing/2014/main" id="{815824E5-8990-4227-9A06-B114FD750ABF}"/>
                </a:ext>
              </a:extLst>
            </p:cNvPr>
            <p:cNvSpPr>
              <a:spLocks noChangeArrowheads="1"/>
            </p:cNvSpPr>
            <p:nvPr/>
          </p:nvSpPr>
          <p:spPr bwMode="auto">
            <a:xfrm>
              <a:off x="4848" y="3312"/>
              <a:ext cx="2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chemeClr val="tx1"/>
                  </a:solidFill>
                  <a:latin typeface="Times New Roman" panose="02020603050405020304" pitchFamily="18" charset="0"/>
                </a:rPr>
                <a:t>o</a:t>
              </a:r>
              <a:r>
                <a:rPr kumimoji="1" lang="en-US" altLang="zh-CN" sz="2000" b="1" baseline="-30000">
                  <a:solidFill>
                    <a:schemeClr val="tx1"/>
                  </a:solidFill>
                  <a:latin typeface="Times New Roman" panose="02020603050405020304" pitchFamily="18" charset="0"/>
                </a:rPr>
                <a:t>m</a:t>
              </a:r>
            </a:p>
          </p:txBody>
        </p:sp>
        <p:sp>
          <p:nvSpPr>
            <p:cNvPr id="38" name="Rectangle 33">
              <a:extLst>
                <a:ext uri="{FF2B5EF4-FFF2-40B4-BE49-F238E27FC236}">
                  <a16:creationId xmlns:a16="http://schemas.microsoft.com/office/drawing/2014/main" id="{F8F574F4-D23E-49EA-95B4-CD391575B081}"/>
                </a:ext>
              </a:extLst>
            </p:cNvPr>
            <p:cNvSpPr>
              <a:spLocks noChangeArrowheads="1"/>
            </p:cNvSpPr>
            <p:nvPr/>
          </p:nvSpPr>
          <p:spPr bwMode="auto">
            <a:xfrm>
              <a:off x="610" y="3312"/>
              <a:ext cx="25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chemeClr val="tx1"/>
                  </a:solidFill>
                  <a:latin typeface="Times New Roman" panose="02020603050405020304" pitchFamily="18" charset="0"/>
                </a:rPr>
                <a:t>x</a:t>
              </a:r>
              <a:r>
                <a:rPr kumimoji="1" lang="en-US" altLang="zh-CN" sz="2000" b="1" baseline="-30000">
                  <a:solidFill>
                    <a:schemeClr val="tx1"/>
                  </a:solidFill>
                  <a:latin typeface="Times New Roman" panose="02020603050405020304" pitchFamily="18" charset="0"/>
                </a:rPr>
                <a:t>n</a:t>
              </a:r>
            </a:p>
          </p:txBody>
        </p:sp>
        <p:sp>
          <p:nvSpPr>
            <p:cNvPr id="39" name="Rectangle 34">
              <a:extLst>
                <a:ext uri="{FF2B5EF4-FFF2-40B4-BE49-F238E27FC236}">
                  <a16:creationId xmlns:a16="http://schemas.microsoft.com/office/drawing/2014/main" id="{C9431078-FE21-4B6E-BF35-49DA4F3F4A3A}"/>
                </a:ext>
              </a:extLst>
            </p:cNvPr>
            <p:cNvSpPr>
              <a:spLocks noChangeArrowheads="1"/>
            </p:cNvSpPr>
            <p:nvPr/>
          </p:nvSpPr>
          <p:spPr bwMode="auto">
            <a:xfrm>
              <a:off x="576" y="297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chemeClr val="tx1"/>
                  </a:solidFill>
                  <a:latin typeface="Times New Roman" panose="02020603050405020304" pitchFamily="18" charset="0"/>
                </a:rPr>
                <a:t>…</a:t>
              </a:r>
            </a:p>
          </p:txBody>
        </p:sp>
        <p:sp>
          <p:nvSpPr>
            <p:cNvPr id="40" name="Rectangle 35">
              <a:extLst>
                <a:ext uri="{FF2B5EF4-FFF2-40B4-BE49-F238E27FC236}">
                  <a16:creationId xmlns:a16="http://schemas.microsoft.com/office/drawing/2014/main" id="{784FE7D9-AECC-4DB5-8147-102FE7F502B4}"/>
                </a:ext>
              </a:extLst>
            </p:cNvPr>
            <p:cNvSpPr>
              <a:spLocks noChangeArrowheads="1"/>
            </p:cNvSpPr>
            <p:nvPr/>
          </p:nvSpPr>
          <p:spPr bwMode="auto">
            <a:xfrm>
              <a:off x="1728" y="3041"/>
              <a:ext cx="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chemeClr val="tx1"/>
                  </a:solidFill>
                  <a:latin typeface="Times New Roman" panose="02020603050405020304" pitchFamily="18" charset="0"/>
                </a:rPr>
                <a:t> …</a:t>
              </a:r>
            </a:p>
          </p:txBody>
        </p:sp>
        <p:sp>
          <p:nvSpPr>
            <p:cNvPr id="41" name="Rectangle 36">
              <a:extLst>
                <a:ext uri="{FF2B5EF4-FFF2-40B4-BE49-F238E27FC236}">
                  <a16:creationId xmlns:a16="http://schemas.microsoft.com/office/drawing/2014/main" id="{2308FBAA-E384-48D6-9134-55FE93616F74}"/>
                </a:ext>
              </a:extLst>
            </p:cNvPr>
            <p:cNvSpPr>
              <a:spLocks noChangeArrowheads="1"/>
            </p:cNvSpPr>
            <p:nvPr/>
          </p:nvSpPr>
          <p:spPr bwMode="auto">
            <a:xfrm>
              <a:off x="3936" y="297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chemeClr val="tx1"/>
                  </a:solidFill>
                  <a:latin typeface="Times New Roman" panose="02020603050405020304" pitchFamily="18" charset="0"/>
                </a:rPr>
                <a:t>…</a:t>
              </a:r>
            </a:p>
          </p:txBody>
        </p:sp>
        <p:sp>
          <p:nvSpPr>
            <p:cNvPr id="42" name="Rectangle 37">
              <a:extLst>
                <a:ext uri="{FF2B5EF4-FFF2-40B4-BE49-F238E27FC236}">
                  <a16:creationId xmlns:a16="http://schemas.microsoft.com/office/drawing/2014/main" id="{C929ADB5-FFC3-4DB7-9DE1-01E7195C50FA}"/>
                </a:ext>
              </a:extLst>
            </p:cNvPr>
            <p:cNvSpPr>
              <a:spLocks noChangeArrowheads="1"/>
            </p:cNvSpPr>
            <p:nvPr/>
          </p:nvSpPr>
          <p:spPr bwMode="auto">
            <a:xfrm>
              <a:off x="4800" y="2966"/>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chemeClr val="tx1"/>
                  </a:solidFill>
                  <a:latin typeface="Times New Roman" panose="02020603050405020304" pitchFamily="18" charset="0"/>
                </a:rPr>
                <a:t>…</a:t>
              </a:r>
            </a:p>
          </p:txBody>
        </p:sp>
        <p:sp>
          <p:nvSpPr>
            <p:cNvPr id="43" name="Rectangle 38">
              <a:extLst>
                <a:ext uri="{FF2B5EF4-FFF2-40B4-BE49-F238E27FC236}">
                  <a16:creationId xmlns:a16="http://schemas.microsoft.com/office/drawing/2014/main" id="{D80B7A97-9DCA-4C04-8982-40C67A0A193B}"/>
                </a:ext>
              </a:extLst>
            </p:cNvPr>
            <p:cNvSpPr>
              <a:spLocks noChangeArrowheads="1"/>
            </p:cNvSpPr>
            <p:nvPr/>
          </p:nvSpPr>
          <p:spPr bwMode="auto">
            <a:xfrm>
              <a:off x="1632" y="3696"/>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FF3300"/>
                  </a:solidFill>
                  <a:latin typeface="Times New Roman" panose="02020603050405020304" pitchFamily="18" charset="0"/>
                  <a:ea typeface="隶书" pitchFamily="49" charset="-122"/>
                </a:rPr>
                <a:t>输入层</a:t>
              </a:r>
            </a:p>
          </p:txBody>
        </p:sp>
        <p:sp>
          <p:nvSpPr>
            <p:cNvPr id="44" name="Rectangle 39">
              <a:extLst>
                <a:ext uri="{FF2B5EF4-FFF2-40B4-BE49-F238E27FC236}">
                  <a16:creationId xmlns:a16="http://schemas.microsoft.com/office/drawing/2014/main" id="{BCDB0138-38E3-4698-8217-C0DB7F3E5DEF}"/>
                </a:ext>
              </a:extLst>
            </p:cNvPr>
            <p:cNvSpPr>
              <a:spLocks noChangeArrowheads="1"/>
            </p:cNvSpPr>
            <p:nvPr/>
          </p:nvSpPr>
          <p:spPr bwMode="auto">
            <a:xfrm>
              <a:off x="3792" y="3696"/>
              <a:ext cx="5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FF3300"/>
                  </a:solidFill>
                  <a:latin typeface="Times New Roman" panose="02020603050405020304" pitchFamily="18" charset="0"/>
                  <a:ea typeface="隶书" pitchFamily="49" charset="-122"/>
                </a:rPr>
                <a:t>输出层</a:t>
              </a:r>
            </a:p>
          </p:txBody>
        </p:sp>
      </p:grpSp>
    </p:spTree>
    <p:extLst>
      <p:ext uri="{BB962C8B-B14F-4D97-AF65-F5344CB8AC3E}">
        <p14:creationId xmlns:p14="http://schemas.microsoft.com/office/powerpoint/2010/main" val="138305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16BBB-EC5E-47A7-A4E9-817E87E55492}"/>
              </a:ext>
            </a:extLst>
          </p:cNvPr>
          <p:cNvSpPr>
            <a:spLocks noGrp="1"/>
          </p:cNvSpPr>
          <p:nvPr>
            <p:ph type="title"/>
          </p:nvPr>
        </p:nvSpPr>
        <p:spPr/>
        <p:txBody>
          <a:bodyPr/>
          <a:lstStyle/>
          <a:p>
            <a:r>
              <a:rPr lang="zh-CN" altLang="en-US" dirty="0"/>
              <a:t>自适应线性神经元</a:t>
            </a:r>
          </a:p>
        </p:txBody>
      </p:sp>
      <p:sp>
        <p:nvSpPr>
          <p:cNvPr id="3" name="内容占位符 2">
            <a:extLst>
              <a:ext uri="{FF2B5EF4-FFF2-40B4-BE49-F238E27FC236}">
                <a16:creationId xmlns:a16="http://schemas.microsoft.com/office/drawing/2014/main" id="{402D6A6D-FAEC-4EB8-8EB8-143714CD01D1}"/>
              </a:ext>
            </a:extLst>
          </p:cNvPr>
          <p:cNvSpPr>
            <a:spLocks noGrp="1"/>
          </p:cNvSpPr>
          <p:nvPr>
            <p:ph idx="1"/>
          </p:nvPr>
        </p:nvSpPr>
        <p:spPr/>
        <p:txBody>
          <a:bodyPr>
            <a:normAutofit/>
          </a:bodyPr>
          <a:lstStyle/>
          <a:p>
            <a:r>
              <a:rPr lang="zh-CN" altLang="en-US" dirty="0"/>
              <a:t>线性神经网络最早的典型代表：自适应线性神经元</a:t>
            </a:r>
            <a:r>
              <a:rPr lang="en-US" altLang="zh-CN" dirty="0"/>
              <a:t>ADALINE</a:t>
            </a:r>
            <a:r>
              <a:rPr lang="zh-CN" altLang="en-US" dirty="0"/>
              <a:t>（</a:t>
            </a:r>
            <a:r>
              <a:rPr lang="en-US" altLang="zh-CN" dirty="0" err="1"/>
              <a:t>ADAptive</a:t>
            </a:r>
            <a:r>
              <a:rPr lang="en-US" altLang="zh-CN" dirty="0"/>
              <a:t> </a:t>
            </a:r>
            <a:r>
              <a:rPr lang="en-US" altLang="zh-CN" dirty="0" err="1"/>
              <a:t>LInear</a:t>
            </a:r>
            <a:r>
              <a:rPr lang="en-US" altLang="zh-CN" dirty="0"/>
              <a:t> </a:t>
            </a:r>
            <a:r>
              <a:rPr lang="en-US" altLang="zh-CN" dirty="0" err="1"/>
              <a:t>NEuron</a:t>
            </a:r>
            <a:r>
              <a:rPr lang="zh-CN" altLang="en-US" dirty="0"/>
              <a:t>）</a:t>
            </a:r>
            <a:endParaRPr lang="en-US" altLang="zh-CN" dirty="0"/>
          </a:p>
          <a:p>
            <a:pPr lvl="1"/>
            <a:r>
              <a:rPr lang="en-US" altLang="zh-CN" dirty="0"/>
              <a:t>1960</a:t>
            </a:r>
            <a:r>
              <a:rPr lang="zh-CN" altLang="en-US" dirty="0"/>
              <a:t>年由斯坦福大学教授 </a:t>
            </a:r>
            <a:r>
              <a:rPr lang="en-US" altLang="zh-CN" dirty="0" err="1"/>
              <a:t>B.Widrow</a:t>
            </a:r>
            <a:r>
              <a:rPr lang="en-US" altLang="zh-CN" dirty="0"/>
              <a:t> </a:t>
            </a:r>
            <a:r>
              <a:rPr lang="zh-CN" altLang="en-US" dirty="0"/>
              <a:t>和 </a:t>
            </a:r>
            <a:r>
              <a:rPr lang="en-US" altLang="zh-CN" dirty="0" err="1"/>
              <a:t>M.Hoff</a:t>
            </a:r>
            <a:r>
              <a:rPr lang="en-US" altLang="zh-CN" dirty="0"/>
              <a:t> </a:t>
            </a:r>
            <a:r>
              <a:rPr lang="zh-CN" altLang="en-US" dirty="0"/>
              <a:t>提出</a:t>
            </a:r>
            <a:endParaRPr lang="en-US" altLang="zh-CN" dirty="0"/>
          </a:p>
          <a:p>
            <a:pPr lvl="1"/>
            <a:r>
              <a:rPr lang="en-US" altLang="zh-CN" dirty="0"/>
              <a:t>“Adaptive Switching Circuits,” </a:t>
            </a:r>
          </a:p>
          <a:p>
            <a:pPr lvl="1"/>
            <a:r>
              <a:rPr lang="en-US" altLang="zh-CN" dirty="0"/>
              <a:t>1960 IRE WESCON Convention Record, 1960, pp. 96-104.</a:t>
            </a:r>
          </a:p>
          <a:p>
            <a:r>
              <a:rPr lang="zh-CN" altLang="en-US" dirty="0"/>
              <a:t>单层</a:t>
            </a:r>
            <a:r>
              <a:rPr lang="en-US" altLang="zh-CN" dirty="0"/>
              <a:t>ADALINE</a:t>
            </a:r>
            <a:r>
              <a:rPr lang="zh-CN" altLang="en-US" dirty="0"/>
              <a:t>网络和感知器网络一样，只能解决线性可分的问题。</a:t>
            </a:r>
          </a:p>
        </p:txBody>
      </p:sp>
    </p:spTree>
    <p:extLst>
      <p:ext uri="{BB962C8B-B14F-4D97-AF65-F5344CB8AC3E}">
        <p14:creationId xmlns:p14="http://schemas.microsoft.com/office/powerpoint/2010/main" val="6292812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5F9DE-87DA-4448-9E97-BA0F97090981}"/>
              </a:ext>
            </a:extLst>
          </p:cNvPr>
          <p:cNvSpPr>
            <a:spLocks noGrp="1"/>
          </p:cNvSpPr>
          <p:nvPr>
            <p:ph type="title"/>
          </p:nvPr>
        </p:nvSpPr>
        <p:spPr/>
        <p:txBody>
          <a:bodyPr/>
          <a:lstStyle/>
          <a:p>
            <a:r>
              <a:rPr lang="en-US" altLang="zh-CN" dirty="0"/>
              <a:t> ADALINE</a:t>
            </a:r>
            <a:endParaRPr lang="zh-CN" altLang="en-US" dirty="0"/>
          </a:p>
        </p:txBody>
      </p:sp>
      <p:graphicFrame>
        <p:nvGraphicFramePr>
          <p:cNvPr id="5" name="Object 3">
            <a:extLst>
              <a:ext uri="{FF2B5EF4-FFF2-40B4-BE49-F238E27FC236}">
                <a16:creationId xmlns:a16="http://schemas.microsoft.com/office/drawing/2014/main" id="{D2FA067E-2490-4FB9-9A46-62A0CE17FBB1}"/>
              </a:ext>
            </a:extLst>
          </p:cNvPr>
          <p:cNvGraphicFramePr>
            <a:graphicFrameLocks noChangeAspect="1"/>
          </p:cNvGraphicFramePr>
          <p:nvPr>
            <p:extLst>
              <p:ext uri="{D42A27DB-BD31-4B8C-83A1-F6EECF244321}">
                <p14:modId xmlns:p14="http://schemas.microsoft.com/office/powerpoint/2010/main" val="3208827786"/>
              </p:ext>
            </p:extLst>
          </p:nvPr>
        </p:nvGraphicFramePr>
        <p:xfrm>
          <a:off x="3287712" y="2281237"/>
          <a:ext cx="5616575" cy="3440113"/>
        </p:xfrm>
        <a:graphic>
          <a:graphicData uri="http://schemas.openxmlformats.org/presentationml/2006/ole">
            <mc:AlternateContent xmlns:mc="http://schemas.openxmlformats.org/markup-compatibility/2006">
              <mc:Choice xmlns:v="urn:schemas-microsoft-com:vml" Requires="v">
                <p:oleObj r:id="rId2" imgW="3241036" imgH="1991914" progId="Word.Picture.8">
                  <p:embed/>
                </p:oleObj>
              </mc:Choice>
              <mc:Fallback>
                <p:oleObj r:id="rId2" imgW="3241036" imgH="1991914" progId="Word.Picture.8">
                  <p:embed/>
                  <p:pic>
                    <p:nvPicPr>
                      <p:cNvPr id="5" name="Object 3">
                        <a:extLst>
                          <a:ext uri="{FF2B5EF4-FFF2-40B4-BE49-F238E27FC236}">
                            <a16:creationId xmlns:a16="http://schemas.microsoft.com/office/drawing/2014/main" id="{E603B935-DAA5-43F6-A3CC-8E281FC37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2" y="2281237"/>
                        <a:ext cx="5616575" cy="3440113"/>
                      </a:xfrm>
                      <a:prstGeom prst="rect">
                        <a:avLst/>
                      </a:prstGeom>
                      <a:solidFill>
                        <a:schemeClr val="bg1"/>
                      </a:solidFill>
                      <a:ln>
                        <a:noFill/>
                      </a:ln>
                    </p:spPr>
                  </p:pic>
                </p:oleObj>
              </mc:Fallback>
            </mc:AlternateContent>
          </a:graphicData>
        </a:graphic>
      </p:graphicFrame>
    </p:spTree>
    <p:extLst>
      <p:ext uri="{BB962C8B-B14F-4D97-AF65-F5344CB8AC3E}">
        <p14:creationId xmlns:p14="http://schemas.microsoft.com/office/powerpoint/2010/main" val="11702189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D61BE3-C005-4FE8-B5EF-DAEC1576166E}"/>
              </a:ext>
            </a:extLst>
          </p:cNvPr>
          <p:cNvSpPr>
            <a:spLocks noGrp="1"/>
          </p:cNvSpPr>
          <p:nvPr>
            <p:ph type="title"/>
          </p:nvPr>
        </p:nvSpPr>
        <p:spPr/>
        <p:txBody>
          <a:bodyPr/>
          <a:lstStyle/>
          <a:p>
            <a:r>
              <a:rPr lang="en-US" altLang="zh-CN" dirty="0" err="1"/>
              <a:t>Widrow</a:t>
            </a:r>
            <a:r>
              <a:rPr lang="en-US" altLang="zh-CN" dirty="0"/>
              <a:t>-Hoff</a:t>
            </a:r>
            <a:r>
              <a:rPr lang="zh-CN" altLang="en-US" dirty="0"/>
              <a:t>学习算法</a:t>
            </a:r>
          </a:p>
        </p:txBody>
      </p:sp>
      <p:sp>
        <p:nvSpPr>
          <p:cNvPr id="3" name="内容占位符 2">
            <a:extLst>
              <a:ext uri="{FF2B5EF4-FFF2-40B4-BE49-F238E27FC236}">
                <a16:creationId xmlns:a16="http://schemas.microsoft.com/office/drawing/2014/main" id="{68747DCB-07EC-4944-9155-3202E4A7AC12}"/>
              </a:ext>
            </a:extLst>
          </p:cNvPr>
          <p:cNvSpPr>
            <a:spLocks noGrp="1"/>
          </p:cNvSpPr>
          <p:nvPr>
            <p:ph idx="1"/>
          </p:nvPr>
        </p:nvSpPr>
        <p:spPr/>
        <p:txBody>
          <a:bodyPr>
            <a:normAutofit fontScale="85000" lnSpcReduction="20000"/>
          </a:bodyPr>
          <a:lstStyle/>
          <a:p>
            <a:r>
              <a:rPr lang="zh-CN" altLang="en-US" dirty="0"/>
              <a:t>也称</a:t>
            </a:r>
            <a:r>
              <a:rPr lang="en-US" altLang="zh-CN" dirty="0"/>
              <a:t>LMS</a:t>
            </a:r>
            <a:r>
              <a:rPr lang="zh-CN" altLang="en-US" dirty="0"/>
              <a:t>（</a:t>
            </a:r>
            <a:r>
              <a:rPr lang="en-US" altLang="zh-CN" dirty="0"/>
              <a:t>Least Mean Square-</a:t>
            </a:r>
            <a:r>
              <a:rPr lang="zh-CN" altLang="en-US" dirty="0"/>
              <a:t>最小均方误差）算法或</a:t>
            </a:r>
            <a:r>
              <a:rPr lang="en-US" altLang="zh-CN" dirty="0"/>
              <a:t>WH</a:t>
            </a:r>
            <a:r>
              <a:rPr lang="zh-CN" altLang="en-US" dirty="0"/>
              <a:t>学习规则。 </a:t>
            </a:r>
            <a:endParaRPr lang="en-US" altLang="zh-CN" dirty="0"/>
          </a:p>
          <a:p>
            <a:r>
              <a:rPr lang="zh-CN" altLang="en-US" dirty="0"/>
              <a:t>和感知机网络具有相同的基本结构，唯一不同点是</a:t>
            </a:r>
            <a:r>
              <a:rPr lang="en-US" altLang="zh-CN" dirty="0"/>
              <a:t>ADALINE</a:t>
            </a:r>
            <a:r>
              <a:rPr lang="zh-CN" altLang="en-US" dirty="0"/>
              <a:t>使用了线性传输函数</a:t>
            </a:r>
            <a:r>
              <a:rPr lang="en-US" altLang="zh-CN" dirty="0" err="1"/>
              <a:t>purelin</a:t>
            </a:r>
            <a:r>
              <a:rPr lang="zh-CN" altLang="en-US" dirty="0"/>
              <a:t>。</a:t>
            </a:r>
            <a:endParaRPr lang="en-US" altLang="zh-CN" dirty="0"/>
          </a:p>
          <a:p>
            <a:pPr lvl="1"/>
            <a:r>
              <a:rPr lang="zh-CN" altLang="en-US" dirty="0"/>
              <a:t>一个近似最速下降法，其中性能指标为均方误差。 </a:t>
            </a:r>
            <a:endParaRPr lang="en-US" altLang="zh-CN" dirty="0"/>
          </a:p>
          <a:p>
            <a:pPr lvl="1"/>
            <a:r>
              <a:rPr lang="zh-CN" altLang="en-US" dirty="0"/>
              <a:t>广泛应用于信号处理应用中 </a:t>
            </a:r>
            <a:endParaRPr lang="en-US" altLang="zh-CN" dirty="0"/>
          </a:p>
          <a:p>
            <a:pPr lvl="1"/>
            <a:r>
              <a:rPr lang="zh-CN" altLang="en-US" dirty="0"/>
              <a:t>是多层网络中</a:t>
            </a:r>
            <a:r>
              <a:rPr lang="en-US" altLang="zh-CN" dirty="0"/>
              <a:t>BP</a:t>
            </a:r>
            <a:r>
              <a:rPr lang="zh-CN" altLang="en-US" dirty="0"/>
              <a:t>算法的先驱</a:t>
            </a:r>
          </a:p>
          <a:p>
            <a:r>
              <a:rPr lang="en-US" altLang="zh-CN" dirty="0"/>
              <a:t>LMS</a:t>
            </a:r>
            <a:r>
              <a:rPr lang="zh-CN" altLang="en-US" dirty="0"/>
              <a:t>学习规则却比感知器的学习规则的性能要强得多，</a:t>
            </a:r>
            <a:endParaRPr lang="en-US" altLang="zh-CN" dirty="0"/>
          </a:p>
          <a:p>
            <a:pPr lvl="1"/>
            <a:r>
              <a:rPr lang="zh-CN" altLang="en-US" dirty="0"/>
              <a:t>增加了网络的抗噪能力</a:t>
            </a:r>
            <a:endParaRPr lang="en-US" altLang="zh-CN" dirty="0"/>
          </a:p>
          <a:p>
            <a:pPr lvl="1"/>
            <a:r>
              <a:rPr lang="zh-CN" altLang="en-US" dirty="0"/>
              <a:t>比感知器学习算法具有更广泛的实际用途，</a:t>
            </a:r>
            <a:endParaRPr lang="en-US" altLang="zh-CN" dirty="0"/>
          </a:p>
          <a:p>
            <a:pPr lvl="2"/>
            <a:r>
              <a:rPr lang="zh-CN" altLang="en-US" dirty="0"/>
              <a:t>特别是在数字信号处理方面，比如，实现高性能的自适应滤波器。</a:t>
            </a:r>
          </a:p>
          <a:p>
            <a:r>
              <a:rPr lang="en-US" altLang="zh-CN" dirty="0"/>
              <a:t>LMS</a:t>
            </a:r>
            <a:r>
              <a:rPr lang="zh-CN" altLang="en-US" dirty="0"/>
              <a:t>算法只适于单层网络的训练。</a:t>
            </a:r>
          </a:p>
          <a:p>
            <a:endParaRPr lang="zh-CN" altLang="en-US" dirty="0"/>
          </a:p>
        </p:txBody>
      </p:sp>
    </p:spTree>
    <p:extLst>
      <p:ext uri="{BB962C8B-B14F-4D97-AF65-F5344CB8AC3E}">
        <p14:creationId xmlns:p14="http://schemas.microsoft.com/office/powerpoint/2010/main" val="2720375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321C55-9E24-449D-AA1B-2F855FA926E6}"/>
              </a:ext>
            </a:extLst>
          </p:cNvPr>
          <p:cNvSpPr>
            <a:spLocks noGrp="1"/>
          </p:cNvSpPr>
          <p:nvPr>
            <p:ph type="title"/>
          </p:nvPr>
        </p:nvSpPr>
        <p:spPr/>
        <p:txBody>
          <a:bodyPr/>
          <a:lstStyle/>
          <a:p>
            <a:r>
              <a:rPr lang="zh-CN" altLang="en-US" dirty="0"/>
              <a:t>线性神经网络模型</a:t>
            </a:r>
          </a:p>
        </p:txBody>
      </p:sp>
      <p:grpSp>
        <p:nvGrpSpPr>
          <p:cNvPr id="4" name="组合 3">
            <a:extLst>
              <a:ext uri="{FF2B5EF4-FFF2-40B4-BE49-F238E27FC236}">
                <a16:creationId xmlns:a16="http://schemas.microsoft.com/office/drawing/2014/main" id="{FF456700-41DD-4568-BD72-60A63D8F1878}"/>
              </a:ext>
            </a:extLst>
          </p:cNvPr>
          <p:cNvGrpSpPr/>
          <p:nvPr/>
        </p:nvGrpSpPr>
        <p:grpSpPr>
          <a:xfrm>
            <a:off x="2227873" y="2855742"/>
            <a:ext cx="8147050" cy="3024188"/>
            <a:chOff x="539750" y="914400"/>
            <a:chExt cx="8147050" cy="3024188"/>
          </a:xfrm>
        </p:grpSpPr>
        <p:sp>
          <p:nvSpPr>
            <p:cNvPr id="5" name="Text Box 3">
              <a:extLst>
                <a:ext uri="{FF2B5EF4-FFF2-40B4-BE49-F238E27FC236}">
                  <a16:creationId xmlns:a16="http://schemas.microsoft.com/office/drawing/2014/main" id="{7CD0CBA3-0B61-4989-8B58-0E01B6FD2E52}"/>
                </a:ext>
              </a:extLst>
            </p:cNvPr>
            <p:cNvSpPr txBox="1">
              <a:spLocks noChangeArrowheads="1"/>
            </p:cNvSpPr>
            <p:nvPr/>
          </p:nvSpPr>
          <p:spPr bwMode="auto">
            <a:xfrm>
              <a:off x="539750" y="1143000"/>
              <a:ext cx="3879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Clr>
                  <a:schemeClr val="hlink"/>
                </a:buClr>
                <a:buFont typeface="Wingdings" panose="05000000000000000000" pitchFamily="2" charset="2"/>
                <a:buChar char="§"/>
              </a:pPr>
              <a:r>
                <a:rPr lang="zh-CN" altLang="zh-CN" b="1" dirty="0"/>
                <a:t>  线性神经元模型 </a:t>
              </a:r>
            </a:p>
          </p:txBody>
        </p:sp>
        <p:sp>
          <p:nvSpPr>
            <p:cNvPr id="6" name="Text Box 4">
              <a:extLst>
                <a:ext uri="{FF2B5EF4-FFF2-40B4-BE49-F238E27FC236}">
                  <a16:creationId xmlns:a16="http://schemas.microsoft.com/office/drawing/2014/main" id="{35E890FA-07B0-4D6C-BC4A-C7CF0C59674B}"/>
                </a:ext>
              </a:extLst>
            </p:cNvPr>
            <p:cNvSpPr txBox="1">
              <a:spLocks noChangeArrowheads="1"/>
            </p:cNvSpPr>
            <p:nvPr/>
          </p:nvSpPr>
          <p:spPr bwMode="auto">
            <a:xfrm>
              <a:off x="4876800" y="914400"/>
              <a:ext cx="381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hlink"/>
                </a:buClr>
                <a:buFont typeface="Wingdings" panose="05000000000000000000" pitchFamily="2" charset="2"/>
                <a:buChar char="§"/>
              </a:pPr>
              <a:r>
                <a:rPr lang="zh-CN" altLang="zh-CN" b="1"/>
                <a:t> 线性神经网络模型 </a:t>
              </a:r>
            </a:p>
          </p:txBody>
        </p:sp>
        <p:graphicFrame>
          <p:nvGraphicFramePr>
            <p:cNvPr id="7" name="Object 5">
              <a:extLst>
                <a:ext uri="{FF2B5EF4-FFF2-40B4-BE49-F238E27FC236}">
                  <a16:creationId xmlns:a16="http://schemas.microsoft.com/office/drawing/2014/main" id="{64CC3C9D-87EB-4C01-9D34-8EC858FD1C75}"/>
                </a:ext>
              </a:extLst>
            </p:cNvPr>
            <p:cNvGraphicFramePr>
              <a:graphicFrameLocks noChangeAspect="1"/>
            </p:cNvGraphicFramePr>
            <p:nvPr>
              <p:extLst>
                <p:ext uri="{D42A27DB-BD31-4B8C-83A1-F6EECF244321}">
                  <p14:modId xmlns:p14="http://schemas.microsoft.com/office/powerpoint/2010/main" val="970988735"/>
                </p:ext>
              </p:extLst>
            </p:nvPr>
          </p:nvGraphicFramePr>
          <p:xfrm>
            <a:off x="827088" y="1700213"/>
            <a:ext cx="3095625" cy="2238375"/>
          </p:xfrm>
          <a:graphic>
            <a:graphicData uri="http://schemas.openxmlformats.org/presentationml/2006/ole">
              <mc:AlternateContent xmlns:mc="http://schemas.openxmlformats.org/markup-compatibility/2006">
                <mc:Choice xmlns:v="urn:schemas-microsoft-com:vml" Requires="v">
                  <p:oleObj r:id="rId2" imgW="1856458" imgH="1336981" progId="Word.Picture.8">
                    <p:embed/>
                  </p:oleObj>
                </mc:Choice>
                <mc:Fallback>
                  <p:oleObj r:id="rId2" imgW="1856458" imgH="1336981" progId="Word.Picture.8">
                    <p:embed/>
                    <p:pic>
                      <p:nvPicPr>
                        <p:cNvPr id="5125" name="Object 5">
                          <a:extLst>
                            <a:ext uri="{FF2B5EF4-FFF2-40B4-BE49-F238E27FC236}">
                              <a16:creationId xmlns:a16="http://schemas.microsoft.com/office/drawing/2014/main" id="{4BCE8C0C-3312-41D0-85F4-01F8C7A0E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700213"/>
                          <a:ext cx="3095625" cy="2238375"/>
                        </a:xfrm>
                        <a:prstGeom prst="rect">
                          <a:avLst/>
                        </a:prstGeom>
                        <a:solidFill>
                          <a:schemeClr val="bg1"/>
                        </a:solidFill>
                        <a:ln>
                          <a:noFill/>
                        </a:ln>
                      </p:spPr>
                    </p:pic>
                  </p:oleObj>
                </mc:Fallback>
              </mc:AlternateContent>
            </a:graphicData>
          </a:graphic>
        </p:graphicFrame>
        <p:graphicFrame>
          <p:nvGraphicFramePr>
            <p:cNvPr id="8" name="Object 6">
              <a:extLst>
                <a:ext uri="{FF2B5EF4-FFF2-40B4-BE49-F238E27FC236}">
                  <a16:creationId xmlns:a16="http://schemas.microsoft.com/office/drawing/2014/main" id="{C02CFDBB-ADCB-49C0-BC14-1C40115E162F}"/>
                </a:ext>
              </a:extLst>
            </p:cNvPr>
            <p:cNvGraphicFramePr>
              <a:graphicFrameLocks noChangeAspect="1"/>
            </p:cNvGraphicFramePr>
            <p:nvPr>
              <p:extLst>
                <p:ext uri="{D42A27DB-BD31-4B8C-83A1-F6EECF244321}">
                  <p14:modId xmlns:p14="http://schemas.microsoft.com/office/powerpoint/2010/main" val="3461924407"/>
                </p:ext>
              </p:extLst>
            </p:nvPr>
          </p:nvGraphicFramePr>
          <p:xfrm>
            <a:off x="4572000" y="1484313"/>
            <a:ext cx="4103688" cy="2400300"/>
          </p:xfrm>
          <a:graphic>
            <a:graphicData uri="http://schemas.openxmlformats.org/presentationml/2006/ole">
              <mc:AlternateContent xmlns:mc="http://schemas.openxmlformats.org/markup-compatibility/2006">
                <mc:Choice xmlns:v="urn:schemas-microsoft-com:vml" Requires="v">
                  <p:oleObj r:id="rId4" imgW="2411838" imgH="1404628" progId="Word.Picture.8">
                    <p:embed/>
                  </p:oleObj>
                </mc:Choice>
                <mc:Fallback>
                  <p:oleObj r:id="rId4" imgW="2411838" imgH="1404628" progId="Word.Picture.8">
                    <p:embed/>
                    <p:pic>
                      <p:nvPicPr>
                        <p:cNvPr id="5126" name="Object 6">
                          <a:extLst>
                            <a:ext uri="{FF2B5EF4-FFF2-40B4-BE49-F238E27FC236}">
                              <a16:creationId xmlns:a16="http://schemas.microsoft.com/office/drawing/2014/main" id="{40E6E528-9546-46BF-A017-28FF0817BE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484313"/>
                          <a:ext cx="4103688" cy="2400300"/>
                        </a:xfrm>
                        <a:prstGeom prst="rect">
                          <a:avLst/>
                        </a:prstGeom>
                        <a:solidFill>
                          <a:schemeClr val="bg1"/>
                        </a:solidFill>
                        <a:ln>
                          <a:noFill/>
                        </a:ln>
                      </p:spPr>
                    </p:pic>
                  </p:oleObj>
                </mc:Fallback>
              </mc:AlternateContent>
            </a:graphicData>
          </a:graphic>
        </p:graphicFrame>
      </p:grpSp>
      <p:grpSp>
        <p:nvGrpSpPr>
          <p:cNvPr id="9" name="组合 8">
            <a:extLst>
              <a:ext uri="{FF2B5EF4-FFF2-40B4-BE49-F238E27FC236}">
                <a16:creationId xmlns:a16="http://schemas.microsoft.com/office/drawing/2014/main" id="{E8459C1B-CD26-4A64-B65F-74EE93659D04}"/>
              </a:ext>
            </a:extLst>
          </p:cNvPr>
          <p:cNvGrpSpPr/>
          <p:nvPr/>
        </p:nvGrpSpPr>
        <p:grpSpPr>
          <a:xfrm>
            <a:off x="1257202" y="2209715"/>
            <a:ext cx="7777261" cy="490623"/>
            <a:chOff x="539750" y="4292600"/>
            <a:chExt cx="7777261" cy="490623"/>
          </a:xfrm>
        </p:grpSpPr>
        <p:sp>
          <p:nvSpPr>
            <p:cNvPr id="10" name="Text Box 7">
              <a:extLst>
                <a:ext uri="{FF2B5EF4-FFF2-40B4-BE49-F238E27FC236}">
                  <a16:creationId xmlns:a16="http://schemas.microsoft.com/office/drawing/2014/main" id="{7DD02214-6698-4530-A03C-6DB333A7BC3D}"/>
                </a:ext>
              </a:extLst>
            </p:cNvPr>
            <p:cNvSpPr txBox="1">
              <a:spLocks noChangeArrowheads="1"/>
            </p:cNvSpPr>
            <p:nvPr/>
          </p:nvSpPr>
          <p:spPr bwMode="auto">
            <a:xfrm>
              <a:off x="539750" y="4292600"/>
              <a:ext cx="3887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dirty="0"/>
                <a:t>线性神经网络层的输出为：</a:t>
              </a:r>
            </a:p>
          </p:txBody>
        </p:sp>
        <p:graphicFrame>
          <p:nvGraphicFramePr>
            <p:cNvPr id="11" name="Object 8">
              <a:extLst>
                <a:ext uri="{FF2B5EF4-FFF2-40B4-BE49-F238E27FC236}">
                  <a16:creationId xmlns:a16="http://schemas.microsoft.com/office/drawing/2014/main" id="{2120CCF1-1A22-4791-AEB7-280CCA2CF41D}"/>
                </a:ext>
              </a:extLst>
            </p:cNvPr>
            <p:cNvGraphicFramePr>
              <a:graphicFrameLocks noChangeAspect="1"/>
            </p:cNvGraphicFramePr>
            <p:nvPr>
              <p:extLst>
                <p:ext uri="{D42A27DB-BD31-4B8C-83A1-F6EECF244321}">
                  <p14:modId xmlns:p14="http://schemas.microsoft.com/office/powerpoint/2010/main" val="3128784970"/>
                </p:ext>
              </p:extLst>
            </p:nvPr>
          </p:nvGraphicFramePr>
          <p:xfrm>
            <a:off x="4284761" y="4365710"/>
            <a:ext cx="4032250" cy="417513"/>
          </p:xfrm>
          <a:graphic>
            <a:graphicData uri="http://schemas.openxmlformats.org/presentationml/2006/ole">
              <mc:AlternateContent xmlns:mc="http://schemas.openxmlformats.org/markup-compatibility/2006">
                <mc:Choice xmlns:v="urn:schemas-microsoft-com:vml" Requires="v">
                  <p:oleObj r:id="rId6" imgW="1929043" imgH="203341" progId="">
                    <p:embed/>
                  </p:oleObj>
                </mc:Choice>
                <mc:Fallback>
                  <p:oleObj r:id="rId6" imgW="1929043" imgH="203341" progId="">
                    <p:embed/>
                    <p:pic>
                      <p:nvPicPr>
                        <p:cNvPr id="5128" name="Object 8">
                          <a:extLst>
                            <a:ext uri="{FF2B5EF4-FFF2-40B4-BE49-F238E27FC236}">
                              <a16:creationId xmlns:a16="http://schemas.microsoft.com/office/drawing/2014/main" id="{2BAA14CB-90F8-4569-A36E-D55FAD28D3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4761" y="4365710"/>
                          <a:ext cx="4032250" cy="417513"/>
                        </a:xfrm>
                        <a:prstGeom prst="rect">
                          <a:avLst/>
                        </a:prstGeom>
                        <a:solidFill>
                          <a:schemeClr val="accent1"/>
                        </a:solidFill>
                        <a:ln>
                          <a:noFill/>
                        </a:ln>
                      </p:spPr>
                    </p:pic>
                  </p:oleObj>
                </mc:Fallback>
              </mc:AlternateContent>
            </a:graphicData>
          </a:graphic>
        </p:graphicFrame>
      </p:grpSp>
    </p:spTree>
    <p:extLst>
      <p:ext uri="{BB962C8B-B14F-4D97-AF65-F5344CB8AC3E}">
        <p14:creationId xmlns:p14="http://schemas.microsoft.com/office/powerpoint/2010/main" val="33052423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60AD7F-8A6C-4749-8F23-5CFE062381B9}"/>
              </a:ext>
            </a:extLst>
          </p:cNvPr>
          <p:cNvSpPr>
            <a:spLocks noGrp="1"/>
          </p:cNvSpPr>
          <p:nvPr>
            <p:ph type="title"/>
          </p:nvPr>
        </p:nvSpPr>
        <p:spPr/>
        <p:txBody>
          <a:bodyPr/>
          <a:lstStyle/>
          <a:p>
            <a:r>
              <a:rPr lang="zh-CN" altLang="en-US" dirty="0"/>
              <a:t>人呀</a:t>
            </a:r>
            <a:r>
              <a:rPr lang="en-US" altLang="zh-CN" dirty="0"/>
              <a:t>~</a:t>
            </a:r>
            <a:endParaRPr lang="zh-CN" altLang="en-US" dirty="0"/>
          </a:p>
        </p:txBody>
      </p:sp>
      <p:sp>
        <p:nvSpPr>
          <p:cNvPr id="3" name="内容占位符 2">
            <a:extLst>
              <a:ext uri="{FF2B5EF4-FFF2-40B4-BE49-F238E27FC236}">
                <a16:creationId xmlns:a16="http://schemas.microsoft.com/office/drawing/2014/main" id="{2D222407-08BF-4C6E-86E8-4760012FB3DE}"/>
              </a:ext>
            </a:extLst>
          </p:cNvPr>
          <p:cNvSpPr>
            <a:spLocks noGrp="1"/>
          </p:cNvSpPr>
          <p:nvPr>
            <p:ph idx="1"/>
          </p:nvPr>
        </p:nvSpPr>
        <p:spPr/>
        <p:txBody>
          <a:bodyPr/>
          <a:lstStyle/>
          <a:p>
            <a:pPr lvl="1"/>
            <a:r>
              <a:rPr lang="en-US" altLang="zh-CN" dirty="0"/>
              <a:t>1962</a:t>
            </a:r>
            <a:r>
              <a:rPr lang="zh-CN" altLang="en-US" dirty="0"/>
              <a:t>年，</a:t>
            </a:r>
            <a:r>
              <a:rPr lang="en-US" altLang="zh-CN" dirty="0"/>
              <a:t>Rosenblatt</a:t>
            </a:r>
            <a:r>
              <a:rPr lang="zh-CN" altLang="en-US" dirty="0"/>
              <a:t>宣布：</a:t>
            </a:r>
            <a:endParaRPr lang="en-US" altLang="zh-CN" dirty="0"/>
          </a:p>
          <a:p>
            <a:r>
              <a:rPr lang="zh-CN" altLang="en-US" dirty="0"/>
              <a:t>人工神经网络可以学会它能表示的任何东西。 </a:t>
            </a:r>
          </a:p>
          <a:p>
            <a:endParaRPr lang="zh-CN" altLang="en-US" dirty="0"/>
          </a:p>
        </p:txBody>
      </p:sp>
    </p:spTree>
    <p:extLst>
      <p:ext uri="{BB962C8B-B14F-4D97-AF65-F5344CB8AC3E}">
        <p14:creationId xmlns:p14="http://schemas.microsoft.com/office/powerpoint/2010/main" val="205163120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A0094-4C4E-45AE-BA96-B833C82D6491}"/>
              </a:ext>
            </a:extLst>
          </p:cNvPr>
          <p:cNvSpPr>
            <a:spLocks noGrp="1"/>
          </p:cNvSpPr>
          <p:nvPr>
            <p:ph type="title"/>
          </p:nvPr>
        </p:nvSpPr>
        <p:spPr/>
        <p:txBody>
          <a:bodyPr/>
          <a:lstStyle/>
          <a:p>
            <a:r>
              <a:rPr lang="en-US" altLang="zh-CN" dirty="0"/>
              <a:t>4 – </a:t>
            </a:r>
            <a:r>
              <a:rPr lang="zh-CN" altLang="en-US" dirty="0"/>
              <a:t>异或问题</a:t>
            </a:r>
          </a:p>
        </p:txBody>
      </p:sp>
      <p:sp>
        <p:nvSpPr>
          <p:cNvPr id="3" name="内容占位符 2">
            <a:extLst>
              <a:ext uri="{FF2B5EF4-FFF2-40B4-BE49-F238E27FC236}">
                <a16:creationId xmlns:a16="http://schemas.microsoft.com/office/drawing/2014/main" id="{41D4583F-79F0-4888-AA79-C0C4ED4D8509}"/>
              </a:ext>
            </a:extLst>
          </p:cNvPr>
          <p:cNvSpPr>
            <a:spLocks noGrp="1"/>
          </p:cNvSpPr>
          <p:nvPr>
            <p:ph idx="1"/>
          </p:nvPr>
        </p:nvSpPr>
        <p:spPr/>
        <p:txBody>
          <a:bodyPr>
            <a:normAutofit fontScale="85000" lnSpcReduction="10000"/>
          </a:bodyPr>
          <a:lstStyle/>
          <a:p>
            <a:r>
              <a:rPr lang="zh-CN" altLang="en-US" dirty="0"/>
              <a:t>感知器模型存在的不足：</a:t>
            </a:r>
            <a:endParaRPr lang="en-US" altLang="zh-CN" dirty="0"/>
          </a:p>
          <a:p>
            <a:pPr lvl="1"/>
            <a:r>
              <a:rPr lang="zh-CN" altLang="en-US" dirty="0"/>
              <a:t>无法解决最简单的线性不可分问题（例如异或问题）。</a:t>
            </a:r>
            <a:endParaRPr lang="en-US" altLang="zh-CN" dirty="0"/>
          </a:p>
          <a:p>
            <a:pPr lvl="1"/>
            <a:r>
              <a:rPr lang="zh-CN" altLang="en-US" dirty="0"/>
              <a:t>电脑没有足够的算力。</a:t>
            </a:r>
            <a:endParaRPr lang="en-US" altLang="zh-CN" dirty="0"/>
          </a:p>
          <a:p>
            <a:pPr lvl="1"/>
            <a:r>
              <a:rPr lang="zh-CN" altLang="en-US" dirty="0"/>
              <a:t>由于这些不足以及没有及时推广感知器到多层神经网络中，人工神经网络的发展也受到了很大的阻碍甚至质疑。</a:t>
            </a:r>
            <a:endParaRPr lang="en-US" altLang="zh-CN" dirty="0"/>
          </a:p>
          <a:p>
            <a:r>
              <a:rPr lang="en-US" altLang="zh-CN" dirty="0"/>
              <a:t>“Minsky</a:t>
            </a:r>
            <a:r>
              <a:rPr lang="zh-CN" altLang="en-US" dirty="0"/>
              <a:t>造成的神经网络冰河事件”</a:t>
            </a:r>
            <a:endParaRPr lang="en-US" altLang="zh-CN" dirty="0"/>
          </a:p>
          <a:p>
            <a:pPr lvl="1"/>
            <a:r>
              <a:rPr lang="en-US" altLang="zh-CN" dirty="0"/>
              <a:t>1969</a:t>
            </a:r>
            <a:r>
              <a:rPr lang="zh-CN" altLang="en-US" dirty="0"/>
              <a:t>年，马文</a:t>
            </a:r>
            <a:r>
              <a:rPr lang="en-US" altLang="zh-CN" dirty="0"/>
              <a:t>·</a:t>
            </a:r>
            <a:r>
              <a:rPr lang="zh-CN" altLang="en-US" dirty="0"/>
              <a:t>明斯基</a:t>
            </a:r>
            <a:r>
              <a:rPr lang="en-US" altLang="zh-CN" dirty="0"/>
              <a:t>(Marvin Minsky)</a:t>
            </a:r>
            <a:r>
              <a:rPr lang="zh-CN" altLang="en-US" dirty="0"/>
              <a:t>和</a:t>
            </a:r>
            <a:r>
              <a:rPr lang="en-US" altLang="zh-CN" dirty="0"/>
              <a:t>LOGO</a:t>
            </a:r>
            <a:r>
              <a:rPr lang="zh-CN" altLang="en-US" dirty="0"/>
              <a:t>语言的创始人西蒙</a:t>
            </a:r>
            <a:r>
              <a:rPr lang="en-US" altLang="zh-CN" dirty="0"/>
              <a:t>·</a:t>
            </a:r>
            <a:r>
              <a:rPr lang="zh-CN" altLang="en-US" dirty="0"/>
              <a:t>派珀特</a:t>
            </a:r>
            <a:r>
              <a:rPr lang="en-US" altLang="zh-CN" dirty="0"/>
              <a:t>(Seymour </a:t>
            </a:r>
            <a:r>
              <a:rPr lang="en-US" altLang="zh-CN" dirty="0" err="1"/>
              <a:t>Papert</a:t>
            </a:r>
            <a:r>
              <a:rPr lang="en-US" altLang="zh-CN" dirty="0"/>
              <a:t>)</a:t>
            </a:r>
            <a:r>
              <a:rPr lang="zh-CN" altLang="en-US" dirty="0"/>
              <a:t>的书籍</a:t>
            </a:r>
            <a:r>
              <a:rPr lang="en-US" altLang="zh-CN" dirty="0"/>
              <a:t>《</a:t>
            </a:r>
            <a:r>
              <a:rPr lang="zh-CN" altLang="en-US" dirty="0"/>
              <a:t>感知器（</a:t>
            </a:r>
            <a:r>
              <a:rPr lang="en-US" altLang="zh-CN" dirty="0" err="1"/>
              <a:t>Perceptrons</a:t>
            </a:r>
            <a:r>
              <a:rPr lang="en-US" altLang="zh-CN" dirty="0"/>
              <a:t>: an introduction to computational geometry</a:t>
            </a:r>
            <a:r>
              <a:rPr lang="zh-CN" altLang="en-US" dirty="0"/>
              <a:t>）</a:t>
            </a:r>
            <a:r>
              <a:rPr lang="en-US" altLang="zh-CN" dirty="0"/>
              <a:t>》</a:t>
            </a:r>
            <a:r>
              <a:rPr lang="zh-CN" altLang="en-US" dirty="0"/>
              <a:t>中从数学的角度证明了单层神经网络的局限性，单层感知器无法解决线性不可分问题。</a:t>
            </a:r>
            <a:endParaRPr lang="en-US" altLang="zh-CN" dirty="0"/>
          </a:p>
          <a:p>
            <a:r>
              <a:rPr lang="zh-CN" altLang="en-US" dirty="0"/>
              <a:t>在</a:t>
            </a:r>
            <a:r>
              <a:rPr lang="en-US" altLang="zh-CN" dirty="0"/>
              <a:t>20</a:t>
            </a:r>
            <a:r>
              <a:rPr lang="zh-CN" altLang="en-US" dirty="0"/>
              <a:t>世纪</a:t>
            </a:r>
            <a:r>
              <a:rPr lang="en-US" altLang="zh-CN" dirty="0"/>
              <a:t>70</a:t>
            </a:r>
            <a:r>
              <a:rPr lang="zh-CN" altLang="en-US" dirty="0"/>
              <a:t>年代，人工神经网络进入了第一个寒冬期，对神经网络的研究也停滞了将近</a:t>
            </a:r>
            <a:r>
              <a:rPr lang="en-US" altLang="zh-CN" dirty="0"/>
              <a:t>20</a:t>
            </a:r>
            <a:r>
              <a:rPr lang="zh-CN" altLang="en-US" dirty="0"/>
              <a:t>年。</a:t>
            </a:r>
            <a:endParaRPr lang="en-US" altLang="zh-CN" dirty="0"/>
          </a:p>
        </p:txBody>
      </p:sp>
    </p:spTree>
    <p:extLst>
      <p:ext uri="{BB962C8B-B14F-4D97-AF65-F5344CB8AC3E}">
        <p14:creationId xmlns:p14="http://schemas.microsoft.com/office/powerpoint/2010/main" val="1250149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90F8D-E301-478D-B04E-E8AB6B8E8C0B}"/>
              </a:ext>
            </a:extLst>
          </p:cNvPr>
          <p:cNvSpPr>
            <a:spLocks noGrp="1"/>
          </p:cNvSpPr>
          <p:nvPr>
            <p:ph type="title"/>
          </p:nvPr>
        </p:nvSpPr>
        <p:spPr/>
        <p:txBody>
          <a:bodyPr/>
          <a:lstStyle/>
          <a:p>
            <a:r>
              <a:rPr lang="en-US" altLang="zh-CN" dirty="0"/>
              <a:t>5 – BP</a:t>
            </a:r>
            <a:r>
              <a:rPr lang="zh-CN" altLang="en-US" dirty="0"/>
              <a:t>神经网络学习算法</a:t>
            </a:r>
          </a:p>
        </p:txBody>
      </p:sp>
      <p:sp>
        <p:nvSpPr>
          <p:cNvPr id="3" name="内容占位符 2">
            <a:extLst>
              <a:ext uri="{FF2B5EF4-FFF2-40B4-BE49-F238E27FC236}">
                <a16:creationId xmlns:a16="http://schemas.microsoft.com/office/drawing/2014/main" id="{0C405CD7-93E5-49BF-908F-EFC097A43F8E}"/>
              </a:ext>
            </a:extLst>
          </p:cNvPr>
          <p:cNvSpPr>
            <a:spLocks noGrp="1"/>
          </p:cNvSpPr>
          <p:nvPr>
            <p:ph idx="1"/>
          </p:nvPr>
        </p:nvSpPr>
        <p:spPr/>
        <p:txBody>
          <a:bodyPr>
            <a:normAutofit/>
          </a:bodyPr>
          <a:lstStyle/>
          <a:p>
            <a:r>
              <a:rPr lang="en-US" altLang="zh-CN" dirty="0"/>
              <a:t>1974 </a:t>
            </a:r>
            <a:r>
              <a:rPr lang="zh-CN" altLang="en-US" dirty="0"/>
              <a:t>年，</a:t>
            </a:r>
            <a:r>
              <a:rPr lang="en-US" altLang="zh-CN" dirty="0"/>
              <a:t>Paul </a:t>
            </a:r>
            <a:r>
              <a:rPr lang="en-US" altLang="zh-CN" dirty="0" err="1"/>
              <a:t>Werbos</a:t>
            </a:r>
            <a:endParaRPr lang="en-US" altLang="zh-CN" dirty="0"/>
          </a:p>
          <a:p>
            <a:pPr lvl="1"/>
            <a:r>
              <a:rPr lang="zh-CN" altLang="en-US" dirty="0"/>
              <a:t>在哈佛大学攻读博士学位期间，博士论文。</a:t>
            </a:r>
            <a:endParaRPr lang="en-US" altLang="zh-CN" dirty="0"/>
          </a:p>
          <a:p>
            <a:pPr lvl="1"/>
            <a:r>
              <a:rPr lang="zh-CN" altLang="en-US" dirty="0"/>
              <a:t>在其中发明了影响深远的著名</a:t>
            </a:r>
            <a:r>
              <a:rPr lang="en-US" altLang="zh-CN" dirty="0"/>
              <a:t>BP</a:t>
            </a:r>
            <a:r>
              <a:rPr lang="zh-CN" altLang="en-US" dirty="0"/>
              <a:t>神经网络学习算法。</a:t>
            </a:r>
            <a:endParaRPr lang="en-US" altLang="zh-CN" dirty="0"/>
          </a:p>
          <a:p>
            <a:pPr lvl="1"/>
            <a:r>
              <a:rPr lang="zh-CN" altLang="en-US" dirty="0"/>
              <a:t>但没有引起重视。</a:t>
            </a:r>
            <a:endParaRPr lang="en-US" altLang="zh-CN" dirty="0"/>
          </a:p>
        </p:txBody>
      </p:sp>
      <p:pic>
        <p:nvPicPr>
          <p:cNvPr id="11" name="图片 10">
            <a:extLst>
              <a:ext uri="{FF2B5EF4-FFF2-40B4-BE49-F238E27FC236}">
                <a16:creationId xmlns:a16="http://schemas.microsoft.com/office/drawing/2014/main" id="{2082F5CB-4A51-4A3E-8581-7CAA6B59C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6425" y="507093"/>
            <a:ext cx="1857375" cy="3086100"/>
          </a:xfrm>
          <a:prstGeom prst="rect">
            <a:avLst/>
          </a:prstGeom>
        </p:spPr>
      </p:pic>
    </p:spTree>
    <p:extLst>
      <p:ext uri="{BB962C8B-B14F-4D97-AF65-F5344CB8AC3E}">
        <p14:creationId xmlns:p14="http://schemas.microsoft.com/office/powerpoint/2010/main" val="41822122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52AAA7-CC7F-46B8-A4EE-4FB6DC835075}"/>
              </a:ext>
            </a:extLst>
          </p:cNvPr>
          <p:cNvSpPr>
            <a:spLocks noGrp="1"/>
          </p:cNvSpPr>
          <p:nvPr>
            <p:ph type="title"/>
          </p:nvPr>
        </p:nvSpPr>
        <p:spPr/>
        <p:txBody>
          <a:bodyPr/>
          <a:lstStyle/>
          <a:p>
            <a:r>
              <a:rPr lang="en-US" altLang="zh-CN" dirty="0"/>
              <a:t>6 – Hopfield</a:t>
            </a:r>
            <a:r>
              <a:rPr lang="zh-CN" altLang="en-US" dirty="0"/>
              <a:t>神经网络</a:t>
            </a:r>
          </a:p>
        </p:txBody>
      </p:sp>
      <p:sp>
        <p:nvSpPr>
          <p:cNvPr id="3" name="内容占位符 2">
            <a:extLst>
              <a:ext uri="{FF2B5EF4-FFF2-40B4-BE49-F238E27FC236}">
                <a16:creationId xmlns:a16="http://schemas.microsoft.com/office/drawing/2014/main" id="{24E7F896-E165-4F60-82BF-85DFA334A173}"/>
              </a:ext>
            </a:extLst>
          </p:cNvPr>
          <p:cNvSpPr>
            <a:spLocks noGrp="1"/>
          </p:cNvSpPr>
          <p:nvPr>
            <p:ph idx="1"/>
          </p:nvPr>
        </p:nvSpPr>
        <p:spPr/>
        <p:txBody>
          <a:bodyPr/>
          <a:lstStyle/>
          <a:p>
            <a:r>
              <a:rPr lang="en-US" altLang="zh-CN" dirty="0"/>
              <a:t>1982</a:t>
            </a:r>
            <a:r>
              <a:rPr lang="zh-CN" altLang="en-US" dirty="0"/>
              <a:t>年，著名物理学家约翰</a:t>
            </a:r>
            <a:r>
              <a:rPr lang="en-US" altLang="zh-CN" dirty="0"/>
              <a:t>·</a:t>
            </a:r>
            <a:r>
              <a:rPr lang="zh-CN" altLang="en-US" dirty="0"/>
              <a:t>霍普菲尔德</a:t>
            </a:r>
            <a:endParaRPr lang="en-US" altLang="zh-CN" dirty="0"/>
          </a:p>
          <a:p>
            <a:pPr lvl="1"/>
            <a:r>
              <a:rPr lang="zh-CN" altLang="en-US" dirty="0"/>
              <a:t>发明</a:t>
            </a:r>
            <a:r>
              <a:rPr lang="en-US" altLang="zh-CN" dirty="0"/>
              <a:t>Hopfield</a:t>
            </a:r>
            <a:r>
              <a:rPr lang="zh-CN" altLang="en-US" dirty="0"/>
              <a:t>神经网络。</a:t>
            </a:r>
            <a:endParaRPr lang="en-US" altLang="zh-CN" dirty="0"/>
          </a:p>
          <a:p>
            <a:pPr lvl="1"/>
            <a:r>
              <a:rPr lang="zh-CN" altLang="en-US" dirty="0"/>
              <a:t>一种结合存储系统和二元系统的循环神经网络，可以模拟人类的记忆。</a:t>
            </a:r>
            <a:endParaRPr lang="en-US" altLang="zh-CN" dirty="0"/>
          </a:p>
          <a:p>
            <a:pPr lvl="1"/>
            <a:r>
              <a:rPr lang="zh-CN" altLang="en-US" dirty="0"/>
              <a:t>根据激活函数的选取不同，</a:t>
            </a:r>
            <a:endParaRPr lang="en-US" altLang="zh-CN" dirty="0"/>
          </a:p>
          <a:p>
            <a:pPr lvl="2"/>
            <a:r>
              <a:rPr lang="zh-CN" altLang="en-US" dirty="0"/>
              <a:t>有连续型和离散型两种类型，分别用于优化计算和联想记忆。</a:t>
            </a:r>
            <a:endParaRPr lang="en-US" altLang="zh-CN" dirty="0"/>
          </a:p>
          <a:p>
            <a:pPr lvl="1"/>
            <a:r>
              <a:rPr lang="zh-CN" altLang="en-US" dirty="0"/>
              <a:t>由于容易陷入局部最小值的缺陷，该算法并未在当时引起很大的轰动。</a:t>
            </a:r>
          </a:p>
          <a:p>
            <a:endParaRPr lang="zh-CN" altLang="en-US" dirty="0"/>
          </a:p>
        </p:txBody>
      </p:sp>
    </p:spTree>
    <p:extLst>
      <p:ext uri="{BB962C8B-B14F-4D97-AF65-F5344CB8AC3E}">
        <p14:creationId xmlns:p14="http://schemas.microsoft.com/office/powerpoint/2010/main" val="1370052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B57CCA5-821E-3655-1D82-998C9F1EA3D3}"/>
              </a:ext>
            </a:extLst>
          </p:cNvPr>
          <p:cNvSpPr>
            <a:spLocks noGrp="1"/>
          </p:cNvSpPr>
          <p:nvPr>
            <p:ph type="title"/>
          </p:nvPr>
        </p:nvSpPr>
        <p:spPr/>
        <p:txBody>
          <a:bodyPr/>
          <a:lstStyle/>
          <a:p>
            <a:r>
              <a:rPr lang="zh-CN" altLang="en-US" dirty="0"/>
              <a:t>主要内容</a:t>
            </a:r>
          </a:p>
        </p:txBody>
      </p:sp>
      <p:sp>
        <p:nvSpPr>
          <p:cNvPr id="5" name="内容占位符 4">
            <a:extLst>
              <a:ext uri="{FF2B5EF4-FFF2-40B4-BE49-F238E27FC236}">
                <a16:creationId xmlns:a16="http://schemas.microsoft.com/office/drawing/2014/main" id="{484AD262-7E17-9633-710B-2CCBE6FB00C9}"/>
              </a:ext>
            </a:extLst>
          </p:cNvPr>
          <p:cNvSpPr>
            <a:spLocks noGrp="1"/>
          </p:cNvSpPr>
          <p:nvPr>
            <p:ph idx="1"/>
          </p:nvPr>
        </p:nvSpPr>
        <p:spPr/>
        <p:txBody>
          <a:bodyPr/>
          <a:lstStyle/>
          <a:p>
            <a:r>
              <a:rPr lang="zh-CN" altLang="en-US" dirty="0"/>
              <a:t>知识</a:t>
            </a:r>
            <a:endParaRPr lang="en-US" altLang="zh-CN" dirty="0"/>
          </a:p>
          <a:p>
            <a:r>
              <a:rPr lang="zh-CN" altLang="en-US" dirty="0"/>
              <a:t>概念的三指</a:t>
            </a:r>
            <a:endParaRPr lang="en-US" altLang="zh-CN" dirty="0"/>
          </a:p>
          <a:p>
            <a:r>
              <a:rPr lang="zh-CN" altLang="en-US" dirty="0"/>
              <a:t>人工智能的三个主流学派</a:t>
            </a:r>
            <a:endParaRPr lang="en-US" altLang="zh-CN" dirty="0"/>
          </a:p>
          <a:p>
            <a:pPr lvl="1"/>
            <a:r>
              <a:rPr lang="zh-CN" altLang="en-US" dirty="0"/>
              <a:t>概念、研究进展、哲学批判、面临的挑战</a:t>
            </a:r>
            <a:endParaRPr lang="en-US" altLang="zh-CN" dirty="0"/>
          </a:p>
          <a:p>
            <a:r>
              <a:rPr lang="zh-CN" altLang="en-US" dirty="0"/>
              <a:t>研究前景</a:t>
            </a:r>
            <a:endParaRPr lang="en-US" altLang="zh-CN" dirty="0"/>
          </a:p>
        </p:txBody>
      </p:sp>
    </p:spTree>
    <p:extLst>
      <p:ext uri="{BB962C8B-B14F-4D97-AF65-F5344CB8AC3E}">
        <p14:creationId xmlns:p14="http://schemas.microsoft.com/office/powerpoint/2010/main" val="25208915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1FC339-B47D-4D2B-A5D5-763E8069E5BE}"/>
              </a:ext>
            </a:extLst>
          </p:cNvPr>
          <p:cNvSpPr>
            <a:spLocks noGrp="1"/>
          </p:cNvSpPr>
          <p:nvPr>
            <p:ph type="title"/>
          </p:nvPr>
        </p:nvSpPr>
        <p:spPr/>
        <p:txBody>
          <a:bodyPr>
            <a:normAutofit/>
          </a:bodyPr>
          <a:lstStyle/>
          <a:p>
            <a:r>
              <a:rPr lang="zh-CN" altLang="en-US" sz="4000" dirty="0"/>
              <a:t>深度学习之父杰弗里</a:t>
            </a:r>
            <a:r>
              <a:rPr lang="en-US" altLang="zh-CN" sz="4000" dirty="0"/>
              <a:t>·</a:t>
            </a:r>
            <a:r>
              <a:rPr lang="zh-CN" altLang="en-US" sz="4000" dirty="0"/>
              <a:t>辛顿</a:t>
            </a:r>
            <a:r>
              <a:rPr lang="en-US" altLang="zh-CN" sz="4000" dirty="0"/>
              <a:t>(Geoffrey E. Hinton)</a:t>
            </a:r>
            <a:endParaRPr lang="zh-CN" altLang="en-US" sz="4000" dirty="0"/>
          </a:p>
        </p:txBody>
      </p:sp>
      <p:sp>
        <p:nvSpPr>
          <p:cNvPr id="3" name="内容占位符 2">
            <a:extLst>
              <a:ext uri="{FF2B5EF4-FFF2-40B4-BE49-F238E27FC236}">
                <a16:creationId xmlns:a16="http://schemas.microsoft.com/office/drawing/2014/main" id="{6A0783B9-54E1-49A1-B486-7FCEB44352D6}"/>
              </a:ext>
            </a:extLst>
          </p:cNvPr>
          <p:cNvSpPr>
            <a:spLocks noGrp="1"/>
          </p:cNvSpPr>
          <p:nvPr>
            <p:ph idx="1"/>
          </p:nvPr>
        </p:nvSpPr>
        <p:spPr/>
        <p:txBody>
          <a:bodyPr/>
          <a:lstStyle/>
          <a:p>
            <a:r>
              <a:rPr lang="en-US" altLang="zh-CN" dirty="0"/>
              <a:t>1985-1986</a:t>
            </a:r>
            <a:r>
              <a:rPr lang="zh-CN" altLang="en-US" dirty="0"/>
              <a:t>年，神经网络研究学者：鲁梅尔哈特</a:t>
            </a:r>
            <a:r>
              <a:rPr lang="en-US" altLang="zh-CN" dirty="0"/>
              <a:t>(D Rumelhart)</a:t>
            </a:r>
            <a:r>
              <a:rPr lang="zh-CN" altLang="en-US" dirty="0"/>
              <a:t>，辛顿</a:t>
            </a:r>
            <a:r>
              <a:rPr lang="en-US" altLang="zh-CN" dirty="0"/>
              <a:t>(G Hinton)</a:t>
            </a:r>
            <a:r>
              <a:rPr lang="zh-CN" altLang="en-US" dirty="0"/>
              <a:t>，威廉姆斯</a:t>
            </a:r>
            <a:r>
              <a:rPr lang="en-US" altLang="zh-CN" dirty="0"/>
              <a:t>-</a:t>
            </a:r>
            <a:r>
              <a:rPr lang="zh-CN" altLang="en-US" dirty="0"/>
              <a:t>赫</a:t>
            </a:r>
            <a:r>
              <a:rPr lang="en-US" altLang="zh-CN" dirty="0"/>
              <a:t>(RJ Williams)</a:t>
            </a:r>
            <a:r>
              <a:rPr lang="zh-CN" altLang="en-US" dirty="0"/>
              <a:t> 相继提出了使用</a:t>
            </a:r>
            <a:r>
              <a:rPr lang="en-US" altLang="zh-CN" dirty="0"/>
              <a:t>BP</a:t>
            </a:r>
            <a:r>
              <a:rPr lang="zh-CN" altLang="en-US" dirty="0"/>
              <a:t>算法训练的多参数线性规划（</a:t>
            </a:r>
            <a:r>
              <a:rPr lang="en-US" altLang="zh-CN" dirty="0"/>
              <a:t>MLP</a:t>
            </a:r>
            <a:r>
              <a:rPr lang="zh-CN" altLang="en-US" dirty="0"/>
              <a:t>）的理念，成为后来深度学习的基石。</a:t>
            </a:r>
          </a:p>
        </p:txBody>
      </p:sp>
      <p:pic>
        <p:nvPicPr>
          <p:cNvPr id="7" name="图片 6">
            <a:extLst>
              <a:ext uri="{FF2B5EF4-FFF2-40B4-BE49-F238E27FC236}">
                <a16:creationId xmlns:a16="http://schemas.microsoft.com/office/drawing/2014/main" id="{7CCE3EC9-FE57-4142-B985-AF756FE5C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114" y="3268571"/>
            <a:ext cx="5533326" cy="3043329"/>
          </a:xfrm>
          <a:prstGeom prst="rect">
            <a:avLst/>
          </a:prstGeom>
        </p:spPr>
      </p:pic>
    </p:spTree>
    <p:extLst>
      <p:ext uri="{BB962C8B-B14F-4D97-AF65-F5344CB8AC3E}">
        <p14:creationId xmlns:p14="http://schemas.microsoft.com/office/powerpoint/2010/main" val="47475070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77CB9-53B7-44D7-98C5-4D703C7C5042}"/>
              </a:ext>
            </a:extLst>
          </p:cNvPr>
          <p:cNvSpPr>
            <a:spLocks noGrp="1"/>
          </p:cNvSpPr>
          <p:nvPr>
            <p:ph type="title"/>
          </p:nvPr>
        </p:nvSpPr>
        <p:spPr/>
        <p:txBody>
          <a:bodyPr/>
          <a:lstStyle/>
          <a:p>
            <a:r>
              <a:rPr lang="en-US" altLang="zh-CN" dirty="0"/>
              <a:t>7 –</a:t>
            </a:r>
            <a:r>
              <a:rPr lang="zh-CN" altLang="en-US" dirty="0"/>
              <a:t>多层感知器的反向传播算法</a:t>
            </a:r>
          </a:p>
        </p:txBody>
      </p:sp>
      <p:sp>
        <p:nvSpPr>
          <p:cNvPr id="3" name="内容占位符 2">
            <a:extLst>
              <a:ext uri="{FF2B5EF4-FFF2-40B4-BE49-F238E27FC236}">
                <a16:creationId xmlns:a16="http://schemas.microsoft.com/office/drawing/2014/main" id="{F0318E9C-83BF-4C86-9624-62668C8BBADB}"/>
              </a:ext>
            </a:extLst>
          </p:cNvPr>
          <p:cNvSpPr>
            <a:spLocks noGrp="1"/>
          </p:cNvSpPr>
          <p:nvPr>
            <p:ph idx="1"/>
          </p:nvPr>
        </p:nvSpPr>
        <p:spPr/>
        <p:txBody>
          <a:bodyPr>
            <a:normAutofit fontScale="77500" lnSpcReduction="20000"/>
          </a:bodyPr>
          <a:lstStyle/>
          <a:p>
            <a:r>
              <a:rPr lang="en-US" altLang="zh-CN" dirty="0"/>
              <a:t>1986</a:t>
            </a:r>
            <a:r>
              <a:rPr lang="zh-CN" altLang="en-US" dirty="0"/>
              <a:t>年，</a:t>
            </a:r>
            <a:r>
              <a:rPr lang="en-US" altLang="zh-CN" dirty="0"/>
              <a:t>David E. Rumelhart, Geoffrey E. Hinton</a:t>
            </a:r>
            <a:r>
              <a:rPr lang="zh-CN" altLang="en-US" dirty="0"/>
              <a:t>和 </a:t>
            </a:r>
            <a:r>
              <a:rPr lang="en-US" altLang="zh-CN" dirty="0"/>
              <a:t>Ronald J. Williams</a:t>
            </a:r>
            <a:r>
              <a:rPr lang="zh-CN" altLang="en-US" dirty="0"/>
              <a:t>发表文章</a:t>
            </a:r>
            <a:r>
              <a:rPr lang="en-US" altLang="zh-CN" dirty="0"/>
              <a:t>《Learning representations by back-propagating errors》</a:t>
            </a:r>
          </a:p>
          <a:p>
            <a:pPr lvl="1"/>
            <a:r>
              <a:rPr lang="zh-CN" altLang="en-US" dirty="0"/>
              <a:t>提出了一种适用于多层感知器的反向传播算法</a:t>
            </a:r>
            <a:r>
              <a:rPr lang="en-US" altLang="zh-CN" dirty="0"/>
              <a:t>——BP</a:t>
            </a:r>
            <a:r>
              <a:rPr lang="zh-CN" altLang="en-US" dirty="0"/>
              <a:t>算法。</a:t>
            </a:r>
            <a:endParaRPr lang="en-US" altLang="zh-CN" dirty="0"/>
          </a:p>
          <a:p>
            <a:pPr lvl="1"/>
            <a:r>
              <a:rPr lang="zh-CN" altLang="en-US" dirty="0"/>
              <a:t>算法在传统神经网络正向传播的基础上，增加了误差的反向传播过程。</a:t>
            </a:r>
            <a:endParaRPr lang="en-US" altLang="zh-CN" dirty="0"/>
          </a:p>
          <a:p>
            <a:pPr lvl="1"/>
            <a:r>
              <a:rPr lang="zh-CN" altLang="en-US" dirty="0"/>
              <a:t>反向传播过程不断地调整神经元之间的权值和阈值，直到输出的误差达到减小到允许的范围之内，或达到预先设定的训练次数为止。</a:t>
            </a:r>
            <a:endParaRPr lang="en-US" altLang="zh-CN" dirty="0"/>
          </a:p>
          <a:p>
            <a:pPr lvl="1"/>
            <a:r>
              <a:rPr lang="en-US" altLang="zh-CN" dirty="0"/>
              <a:t>BP</a:t>
            </a:r>
            <a:r>
              <a:rPr lang="zh-CN" altLang="en-US" dirty="0"/>
              <a:t>算法完美的解决了非线性分类问题，让人工神经网络再次的引起了人们广泛的关注。</a:t>
            </a:r>
            <a:endParaRPr lang="en-US" altLang="zh-CN" dirty="0"/>
          </a:p>
          <a:p>
            <a:r>
              <a:rPr lang="zh-CN" altLang="en-US" dirty="0"/>
              <a:t>人工神经网络的发展再次进入了瓶颈期。</a:t>
            </a:r>
          </a:p>
          <a:p>
            <a:pPr lvl="1"/>
            <a:r>
              <a:rPr lang="zh-CN" altLang="en-US" dirty="0"/>
              <a:t>八十年代计算机的硬件水平有限</a:t>
            </a:r>
            <a:endParaRPr lang="en-US" altLang="zh-CN" dirty="0"/>
          </a:p>
          <a:p>
            <a:pPr lvl="2"/>
            <a:r>
              <a:rPr lang="zh-CN" altLang="en-US" dirty="0"/>
              <a:t>运算能力跟不上，这就导致当神经网络的规模增大时，再使用</a:t>
            </a:r>
            <a:r>
              <a:rPr lang="en-US" altLang="zh-CN" dirty="0"/>
              <a:t>BP</a:t>
            </a:r>
            <a:r>
              <a:rPr lang="zh-CN" altLang="en-US" dirty="0"/>
              <a:t>算法会出现“梯度消失”的问题。</a:t>
            </a:r>
            <a:endParaRPr lang="en-US" altLang="zh-CN" dirty="0"/>
          </a:p>
          <a:p>
            <a:pPr lvl="2"/>
            <a:r>
              <a:rPr lang="zh-CN" altLang="en-US" dirty="0"/>
              <a:t>使得</a:t>
            </a:r>
            <a:r>
              <a:rPr lang="en-US" altLang="zh-CN" dirty="0"/>
              <a:t>BP</a:t>
            </a:r>
            <a:r>
              <a:rPr lang="zh-CN" altLang="en-US" dirty="0"/>
              <a:t>算法的发展受到了很大的限制。</a:t>
            </a:r>
            <a:endParaRPr lang="en-US" altLang="zh-CN" dirty="0"/>
          </a:p>
          <a:p>
            <a:pPr lvl="1"/>
            <a:r>
              <a:rPr lang="en-US" altLang="zh-CN" dirty="0"/>
              <a:t>90</a:t>
            </a:r>
            <a:r>
              <a:rPr lang="zh-CN" altLang="en-US" dirty="0"/>
              <a:t>年代中期，</a:t>
            </a:r>
            <a:r>
              <a:rPr lang="en-US" altLang="zh-CN" dirty="0"/>
              <a:t>SVM</a:t>
            </a:r>
            <a:r>
              <a:rPr lang="zh-CN" altLang="en-US" dirty="0"/>
              <a:t>为代表的其它浅层机器学习算法被提出，在分类、回归问题上均取得了很好的效果，其原理明显不同于神经网络模型。</a:t>
            </a:r>
            <a:endParaRPr lang="en-US" altLang="zh-CN" dirty="0"/>
          </a:p>
        </p:txBody>
      </p:sp>
    </p:spTree>
    <p:extLst>
      <p:ext uri="{BB962C8B-B14F-4D97-AF65-F5344CB8AC3E}">
        <p14:creationId xmlns:p14="http://schemas.microsoft.com/office/powerpoint/2010/main" val="28938664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FB65E9-550E-4F57-A4F0-C9129241F57D}"/>
              </a:ext>
            </a:extLst>
          </p:cNvPr>
          <p:cNvSpPr>
            <a:spLocks noGrp="1"/>
          </p:cNvSpPr>
          <p:nvPr>
            <p:ph type="title"/>
          </p:nvPr>
        </p:nvSpPr>
        <p:spPr/>
        <p:txBody>
          <a:bodyPr/>
          <a:lstStyle/>
          <a:p>
            <a:r>
              <a:rPr lang="en-US" altLang="zh-CN" dirty="0"/>
              <a:t>8 – </a:t>
            </a:r>
            <a:r>
              <a:rPr lang="zh-CN" altLang="en-US" dirty="0"/>
              <a:t>深度学习</a:t>
            </a:r>
          </a:p>
        </p:txBody>
      </p:sp>
      <p:sp>
        <p:nvSpPr>
          <p:cNvPr id="3" name="内容占位符 2">
            <a:extLst>
              <a:ext uri="{FF2B5EF4-FFF2-40B4-BE49-F238E27FC236}">
                <a16:creationId xmlns:a16="http://schemas.microsoft.com/office/drawing/2014/main" id="{E82A9E72-ACF7-4E6B-A056-59A0995E6E41}"/>
              </a:ext>
            </a:extLst>
          </p:cNvPr>
          <p:cNvSpPr>
            <a:spLocks noGrp="1"/>
          </p:cNvSpPr>
          <p:nvPr>
            <p:ph idx="1"/>
          </p:nvPr>
        </p:nvSpPr>
        <p:spPr/>
        <p:txBody>
          <a:bodyPr>
            <a:normAutofit fontScale="70000" lnSpcReduction="20000"/>
          </a:bodyPr>
          <a:lstStyle/>
          <a:p>
            <a:r>
              <a:rPr lang="en-US" altLang="zh-CN" dirty="0"/>
              <a:t>2006</a:t>
            </a:r>
            <a:r>
              <a:rPr lang="zh-CN" altLang="en-US" dirty="0"/>
              <a:t>年</a:t>
            </a:r>
            <a:endParaRPr lang="en-US" altLang="zh-CN" dirty="0"/>
          </a:p>
          <a:p>
            <a:pPr lvl="1"/>
            <a:r>
              <a:rPr lang="en-US" altLang="zh-CN" dirty="0"/>
              <a:t>Reducing the dimensionality of data with neural networks</a:t>
            </a:r>
          </a:p>
          <a:p>
            <a:pPr lvl="1"/>
            <a:r>
              <a:rPr lang="en-US" altLang="zh-CN" dirty="0"/>
              <a:t>GE Hinton, RR </a:t>
            </a:r>
            <a:r>
              <a:rPr lang="en-US" altLang="zh-CN" dirty="0" err="1"/>
              <a:t>Salakhutdinov</a:t>
            </a:r>
            <a:r>
              <a:rPr lang="en-US" altLang="zh-CN" dirty="0"/>
              <a:t>(Ruslan </a:t>
            </a:r>
            <a:r>
              <a:rPr lang="en-US" altLang="zh-CN" dirty="0" err="1"/>
              <a:t>Salakhutdinov</a:t>
            </a:r>
            <a:r>
              <a:rPr lang="en-US" altLang="zh-CN" dirty="0"/>
              <a:t>)</a:t>
            </a:r>
          </a:p>
          <a:p>
            <a:pPr lvl="1"/>
            <a:r>
              <a:rPr lang="en-US" altLang="zh-CN" dirty="0"/>
              <a:t>science 313 (5786), 504-507</a:t>
            </a:r>
          </a:p>
          <a:p>
            <a:r>
              <a:rPr lang="zh-CN" altLang="en-US" dirty="0"/>
              <a:t>文章中详细的给出了“梯度消失”问题的解决方案</a:t>
            </a:r>
            <a:endParaRPr lang="en-US" altLang="zh-CN" dirty="0"/>
          </a:p>
          <a:p>
            <a:pPr lvl="1"/>
            <a:r>
              <a:rPr lang="zh-CN" altLang="en-US" dirty="0"/>
              <a:t>通过无监督的学习方法逐层训练算法，</a:t>
            </a:r>
            <a:endParaRPr lang="en-US" altLang="zh-CN" dirty="0"/>
          </a:p>
          <a:p>
            <a:pPr lvl="1"/>
            <a:r>
              <a:rPr lang="zh-CN" altLang="en-US" dirty="0"/>
              <a:t>再使用有监督的反向传播算法进行调优。</a:t>
            </a:r>
            <a:endParaRPr lang="en-US" altLang="zh-CN" dirty="0"/>
          </a:p>
          <a:p>
            <a:r>
              <a:rPr lang="zh-CN" altLang="en-US" dirty="0"/>
              <a:t>文章有两个主要的讯息：</a:t>
            </a:r>
            <a:endParaRPr lang="en-US" altLang="zh-CN" dirty="0"/>
          </a:p>
          <a:p>
            <a:pPr lvl="1"/>
            <a:r>
              <a:rPr lang="zh-CN" altLang="en-US" dirty="0"/>
              <a:t>很多隐层的人工神经网络具有优异的特征学习能力，学习得到的特征对数据有更本质的刻划，从而有利于可视化或分类；</a:t>
            </a:r>
            <a:endParaRPr lang="en-US" altLang="zh-CN" dirty="0"/>
          </a:p>
          <a:p>
            <a:pPr lvl="1"/>
            <a:r>
              <a:rPr lang="zh-CN" altLang="en-US" dirty="0"/>
              <a:t>深度神经网络在训练上的难度，可以通过“逐层初始化”（ </a:t>
            </a:r>
            <a:r>
              <a:rPr lang="en-US" altLang="zh-CN" dirty="0"/>
              <a:t>layer-wise pre-training</a:t>
            </a:r>
            <a:r>
              <a:rPr lang="zh-CN" altLang="en-US" dirty="0"/>
              <a:t>）来有效克服，文章中，逐层初始化是通过无监督学习实现的。</a:t>
            </a:r>
            <a:endParaRPr lang="en-US" altLang="zh-CN" dirty="0"/>
          </a:p>
          <a:p>
            <a:r>
              <a:rPr lang="zh-CN" altLang="en-US" dirty="0"/>
              <a:t>开启了深度学习在学术界和工业界的浪潮。</a:t>
            </a:r>
          </a:p>
        </p:txBody>
      </p:sp>
    </p:spTree>
    <p:extLst>
      <p:ext uri="{BB962C8B-B14F-4D97-AF65-F5344CB8AC3E}">
        <p14:creationId xmlns:p14="http://schemas.microsoft.com/office/powerpoint/2010/main" val="38897800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B3B016-3A66-4579-9F6B-478174254166}"/>
              </a:ext>
            </a:extLst>
          </p:cNvPr>
          <p:cNvSpPr>
            <a:spLocks noGrp="1"/>
          </p:cNvSpPr>
          <p:nvPr>
            <p:ph type="title"/>
          </p:nvPr>
        </p:nvSpPr>
        <p:spPr/>
        <p:txBody>
          <a:bodyPr/>
          <a:lstStyle/>
          <a:p>
            <a:r>
              <a:rPr lang="zh-CN" altLang="en-US" dirty="0"/>
              <a:t>深度学习和浅层学习</a:t>
            </a:r>
          </a:p>
        </p:txBody>
      </p:sp>
      <p:sp>
        <p:nvSpPr>
          <p:cNvPr id="3" name="内容占位符 2">
            <a:extLst>
              <a:ext uri="{FF2B5EF4-FFF2-40B4-BE49-F238E27FC236}">
                <a16:creationId xmlns:a16="http://schemas.microsoft.com/office/drawing/2014/main" id="{939371CC-B7CE-4EAB-8C06-C79C8C61E390}"/>
              </a:ext>
            </a:extLst>
          </p:cNvPr>
          <p:cNvSpPr>
            <a:spLocks noGrp="1"/>
          </p:cNvSpPr>
          <p:nvPr>
            <p:ph idx="1"/>
          </p:nvPr>
        </p:nvSpPr>
        <p:spPr/>
        <p:txBody>
          <a:bodyPr>
            <a:normAutofit fontScale="92500" lnSpcReduction="10000"/>
          </a:bodyPr>
          <a:lstStyle/>
          <a:p>
            <a:r>
              <a:rPr lang="zh-CN" altLang="en-US" dirty="0"/>
              <a:t>机器学习发展分为两个部分：</a:t>
            </a:r>
            <a:endParaRPr lang="en-US" altLang="zh-CN" dirty="0"/>
          </a:p>
          <a:p>
            <a:pPr lvl="1"/>
            <a:r>
              <a:rPr lang="zh-CN" altLang="en-US" dirty="0"/>
              <a:t>浅层学习（</a:t>
            </a:r>
            <a:r>
              <a:rPr lang="en-US" altLang="zh-CN" dirty="0"/>
              <a:t>Shallow Learning</a:t>
            </a:r>
            <a:r>
              <a:rPr lang="zh-CN" altLang="en-US" dirty="0"/>
              <a:t>）和深度学习（</a:t>
            </a:r>
            <a:r>
              <a:rPr lang="en-US" altLang="zh-CN" dirty="0"/>
              <a:t>Deep Learning</a:t>
            </a:r>
            <a:r>
              <a:rPr lang="zh-CN" altLang="en-US" dirty="0"/>
              <a:t>）。</a:t>
            </a:r>
            <a:endParaRPr lang="en-US" altLang="zh-CN" dirty="0"/>
          </a:p>
          <a:p>
            <a:r>
              <a:rPr lang="zh-CN" altLang="en-US" dirty="0"/>
              <a:t>浅层学习：</a:t>
            </a:r>
            <a:endParaRPr lang="en-US" altLang="zh-CN" dirty="0"/>
          </a:p>
          <a:p>
            <a:pPr lvl="1"/>
            <a:r>
              <a:rPr lang="zh-CN" altLang="en-US" dirty="0"/>
              <a:t>起源上世纪</a:t>
            </a:r>
            <a:r>
              <a:rPr lang="en-US" altLang="zh-CN" dirty="0"/>
              <a:t>20</a:t>
            </a:r>
            <a:r>
              <a:rPr lang="zh-CN" altLang="en-US" dirty="0"/>
              <a:t>年代人工神经网络的反向传播算法的发明，</a:t>
            </a:r>
            <a:endParaRPr lang="en-US" altLang="zh-CN" dirty="0"/>
          </a:p>
          <a:p>
            <a:pPr lvl="1"/>
            <a:r>
              <a:rPr lang="zh-CN" altLang="en-US" dirty="0"/>
              <a:t>基于统计的机器学习算法普遍使用，</a:t>
            </a:r>
            <a:endParaRPr lang="en-US" altLang="zh-CN" dirty="0"/>
          </a:p>
          <a:p>
            <a:pPr lvl="1"/>
            <a:r>
              <a:rPr lang="zh-CN" altLang="en-US" dirty="0"/>
              <a:t>通常都是只有一层隐含层的浅层模型。</a:t>
            </a:r>
            <a:endParaRPr lang="en-US" altLang="zh-CN" dirty="0"/>
          </a:p>
          <a:p>
            <a:pPr lvl="2"/>
            <a:r>
              <a:rPr lang="zh-CN" altLang="en-US" dirty="0"/>
              <a:t>由于多层网络训练困难，尽管这时候的人工神经网络算法也被称为多层感知机。</a:t>
            </a:r>
          </a:p>
          <a:p>
            <a:r>
              <a:rPr lang="zh-CN" altLang="en-US" dirty="0"/>
              <a:t>深度学习：</a:t>
            </a:r>
            <a:endParaRPr lang="en-US" altLang="zh-CN" dirty="0"/>
          </a:p>
          <a:p>
            <a:pPr lvl="1"/>
            <a:r>
              <a:rPr lang="zh-CN" altLang="en-US" dirty="0"/>
              <a:t>神经网络研究领域领军者</a:t>
            </a:r>
            <a:r>
              <a:rPr lang="en-US" altLang="zh-CN" dirty="0"/>
              <a:t>Hinton</a:t>
            </a:r>
            <a:r>
              <a:rPr lang="zh-CN" altLang="en-US" dirty="0"/>
              <a:t>在</a:t>
            </a:r>
            <a:r>
              <a:rPr lang="en-US" altLang="zh-CN" dirty="0"/>
              <a:t>2006</a:t>
            </a:r>
            <a:r>
              <a:rPr lang="zh-CN" altLang="en-US" dirty="0"/>
              <a:t>年提出了神经网络</a:t>
            </a:r>
            <a:r>
              <a:rPr lang="en-US" altLang="zh-CN" dirty="0"/>
              <a:t>Deep Learning</a:t>
            </a:r>
            <a:r>
              <a:rPr lang="zh-CN" altLang="en-US" dirty="0"/>
              <a:t>算法，</a:t>
            </a:r>
            <a:endParaRPr lang="en-US" altLang="zh-CN" dirty="0"/>
          </a:p>
          <a:p>
            <a:pPr lvl="1"/>
            <a:r>
              <a:rPr lang="zh-CN" altLang="en-US" dirty="0"/>
              <a:t>大大提高神经网络的能力，向支持向量机算法发出挑战。 </a:t>
            </a:r>
          </a:p>
          <a:p>
            <a:endParaRPr lang="zh-CN" altLang="en-US" dirty="0"/>
          </a:p>
        </p:txBody>
      </p:sp>
    </p:spTree>
    <p:extLst>
      <p:ext uri="{BB962C8B-B14F-4D97-AF65-F5344CB8AC3E}">
        <p14:creationId xmlns:p14="http://schemas.microsoft.com/office/powerpoint/2010/main" val="29604785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1468AB-45DF-4342-9E72-4D020553085F}"/>
              </a:ext>
            </a:extLst>
          </p:cNvPr>
          <p:cNvSpPr>
            <a:spLocks noGrp="1"/>
          </p:cNvSpPr>
          <p:nvPr>
            <p:ph type="title"/>
          </p:nvPr>
        </p:nvSpPr>
        <p:spPr/>
        <p:txBody>
          <a:bodyPr/>
          <a:lstStyle/>
          <a:p>
            <a:r>
              <a:rPr lang="zh-CN" altLang="en-US" dirty="0"/>
              <a:t>深度学习</a:t>
            </a:r>
          </a:p>
        </p:txBody>
      </p:sp>
      <p:sp>
        <p:nvSpPr>
          <p:cNvPr id="3" name="内容占位符 2">
            <a:extLst>
              <a:ext uri="{FF2B5EF4-FFF2-40B4-BE49-F238E27FC236}">
                <a16:creationId xmlns:a16="http://schemas.microsoft.com/office/drawing/2014/main" id="{4839F73C-4485-4E13-8D37-92122D01F3D9}"/>
              </a:ext>
            </a:extLst>
          </p:cNvPr>
          <p:cNvSpPr>
            <a:spLocks noGrp="1"/>
          </p:cNvSpPr>
          <p:nvPr>
            <p:ph idx="1"/>
          </p:nvPr>
        </p:nvSpPr>
        <p:spPr/>
        <p:txBody>
          <a:bodyPr>
            <a:normAutofit/>
          </a:bodyPr>
          <a:lstStyle/>
          <a:p>
            <a:r>
              <a:rPr lang="en-US" altLang="zh-CN" dirty="0"/>
              <a:t>2015</a:t>
            </a:r>
            <a:r>
              <a:rPr lang="zh-CN" altLang="en-US" dirty="0"/>
              <a:t>年，为纪念人工智能概念提出</a:t>
            </a:r>
            <a:r>
              <a:rPr lang="en-US" altLang="zh-CN" dirty="0"/>
              <a:t>60</a:t>
            </a:r>
            <a:r>
              <a:rPr lang="zh-CN" altLang="en-US" dirty="0"/>
              <a:t>周年，</a:t>
            </a:r>
            <a:r>
              <a:rPr lang="en-US" altLang="zh-CN" dirty="0" err="1"/>
              <a:t>LeCun</a:t>
            </a:r>
            <a:r>
              <a:rPr lang="zh-CN" altLang="en-US" dirty="0"/>
              <a:t>、</a:t>
            </a:r>
            <a:r>
              <a:rPr lang="en-US" altLang="zh-CN" dirty="0" err="1"/>
              <a:t>Bengio</a:t>
            </a:r>
            <a:r>
              <a:rPr lang="zh-CN" altLang="en-US" dirty="0"/>
              <a:t>和</a:t>
            </a:r>
            <a:r>
              <a:rPr lang="en-US" altLang="zh-CN" dirty="0"/>
              <a:t>Hinton</a:t>
            </a:r>
            <a:r>
              <a:rPr lang="zh-CN" altLang="en-US" dirty="0"/>
              <a:t>推出了深度学习的联合综述：</a:t>
            </a:r>
          </a:p>
          <a:p>
            <a:pPr lvl="1"/>
            <a:r>
              <a:rPr lang="zh-CN" altLang="en-US" dirty="0"/>
              <a:t>“深度学习可以让那些拥有多个处理层的计算模型来学习具有多层次抽象的数据的表示。这些方法在许多方面都带来了显著的改善，包括最先进的语音识别、视觉对象识别、对象检测和许多其它领域，例如药物发现和基因组学等。深度学习能够发现大数据中的复杂结构。它是利用</a:t>
            </a:r>
            <a:r>
              <a:rPr lang="en-US" altLang="zh-CN" dirty="0"/>
              <a:t>BP</a:t>
            </a:r>
            <a:r>
              <a:rPr lang="zh-CN" altLang="en-US" dirty="0"/>
              <a:t>算法来完成这个发现过程的。</a:t>
            </a:r>
            <a:r>
              <a:rPr lang="en-US" altLang="zh-CN" dirty="0"/>
              <a:t>BP</a:t>
            </a:r>
            <a:r>
              <a:rPr lang="zh-CN" altLang="en-US" dirty="0"/>
              <a:t>算法能够指导机器如何从前一层获取误差而改变本层的内部参数，这些内部参数可以用于计算表示。深度卷积网络在处理图像、视频、语音和音频方面带来了突破，而递归网络在处理序列数据，比如文本和语音方面表现出了闪亮的一面。”</a:t>
            </a:r>
          </a:p>
        </p:txBody>
      </p:sp>
    </p:spTree>
    <p:extLst>
      <p:ext uri="{BB962C8B-B14F-4D97-AF65-F5344CB8AC3E}">
        <p14:creationId xmlns:p14="http://schemas.microsoft.com/office/powerpoint/2010/main" val="39023344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BB5CA1-9477-4AE7-8EA2-B34431841DEE}"/>
              </a:ext>
            </a:extLst>
          </p:cNvPr>
          <p:cNvSpPr>
            <a:spLocks noGrp="1"/>
          </p:cNvSpPr>
          <p:nvPr>
            <p:ph type="title"/>
          </p:nvPr>
        </p:nvSpPr>
        <p:spPr/>
        <p:txBody>
          <a:bodyPr>
            <a:normAutofit/>
          </a:bodyPr>
          <a:lstStyle/>
          <a:p>
            <a:r>
              <a:rPr lang="en-US" altLang="zh-CN" sz="4000" dirty="0"/>
              <a:t>deep learning</a:t>
            </a:r>
            <a:r>
              <a:rPr lang="zh-CN" altLang="en-US" sz="4000" dirty="0"/>
              <a:t>和</a:t>
            </a:r>
            <a:r>
              <a:rPr lang="en-US" altLang="zh-CN" sz="4000" dirty="0"/>
              <a:t>SVM</a:t>
            </a:r>
            <a:r>
              <a:rPr lang="zh-CN" altLang="en-US" sz="4000" dirty="0"/>
              <a:t>（</a:t>
            </a:r>
            <a:r>
              <a:rPr lang="en-US" altLang="zh-CN" sz="4000" dirty="0" err="1"/>
              <a:t>supportvector</a:t>
            </a:r>
            <a:r>
              <a:rPr lang="en-US" altLang="zh-CN" sz="4000" dirty="0"/>
              <a:t> machine</a:t>
            </a:r>
            <a:r>
              <a:rPr lang="zh-CN" altLang="en-US" sz="4000" dirty="0"/>
              <a:t>）</a:t>
            </a:r>
          </a:p>
        </p:txBody>
      </p:sp>
      <p:sp>
        <p:nvSpPr>
          <p:cNvPr id="3" name="内容占位符 2">
            <a:extLst>
              <a:ext uri="{FF2B5EF4-FFF2-40B4-BE49-F238E27FC236}">
                <a16:creationId xmlns:a16="http://schemas.microsoft.com/office/drawing/2014/main" id="{47EB0EC6-86A5-4203-A8E5-A57811704FDF}"/>
              </a:ext>
            </a:extLst>
          </p:cNvPr>
          <p:cNvSpPr>
            <a:spLocks noGrp="1"/>
          </p:cNvSpPr>
          <p:nvPr>
            <p:ph idx="1"/>
          </p:nvPr>
        </p:nvSpPr>
        <p:spPr/>
        <p:txBody>
          <a:bodyPr>
            <a:normAutofit fontScale="85000" lnSpcReduction="20000"/>
          </a:bodyPr>
          <a:lstStyle/>
          <a:p>
            <a:r>
              <a:rPr lang="zh-CN" altLang="en-US" dirty="0"/>
              <a:t>当前统计学习领域最热门方法主要有</a:t>
            </a:r>
            <a:r>
              <a:rPr lang="en-US" altLang="zh-CN" dirty="0"/>
              <a:t>deep learning</a:t>
            </a:r>
            <a:r>
              <a:rPr lang="zh-CN" altLang="en-US" dirty="0"/>
              <a:t>和</a:t>
            </a:r>
            <a:r>
              <a:rPr lang="en-US" altLang="zh-CN" dirty="0"/>
              <a:t>SVM</a:t>
            </a:r>
            <a:r>
              <a:rPr lang="zh-CN" altLang="en-US" dirty="0"/>
              <a:t>（</a:t>
            </a:r>
            <a:r>
              <a:rPr lang="en-US" altLang="zh-CN" dirty="0" err="1"/>
              <a:t>supportvector</a:t>
            </a:r>
            <a:r>
              <a:rPr lang="en-US" altLang="zh-CN" dirty="0"/>
              <a:t> machine</a:t>
            </a:r>
            <a:r>
              <a:rPr lang="zh-CN" altLang="en-US" dirty="0"/>
              <a:t>），它们是统计学习的代表方法。可以认为神经网络与支持向量机都源自于感知机。</a:t>
            </a:r>
          </a:p>
          <a:p>
            <a:r>
              <a:rPr lang="zh-CN" altLang="en-US" dirty="0"/>
              <a:t>神经网络与支持向量机一直处于“竞争”关系。</a:t>
            </a:r>
            <a:endParaRPr lang="en-US" altLang="zh-CN" dirty="0"/>
          </a:p>
          <a:p>
            <a:pPr lvl="1"/>
            <a:r>
              <a:rPr lang="en-US" altLang="zh-CN" dirty="0"/>
              <a:t>SVM</a:t>
            </a:r>
            <a:r>
              <a:rPr lang="zh-CN" altLang="en-US" dirty="0"/>
              <a:t>应用核函数的展开定理，无需知道非线性映射的显式表达式；由于是在高维特征空间中建立线性学习机，所以与线性模型相比，不但几乎不增加计算的复杂性，而且在某种程度上避免了“维数灾难”。而早先的神经网络算法比较容易过训练，大量的经验参数需要设置；训练速度比较慢，在层次比较少</a:t>
            </a:r>
            <a:r>
              <a:rPr lang="en-US" altLang="zh-CN" dirty="0"/>
              <a:t>(</a:t>
            </a:r>
            <a:r>
              <a:rPr lang="zh-CN" altLang="en-US" dirty="0"/>
              <a:t>小于等于</a:t>
            </a:r>
            <a:r>
              <a:rPr lang="en-US" altLang="zh-CN" dirty="0"/>
              <a:t>3)</a:t>
            </a:r>
            <a:r>
              <a:rPr lang="zh-CN" altLang="en-US" dirty="0"/>
              <a:t>的情况下效果并不比其它方法更优。</a:t>
            </a:r>
          </a:p>
          <a:p>
            <a:pPr lvl="1"/>
            <a:r>
              <a:rPr lang="zh-CN" altLang="en-US" dirty="0"/>
              <a:t>神经网络模型貌似能够实现更加艰难的任务，如目标识别、语音识别、自然语言处理等。但是绝对不意味着其他机器学习方法的终结。尽管深度学习的成功案例迅速增长，但是对这些模型的训练成本是相当高的，调整外部参数也是很麻烦。同时，</a:t>
            </a:r>
            <a:r>
              <a:rPr lang="en-US" altLang="zh-CN" dirty="0"/>
              <a:t>SVM</a:t>
            </a:r>
            <a:r>
              <a:rPr lang="zh-CN" altLang="en-US" dirty="0"/>
              <a:t>的简单性促使其仍然最为广泛使用的机器学习方式。</a:t>
            </a:r>
          </a:p>
          <a:p>
            <a:endParaRPr lang="zh-CN" altLang="en-US" dirty="0"/>
          </a:p>
        </p:txBody>
      </p:sp>
    </p:spTree>
    <p:extLst>
      <p:ext uri="{BB962C8B-B14F-4D97-AF65-F5344CB8AC3E}">
        <p14:creationId xmlns:p14="http://schemas.microsoft.com/office/powerpoint/2010/main" val="9720938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95CA0-F6E8-4272-8B5F-DF3E0509A906}"/>
              </a:ext>
            </a:extLst>
          </p:cNvPr>
          <p:cNvSpPr>
            <a:spLocks noGrp="1"/>
          </p:cNvSpPr>
          <p:nvPr>
            <p:ph type="title"/>
          </p:nvPr>
        </p:nvSpPr>
        <p:spPr/>
        <p:txBody>
          <a:bodyPr/>
          <a:lstStyle/>
          <a:p>
            <a:r>
              <a:rPr lang="zh-CN" altLang="en-US" dirty="0"/>
              <a:t>深度学习的成功案例</a:t>
            </a:r>
          </a:p>
        </p:txBody>
      </p:sp>
      <p:sp>
        <p:nvSpPr>
          <p:cNvPr id="3" name="内容占位符 2">
            <a:extLst>
              <a:ext uri="{FF2B5EF4-FFF2-40B4-BE49-F238E27FC236}">
                <a16:creationId xmlns:a16="http://schemas.microsoft.com/office/drawing/2014/main" id="{62E2C658-9D1B-48FE-8DDE-7B5DF8E29523}"/>
              </a:ext>
            </a:extLst>
          </p:cNvPr>
          <p:cNvSpPr>
            <a:spLocks noGrp="1"/>
          </p:cNvSpPr>
          <p:nvPr>
            <p:ph idx="1"/>
          </p:nvPr>
        </p:nvSpPr>
        <p:spPr/>
        <p:txBody>
          <a:bodyPr>
            <a:normAutofit fontScale="85000" lnSpcReduction="20000"/>
          </a:bodyPr>
          <a:lstStyle/>
          <a:p>
            <a:r>
              <a:rPr lang="en-US" altLang="zh-CN" dirty="0"/>
              <a:t>2012</a:t>
            </a:r>
            <a:r>
              <a:rPr lang="zh-CN" altLang="en-US" dirty="0"/>
              <a:t>年，在著名的</a:t>
            </a:r>
            <a:r>
              <a:rPr lang="en-US" altLang="zh-CN" dirty="0"/>
              <a:t>ImageNet</a:t>
            </a:r>
            <a:r>
              <a:rPr lang="zh-CN" altLang="en-US" dirty="0"/>
              <a:t>图像识别大赛中，杰弗里</a:t>
            </a:r>
            <a:r>
              <a:rPr lang="en-US" altLang="zh-CN" dirty="0"/>
              <a:t>·</a:t>
            </a:r>
            <a:r>
              <a:rPr lang="zh-CN" altLang="en-US" dirty="0"/>
              <a:t>辛顿领导的小组采用深度学习模型</a:t>
            </a:r>
            <a:r>
              <a:rPr lang="en-US" altLang="zh-CN" dirty="0" err="1"/>
              <a:t>AlexNet</a:t>
            </a:r>
            <a:r>
              <a:rPr lang="zh-CN" altLang="en-US" dirty="0"/>
              <a:t>一举夺冠。</a:t>
            </a:r>
            <a:r>
              <a:rPr lang="en-US" altLang="zh-CN" dirty="0" err="1"/>
              <a:t>AlexNet</a:t>
            </a:r>
            <a:r>
              <a:rPr lang="zh-CN" altLang="en-US" dirty="0"/>
              <a:t>采用</a:t>
            </a:r>
            <a:r>
              <a:rPr lang="en-US" altLang="zh-CN" dirty="0"/>
              <a:t>ReLU</a:t>
            </a:r>
            <a:r>
              <a:rPr lang="zh-CN" altLang="en-US" dirty="0"/>
              <a:t>激活函数，从根本上解决了梯度消失问题，并采用</a:t>
            </a:r>
            <a:r>
              <a:rPr lang="en-US" altLang="zh-CN" dirty="0"/>
              <a:t>GPU</a:t>
            </a:r>
            <a:r>
              <a:rPr lang="zh-CN" altLang="en-US" dirty="0"/>
              <a:t>极大的提高了模型的运算速度。</a:t>
            </a:r>
            <a:endParaRPr lang="en-US" altLang="zh-CN" dirty="0"/>
          </a:p>
          <a:p>
            <a:r>
              <a:rPr lang="en-US" altLang="zh-CN" dirty="0"/>
              <a:t>2012</a:t>
            </a:r>
            <a:r>
              <a:rPr lang="zh-CN" altLang="en-US" dirty="0"/>
              <a:t>年，由斯坦福大学著名的吴恩达教授和世界顶尖计算机专家</a:t>
            </a:r>
            <a:r>
              <a:rPr lang="en-US" altLang="zh-CN" dirty="0"/>
              <a:t>Jeff Dean</a:t>
            </a:r>
            <a:r>
              <a:rPr lang="zh-CN" altLang="en-US" dirty="0"/>
              <a:t>共同主导的深度神经网络</a:t>
            </a:r>
            <a:r>
              <a:rPr lang="en-US" altLang="zh-CN" dirty="0"/>
              <a:t>——DNN</a:t>
            </a:r>
            <a:r>
              <a:rPr lang="zh-CN" altLang="en-US" dirty="0"/>
              <a:t>技术在图像识别领域取得了惊人的成绩，在</a:t>
            </a:r>
            <a:r>
              <a:rPr lang="en-US" altLang="zh-CN" dirty="0"/>
              <a:t>ImageNet</a:t>
            </a:r>
            <a:r>
              <a:rPr lang="zh-CN" altLang="en-US" dirty="0"/>
              <a:t>评测中成功的把错误率从</a:t>
            </a:r>
            <a:r>
              <a:rPr lang="en-US" altLang="zh-CN" dirty="0"/>
              <a:t>26</a:t>
            </a:r>
            <a:r>
              <a:rPr lang="zh-CN" altLang="en-US" dirty="0"/>
              <a:t>％降低到了</a:t>
            </a:r>
            <a:r>
              <a:rPr lang="en-US" altLang="zh-CN" dirty="0"/>
              <a:t>15</a:t>
            </a:r>
            <a:r>
              <a:rPr lang="zh-CN" altLang="en-US" dirty="0"/>
              <a:t>％。深度学习算法在世界大赛的脱颖而出，也再一次吸引了学术界和工业界对于深度学习领域的关注。</a:t>
            </a:r>
            <a:endParaRPr lang="en-US" altLang="zh-CN" dirty="0"/>
          </a:p>
          <a:p>
            <a:r>
              <a:rPr lang="en-US" altLang="zh-CN" dirty="0"/>
              <a:t>2014</a:t>
            </a:r>
            <a:r>
              <a:rPr lang="zh-CN" altLang="en-US" dirty="0"/>
              <a:t>年，</a:t>
            </a:r>
            <a:r>
              <a:rPr lang="en-US" altLang="zh-CN" dirty="0"/>
              <a:t>Facebook</a:t>
            </a:r>
            <a:r>
              <a:rPr lang="zh-CN" altLang="en-US" dirty="0"/>
              <a:t>基于深度学习技术的</a:t>
            </a:r>
            <a:r>
              <a:rPr lang="en-US" altLang="zh-CN" dirty="0" err="1"/>
              <a:t>DeepFace</a:t>
            </a:r>
            <a:r>
              <a:rPr lang="zh-CN" altLang="en-US" dirty="0"/>
              <a:t>项目，在人脸识别方面的准确率已经能达到</a:t>
            </a:r>
            <a:r>
              <a:rPr lang="en-US" altLang="zh-CN" dirty="0"/>
              <a:t>97%</a:t>
            </a:r>
            <a:r>
              <a:rPr lang="zh-CN" altLang="en-US" dirty="0"/>
              <a:t>以上，跟人类识别的准确率几乎没有差别。这样的结果也再一次证明了深度学习算法在图像识别方面的一骑绝尘。</a:t>
            </a:r>
            <a:endParaRPr lang="en-US" altLang="zh-CN" dirty="0"/>
          </a:p>
        </p:txBody>
      </p:sp>
    </p:spTree>
    <p:extLst>
      <p:ext uri="{BB962C8B-B14F-4D97-AF65-F5344CB8AC3E}">
        <p14:creationId xmlns:p14="http://schemas.microsoft.com/office/powerpoint/2010/main" val="5126601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BCD585-70B6-41B1-9E6F-E35590E14B02}"/>
              </a:ext>
            </a:extLst>
          </p:cNvPr>
          <p:cNvSpPr>
            <a:spLocks noGrp="1"/>
          </p:cNvSpPr>
          <p:nvPr>
            <p:ph type="title"/>
          </p:nvPr>
        </p:nvSpPr>
        <p:spPr/>
        <p:txBody>
          <a:bodyPr/>
          <a:lstStyle/>
          <a:p>
            <a:r>
              <a:rPr lang="zh-CN" altLang="en-US" dirty="0"/>
              <a:t>深度学习的成功案例</a:t>
            </a:r>
          </a:p>
        </p:txBody>
      </p:sp>
      <p:sp>
        <p:nvSpPr>
          <p:cNvPr id="3" name="内容占位符 2">
            <a:extLst>
              <a:ext uri="{FF2B5EF4-FFF2-40B4-BE49-F238E27FC236}">
                <a16:creationId xmlns:a16="http://schemas.microsoft.com/office/drawing/2014/main" id="{AD533D51-6BB1-424F-BD25-0EFD5EE82464}"/>
              </a:ext>
            </a:extLst>
          </p:cNvPr>
          <p:cNvSpPr>
            <a:spLocks noGrp="1"/>
          </p:cNvSpPr>
          <p:nvPr>
            <p:ph idx="1"/>
          </p:nvPr>
        </p:nvSpPr>
        <p:spPr/>
        <p:txBody>
          <a:bodyPr>
            <a:normAutofit lnSpcReduction="10000"/>
          </a:bodyPr>
          <a:lstStyle/>
          <a:p>
            <a:r>
              <a:rPr lang="en-US" altLang="zh-CN" dirty="0"/>
              <a:t>2016</a:t>
            </a:r>
            <a:r>
              <a:rPr lang="zh-CN" altLang="en-US" dirty="0"/>
              <a:t>年，随着谷歌公司基于深度学习开发的</a:t>
            </a:r>
            <a:r>
              <a:rPr lang="en-US" altLang="zh-CN" dirty="0"/>
              <a:t>AlphaGo</a:t>
            </a:r>
            <a:r>
              <a:rPr lang="zh-CN" altLang="en-US" dirty="0"/>
              <a:t>以</a:t>
            </a:r>
            <a:r>
              <a:rPr lang="en-US" altLang="zh-CN" dirty="0"/>
              <a:t>4:1</a:t>
            </a:r>
            <a:r>
              <a:rPr lang="zh-CN" altLang="en-US" dirty="0"/>
              <a:t>的比分战胜了国际顶尖围棋高手李世石，深度学习的热度一时无两。后来，</a:t>
            </a:r>
            <a:r>
              <a:rPr lang="en-US" altLang="zh-CN" dirty="0"/>
              <a:t>AlphaGo</a:t>
            </a:r>
            <a:r>
              <a:rPr lang="zh-CN" altLang="en-US" dirty="0"/>
              <a:t>又接连和众多世界级围棋高手过招，均取得了完胜。这也证明了在围棋界，基于深度学习技术的机器人已经超越了人类。</a:t>
            </a:r>
            <a:endParaRPr lang="en-US" altLang="zh-CN" dirty="0"/>
          </a:p>
          <a:p>
            <a:r>
              <a:rPr lang="en-US" altLang="zh-CN" dirty="0"/>
              <a:t>2017</a:t>
            </a:r>
            <a:r>
              <a:rPr lang="zh-CN" altLang="en-US" dirty="0"/>
              <a:t>年，基于强化学习算法的</a:t>
            </a:r>
            <a:r>
              <a:rPr lang="en-US" altLang="zh-CN" dirty="0"/>
              <a:t>AlphaGo</a:t>
            </a:r>
            <a:r>
              <a:rPr lang="zh-CN" altLang="en-US" dirty="0"/>
              <a:t>升级版</a:t>
            </a:r>
            <a:r>
              <a:rPr lang="en-US" altLang="zh-CN" dirty="0"/>
              <a:t>AlphaGo Zero</a:t>
            </a:r>
            <a:r>
              <a:rPr lang="zh-CN" altLang="en-US" dirty="0"/>
              <a:t>横空出世。其采用“从零开始”、“无师自通”的学习模式，以</a:t>
            </a:r>
            <a:r>
              <a:rPr lang="en-US" altLang="zh-CN" dirty="0"/>
              <a:t>100:0</a:t>
            </a:r>
            <a:r>
              <a:rPr lang="zh-CN" altLang="en-US" dirty="0"/>
              <a:t>的比分轻而易举打败了之前的</a:t>
            </a:r>
            <a:r>
              <a:rPr lang="en-US" altLang="zh-CN" dirty="0"/>
              <a:t>AlphaGo</a:t>
            </a:r>
            <a:r>
              <a:rPr lang="zh-CN" altLang="en-US" dirty="0"/>
              <a:t>。除了围棋，它还精通国际象棋等其它棋类游戏，可以说是真正的棋类“天才”。</a:t>
            </a:r>
          </a:p>
        </p:txBody>
      </p:sp>
    </p:spTree>
    <p:extLst>
      <p:ext uri="{BB962C8B-B14F-4D97-AF65-F5344CB8AC3E}">
        <p14:creationId xmlns:p14="http://schemas.microsoft.com/office/powerpoint/2010/main" val="141688576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3DDB32-6EE1-44A8-A9FD-A1552FCC8435}"/>
              </a:ext>
            </a:extLst>
          </p:cNvPr>
          <p:cNvSpPr>
            <a:spLocks noGrp="1"/>
          </p:cNvSpPr>
          <p:nvPr>
            <p:ph type="title"/>
          </p:nvPr>
        </p:nvSpPr>
        <p:spPr/>
        <p:txBody>
          <a:bodyPr/>
          <a:lstStyle/>
          <a:p>
            <a:r>
              <a:rPr lang="zh-CN" altLang="en-US" dirty="0"/>
              <a:t>深度学习的成功案例</a:t>
            </a:r>
          </a:p>
        </p:txBody>
      </p:sp>
      <p:sp>
        <p:nvSpPr>
          <p:cNvPr id="3" name="内容占位符 2">
            <a:extLst>
              <a:ext uri="{FF2B5EF4-FFF2-40B4-BE49-F238E27FC236}">
                <a16:creationId xmlns:a16="http://schemas.microsoft.com/office/drawing/2014/main" id="{30305A08-E96F-4A07-8296-35BAF6796C35}"/>
              </a:ext>
            </a:extLst>
          </p:cNvPr>
          <p:cNvSpPr>
            <a:spLocks noGrp="1"/>
          </p:cNvSpPr>
          <p:nvPr>
            <p:ph idx="1"/>
          </p:nvPr>
        </p:nvSpPr>
        <p:spPr/>
        <p:txBody>
          <a:bodyPr>
            <a:normAutofit fontScale="92500" lnSpcReduction="10000"/>
          </a:bodyPr>
          <a:lstStyle/>
          <a:p>
            <a:r>
              <a:rPr lang="zh-CN" altLang="en-US" dirty="0"/>
              <a:t>在这一年，深度学习的相关算法在医疗、金融、艺术、无人驾驶等多个领域均取得了显著的成果。所以，也有专家把</a:t>
            </a:r>
            <a:r>
              <a:rPr lang="en-US" altLang="zh-CN" dirty="0"/>
              <a:t>2017</a:t>
            </a:r>
            <a:r>
              <a:rPr lang="zh-CN" altLang="en-US" dirty="0"/>
              <a:t>年看作是深度学习甚至是人工智能发展最为突飞猛进的一年。</a:t>
            </a:r>
          </a:p>
          <a:p>
            <a:r>
              <a:rPr lang="zh-CN" altLang="en-US" dirty="0"/>
              <a:t>所以在深度学习的浪潮之下，不管是</a:t>
            </a:r>
            <a:r>
              <a:rPr lang="en-US" altLang="zh-CN" dirty="0"/>
              <a:t>AI</a:t>
            </a:r>
            <a:r>
              <a:rPr lang="zh-CN" altLang="en-US" dirty="0"/>
              <a:t>的相关从业者还是其他各行各业的工作者，都应该以开放、学习的心态关注深度学习、人工智能的热点动态。人工智能正在悄无声息的改变着我们的生活！</a:t>
            </a:r>
          </a:p>
          <a:p>
            <a:r>
              <a:rPr lang="zh-CN" altLang="en-US" dirty="0"/>
              <a:t>深度学习发展到今天已经越来越趋于成熟，尤其是图像方面。无论是科研还是应用，大家也越来越理性，而不是像早些时候，把深度学习视为“万能的”，盲目的去跟风。当然，这一领域也还有许多问题需要解决，还有很多有趣、有挑战性的方向可以研究。</a:t>
            </a:r>
          </a:p>
        </p:txBody>
      </p:sp>
    </p:spTree>
    <p:extLst>
      <p:ext uri="{BB962C8B-B14F-4D97-AF65-F5344CB8AC3E}">
        <p14:creationId xmlns:p14="http://schemas.microsoft.com/office/powerpoint/2010/main" val="41807234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66C174-8B4E-4F96-AB97-CF569141A0A7}"/>
              </a:ext>
            </a:extLst>
          </p:cNvPr>
          <p:cNvSpPr>
            <a:spLocks noGrp="1"/>
          </p:cNvSpPr>
          <p:nvPr>
            <p:ph type="title"/>
          </p:nvPr>
        </p:nvSpPr>
        <p:spPr/>
        <p:txBody>
          <a:bodyPr/>
          <a:lstStyle/>
          <a:p>
            <a:r>
              <a:rPr lang="zh-CN" altLang="en-US" dirty="0"/>
              <a:t>深度学习的应用领域</a:t>
            </a:r>
          </a:p>
        </p:txBody>
      </p:sp>
      <p:sp>
        <p:nvSpPr>
          <p:cNvPr id="3" name="内容占位符 2">
            <a:extLst>
              <a:ext uri="{FF2B5EF4-FFF2-40B4-BE49-F238E27FC236}">
                <a16:creationId xmlns:a16="http://schemas.microsoft.com/office/drawing/2014/main" id="{8D8297F7-6046-484E-9FEC-54A0D4CAA93A}"/>
              </a:ext>
            </a:extLst>
          </p:cNvPr>
          <p:cNvSpPr>
            <a:spLocks noGrp="1"/>
          </p:cNvSpPr>
          <p:nvPr>
            <p:ph idx="1"/>
          </p:nvPr>
        </p:nvSpPr>
        <p:spPr/>
        <p:txBody>
          <a:bodyPr/>
          <a:lstStyle/>
          <a:p>
            <a:r>
              <a:rPr lang="zh-CN" altLang="en-US" dirty="0"/>
              <a:t>应用最广的几个研究领域分别是自然语言处理、语音识别和图像处理。</a:t>
            </a:r>
          </a:p>
        </p:txBody>
      </p:sp>
    </p:spTree>
    <p:extLst>
      <p:ext uri="{BB962C8B-B14F-4D97-AF65-F5344CB8AC3E}">
        <p14:creationId xmlns:p14="http://schemas.microsoft.com/office/powerpoint/2010/main" val="1773582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C352B-3AFF-44B5-804D-E7D276C7BE90}"/>
              </a:ext>
            </a:extLst>
          </p:cNvPr>
          <p:cNvSpPr>
            <a:spLocks noGrp="1"/>
          </p:cNvSpPr>
          <p:nvPr>
            <p:ph type="title"/>
          </p:nvPr>
        </p:nvSpPr>
        <p:spPr/>
        <p:txBody>
          <a:bodyPr/>
          <a:lstStyle/>
          <a:p>
            <a:r>
              <a:rPr lang="zh-CN" altLang="en-US" dirty="0"/>
              <a:t>人工智能的定义是什么？</a:t>
            </a:r>
          </a:p>
        </p:txBody>
      </p:sp>
      <p:sp>
        <p:nvSpPr>
          <p:cNvPr id="4" name="内容占位符 3">
            <a:extLst>
              <a:ext uri="{FF2B5EF4-FFF2-40B4-BE49-F238E27FC236}">
                <a16:creationId xmlns:a16="http://schemas.microsoft.com/office/drawing/2014/main" id="{6C06AC5E-80EA-45F4-9B32-0CB6A7DA7F32}"/>
              </a:ext>
            </a:extLst>
          </p:cNvPr>
          <p:cNvSpPr>
            <a:spLocks noGrp="1"/>
          </p:cNvSpPr>
          <p:nvPr>
            <p:ph sz="half" idx="1"/>
          </p:nvPr>
        </p:nvSpPr>
        <p:spPr>
          <a:xfrm>
            <a:off x="838199" y="1825625"/>
            <a:ext cx="5850467" cy="4351338"/>
          </a:xfrm>
        </p:spPr>
        <p:txBody>
          <a:bodyPr/>
          <a:lstStyle/>
          <a:p>
            <a:r>
              <a:rPr lang="en-US" altLang="zh-CN" dirty="0"/>
              <a:t>《</a:t>
            </a:r>
            <a:r>
              <a:rPr lang="zh-CN" altLang="en-US" dirty="0"/>
              <a:t>论语 子路篇第十三</a:t>
            </a:r>
            <a:r>
              <a:rPr lang="en-US" altLang="zh-CN" dirty="0"/>
              <a:t>》</a:t>
            </a:r>
            <a:r>
              <a:rPr lang="zh-CN" altLang="en-US" dirty="0"/>
              <a:t>：</a:t>
            </a:r>
            <a:endParaRPr lang="en-US" altLang="zh-CN" dirty="0"/>
          </a:p>
          <a:p>
            <a:pPr lvl="1"/>
            <a:r>
              <a:rPr lang="zh-CN" altLang="en-US" dirty="0"/>
              <a:t>子路曰∶“卫君待子而为政</a:t>
            </a:r>
            <a:r>
              <a:rPr lang="en-US" altLang="zh-CN" dirty="0"/>
              <a:t>,</a:t>
            </a:r>
            <a:r>
              <a:rPr lang="zh-CN" altLang="en-US" dirty="0"/>
              <a:t>子将奚先</a:t>
            </a:r>
            <a:r>
              <a:rPr lang="en-US" altLang="zh-CN" dirty="0"/>
              <a:t>?”</a:t>
            </a:r>
          </a:p>
          <a:p>
            <a:pPr lvl="1"/>
            <a:r>
              <a:rPr lang="zh-CN" altLang="en-US" dirty="0"/>
              <a:t>子曰∶“必也正名乎</a:t>
            </a:r>
            <a:r>
              <a:rPr lang="en-US" altLang="zh-CN" dirty="0"/>
              <a:t>!”</a:t>
            </a:r>
            <a:endParaRPr lang="zh-CN" altLang="en-US" dirty="0"/>
          </a:p>
        </p:txBody>
      </p:sp>
      <p:pic>
        <p:nvPicPr>
          <p:cNvPr id="6" name="内容占位符 5">
            <a:extLst>
              <a:ext uri="{FF2B5EF4-FFF2-40B4-BE49-F238E27FC236}">
                <a16:creationId xmlns:a16="http://schemas.microsoft.com/office/drawing/2014/main" id="{2AC6A754-7934-4A07-8D5E-6DC8F7D90DCD}"/>
              </a:ext>
            </a:extLst>
          </p:cNvPr>
          <p:cNvPicPr>
            <a:picLocks noGrp="1" noChangeAspect="1"/>
          </p:cNvPicPr>
          <p:nvPr>
            <p:ph sz="half" idx="2"/>
          </p:nvPr>
        </p:nvPicPr>
        <p:blipFill rotWithShape="1">
          <a:blip r:embed="rId2"/>
          <a:srcRect t="50267" b="4486"/>
          <a:stretch/>
        </p:blipFill>
        <p:spPr>
          <a:xfrm>
            <a:off x="7204056" y="4250509"/>
            <a:ext cx="3810000" cy="1926454"/>
          </a:xfrm>
          <a:prstGeom prst="rect">
            <a:avLst/>
          </a:prstGeom>
        </p:spPr>
      </p:pic>
      <p:pic>
        <p:nvPicPr>
          <p:cNvPr id="8" name="图片 7">
            <a:extLst>
              <a:ext uri="{FF2B5EF4-FFF2-40B4-BE49-F238E27FC236}">
                <a16:creationId xmlns:a16="http://schemas.microsoft.com/office/drawing/2014/main" id="{7236E05A-CEAD-49FB-AFD9-1D767F2813E3}"/>
              </a:ext>
            </a:extLst>
          </p:cNvPr>
          <p:cNvPicPr>
            <a:picLocks noChangeAspect="1"/>
          </p:cNvPicPr>
          <p:nvPr/>
        </p:nvPicPr>
        <p:blipFill rotWithShape="1">
          <a:blip r:embed="rId3">
            <a:extLst>
              <a:ext uri="{28A0092B-C50C-407E-A947-70E740481C1C}">
                <a14:useLocalDpi xmlns:a14="http://schemas.microsoft.com/office/drawing/2010/main" val="0"/>
              </a:ext>
            </a:extLst>
          </a:blip>
          <a:srcRect t="9931" b="13398"/>
          <a:stretch/>
        </p:blipFill>
        <p:spPr>
          <a:xfrm>
            <a:off x="7204056" y="1265708"/>
            <a:ext cx="4149744" cy="2888357"/>
          </a:xfrm>
          <a:prstGeom prst="rect">
            <a:avLst/>
          </a:prstGeom>
        </p:spPr>
      </p:pic>
    </p:spTree>
    <p:extLst>
      <p:ext uri="{BB962C8B-B14F-4D97-AF65-F5344CB8AC3E}">
        <p14:creationId xmlns:p14="http://schemas.microsoft.com/office/powerpoint/2010/main" val="153643875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89343-1A5D-4C97-BEB4-52D4BE89834B}"/>
              </a:ext>
            </a:extLst>
          </p:cNvPr>
          <p:cNvSpPr>
            <a:spLocks noGrp="1"/>
          </p:cNvSpPr>
          <p:nvPr>
            <p:ph type="title"/>
          </p:nvPr>
        </p:nvSpPr>
        <p:spPr/>
        <p:txBody>
          <a:bodyPr/>
          <a:lstStyle/>
          <a:p>
            <a:r>
              <a:rPr lang="zh-CN" altLang="en-US" b="1" dirty="0"/>
              <a:t>启示与未来</a:t>
            </a:r>
            <a:endParaRPr lang="zh-CN" altLang="en-US" dirty="0"/>
          </a:p>
        </p:txBody>
      </p:sp>
      <p:sp>
        <p:nvSpPr>
          <p:cNvPr id="3" name="内容占位符 2">
            <a:extLst>
              <a:ext uri="{FF2B5EF4-FFF2-40B4-BE49-F238E27FC236}">
                <a16:creationId xmlns:a16="http://schemas.microsoft.com/office/drawing/2014/main" id="{33DBC209-A9A7-4D31-900C-E37FE6E4A51E}"/>
              </a:ext>
            </a:extLst>
          </p:cNvPr>
          <p:cNvSpPr>
            <a:spLocks noGrp="1"/>
          </p:cNvSpPr>
          <p:nvPr>
            <p:ph idx="1"/>
          </p:nvPr>
        </p:nvSpPr>
        <p:spPr/>
        <p:txBody>
          <a:bodyPr>
            <a:normAutofit fontScale="70000" lnSpcReduction="20000"/>
          </a:bodyPr>
          <a:lstStyle/>
          <a:p>
            <a:pPr>
              <a:lnSpc>
                <a:spcPct val="140000"/>
              </a:lnSpc>
            </a:pPr>
            <a:r>
              <a:rPr lang="zh-CN" altLang="en-US" dirty="0"/>
              <a:t>人工智能是诞生于</a:t>
            </a:r>
            <a:r>
              <a:rPr lang="en-US" altLang="zh-CN" dirty="0"/>
              <a:t>20</a:t>
            </a:r>
            <a:r>
              <a:rPr lang="zh-CN" altLang="en-US" dirty="0"/>
              <a:t>世纪中叶的一门年轻的学科，它对人类的生产、生活方式产生了重大的影响，也引发了激烈的哲学争论。但总的来说，其他一般事物的发展并无太大区别，同样可以用哲学的发展的眼光来看待。</a:t>
            </a:r>
          </a:p>
          <a:p>
            <a:pPr>
              <a:lnSpc>
                <a:spcPct val="140000"/>
              </a:lnSpc>
            </a:pPr>
            <a:r>
              <a:rPr lang="zh-CN" altLang="en-US" dirty="0"/>
              <a:t>机器学习的发展并不是一帆风顺的，也经历了螺旋式上升的过程，成就与坎坷并存。其中大量的研究学者的成果才有了今天人工智能的空前繁荣，是量变到质变的过程，也是内因和外因的共同结果。</a:t>
            </a:r>
            <a:endParaRPr lang="en-US" altLang="zh-CN" dirty="0"/>
          </a:p>
          <a:p>
            <a:pPr>
              <a:lnSpc>
                <a:spcPct val="140000"/>
              </a:lnSpc>
            </a:pPr>
            <a:r>
              <a:rPr lang="zh-CN" altLang="en-US" dirty="0"/>
              <a:t>深度学习的成功不是源自脑科学或认知科学的进展，而是因为大数据的驱动和计算能力的极大提升。可以说深度学习是由学术界、工业界、创业界（或竞赛界）等合力造就的。学术界是引擎，工业界是驱动，创业界是活力和未来。学术界和工业界应该有各自的职责和分工。学术界的职责在于建立和发展机器学习学科，培养机器学习领域的专门人才；而大项目、大工程更应该由市场来驱动，由工业界来实施和完成。</a:t>
            </a:r>
          </a:p>
        </p:txBody>
      </p:sp>
    </p:spTree>
    <p:extLst>
      <p:ext uri="{BB962C8B-B14F-4D97-AF65-F5344CB8AC3E}">
        <p14:creationId xmlns:p14="http://schemas.microsoft.com/office/powerpoint/2010/main" val="317221007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9450E-F164-4A50-8B97-50DD8BA45CB3}"/>
              </a:ext>
            </a:extLst>
          </p:cNvPr>
          <p:cNvSpPr>
            <a:spLocks noGrp="1"/>
          </p:cNvSpPr>
          <p:nvPr>
            <p:ph type="title"/>
          </p:nvPr>
        </p:nvSpPr>
        <p:spPr/>
        <p:txBody>
          <a:bodyPr/>
          <a:lstStyle/>
          <a:p>
            <a:r>
              <a:rPr lang="zh-CN" altLang="en-US" dirty="0"/>
              <a:t>几个问题</a:t>
            </a:r>
          </a:p>
        </p:txBody>
      </p:sp>
      <p:sp>
        <p:nvSpPr>
          <p:cNvPr id="3" name="内容占位符 2">
            <a:extLst>
              <a:ext uri="{FF2B5EF4-FFF2-40B4-BE49-F238E27FC236}">
                <a16:creationId xmlns:a16="http://schemas.microsoft.com/office/drawing/2014/main" id="{E7B796EC-201E-46A8-AFEC-971575388F60}"/>
              </a:ext>
            </a:extLst>
          </p:cNvPr>
          <p:cNvSpPr>
            <a:spLocks noGrp="1"/>
          </p:cNvSpPr>
          <p:nvPr>
            <p:ph idx="1"/>
          </p:nvPr>
        </p:nvSpPr>
        <p:spPr/>
        <p:txBody>
          <a:bodyPr/>
          <a:lstStyle/>
          <a:p>
            <a:r>
              <a:rPr lang="zh-CN" altLang="en-US" dirty="0"/>
              <a:t>对于机器学习的发展前途，中科院数学与系统科学研究院陆汝铃老师在为南京大学周志华老师的</a:t>
            </a:r>
            <a:r>
              <a:rPr lang="en-US" altLang="zh-CN" dirty="0"/>
              <a:t>《</a:t>
            </a:r>
            <a:r>
              <a:rPr lang="zh-CN" altLang="en-US" dirty="0"/>
              <a:t>机器学习</a:t>
            </a:r>
            <a:r>
              <a:rPr lang="en-US" altLang="zh-CN" dirty="0"/>
              <a:t>》</a:t>
            </a:r>
            <a:r>
              <a:rPr lang="zh-CN" altLang="en-US" dirty="0"/>
              <a:t>一书作序时提出了六大问题，我觉得这些问题也许正是影响机器学习未来发展方向的基本问题，因此我摘录其中五个在此（有两个问题属于同一个主题，合并之）：</a:t>
            </a:r>
          </a:p>
        </p:txBody>
      </p:sp>
    </p:spTree>
    <p:extLst>
      <p:ext uri="{BB962C8B-B14F-4D97-AF65-F5344CB8AC3E}">
        <p14:creationId xmlns:p14="http://schemas.microsoft.com/office/powerpoint/2010/main" val="72884277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7D531EC-481F-4210-B151-5EFB5C825283}"/>
              </a:ext>
            </a:extLst>
          </p:cNvPr>
          <p:cNvSpPr>
            <a:spLocks noGrp="1"/>
          </p:cNvSpPr>
          <p:nvPr>
            <p:ph type="title"/>
          </p:nvPr>
        </p:nvSpPr>
        <p:spPr/>
        <p:txBody>
          <a:bodyPr/>
          <a:lstStyle/>
          <a:p>
            <a:r>
              <a:rPr lang="zh-CN" altLang="en-US" dirty="0"/>
              <a:t>自己实现一个神经网络</a:t>
            </a:r>
          </a:p>
        </p:txBody>
      </p:sp>
      <p:sp>
        <p:nvSpPr>
          <p:cNvPr id="5" name="文本占位符 4">
            <a:extLst>
              <a:ext uri="{FF2B5EF4-FFF2-40B4-BE49-F238E27FC236}">
                <a16:creationId xmlns:a16="http://schemas.microsoft.com/office/drawing/2014/main" id="{8FC204FF-ED42-41BB-A801-351A3AAB2402}"/>
              </a:ext>
            </a:extLst>
          </p:cNvPr>
          <p:cNvSpPr>
            <a:spLocks noGrp="1"/>
          </p:cNvSpPr>
          <p:nvPr>
            <p:ph type="body" idx="1"/>
          </p:nvPr>
        </p:nvSpPr>
        <p:spPr/>
        <p:txBody>
          <a:bodyPr/>
          <a:lstStyle/>
          <a:p>
            <a:r>
              <a:rPr lang="zh-CN" altLang="en-US" dirty="0"/>
              <a:t>正向传播、反向传播</a:t>
            </a:r>
          </a:p>
        </p:txBody>
      </p:sp>
    </p:spTree>
    <p:extLst>
      <p:ext uri="{BB962C8B-B14F-4D97-AF65-F5344CB8AC3E}">
        <p14:creationId xmlns:p14="http://schemas.microsoft.com/office/powerpoint/2010/main" val="248808637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0825D94-34ED-4103-B221-9AF3EB14F8BB}"/>
              </a:ext>
            </a:extLst>
          </p:cNvPr>
          <p:cNvPicPr>
            <a:picLocks noChangeAspect="1"/>
          </p:cNvPicPr>
          <p:nvPr/>
        </p:nvPicPr>
        <p:blipFill>
          <a:blip r:embed="rId2"/>
          <a:stretch>
            <a:fillRect/>
          </a:stretch>
        </p:blipFill>
        <p:spPr>
          <a:xfrm>
            <a:off x="7030386" y="1"/>
            <a:ext cx="5161613" cy="4109846"/>
          </a:xfrm>
          <a:prstGeom prst="rect">
            <a:avLst/>
          </a:prstGeom>
        </p:spPr>
      </p:pic>
      <p:sp>
        <p:nvSpPr>
          <p:cNvPr id="2" name="标题 1">
            <a:extLst>
              <a:ext uri="{FF2B5EF4-FFF2-40B4-BE49-F238E27FC236}">
                <a16:creationId xmlns:a16="http://schemas.microsoft.com/office/drawing/2014/main" id="{400AEB5C-685E-440F-8A74-4900FCACF24C}"/>
              </a:ext>
            </a:extLst>
          </p:cNvPr>
          <p:cNvSpPr>
            <a:spLocks noGrp="1"/>
          </p:cNvSpPr>
          <p:nvPr>
            <p:ph type="title"/>
          </p:nvPr>
        </p:nvSpPr>
        <p:spPr/>
        <p:txBody>
          <a:bodyPr/>
          <a:lstStyle/>
          <a:p>
            <a:r>
              <a:rPr lang="zh-CN" altLang="en-US" dirty="0"/>
              <a:t>目标</a:t>
            </a:r>
          </a:p>
        </p:txBody>
      </p:sp>
      <p:sp>
        <p:nvSpPr>
          <p:cNvPr id="3" name="内容占位符 2">
            <a:extLst>
              <a:ext uri="{FF2B5EF4-FFF2-40B4-BE49-F238E27FC236}">
                <a16:creationId xmlns:a16="http://schemas.microsoft.com/office/drawing/2014/main" id="{35A72EAB-6165-4DAD-860C-8C3629A399EF}"/>
              </a:ext>
            </a:extLst>
          </p:cNvPr>
          <p:cNvSpPr>
            <a:spLocks noGrp="1"/>
          </p:cNvSpPr>
          <p:nvPr>
            <p:ph idx="1"/>
          </p:nvPr>
        </p:nvSpPr>
        <p:spPr/>
        <p:txBody>
          <a:bodyPr/>
          <a:lstStyle/>
          <a:p>
            <a:r>
              <a:rPr lang="zh-CN" altLang="en-US" dirty="0"/>
              <a:t>对典型神经网络做较为完整的介绍。</a:t>
            </a:r>
            <a:endParaRPr lang="en-US" altLang="zh-CN" dirty="0"/>
          </a:p>
          <a:p>
            <a:r>
              <a:rPr lang="zh-CN" altLang="en-US" dirty="0"/>
              <a:t>对神经网络能有一个清晰且全面的认识。</a:t>
            </a:r>
            <a:endParaRPr lang="en-US" altLang="zh-CN" dirty="0"/>
          </a:p>
          <a:p>
            <a:r>
              <a:rPr lang="zh-CN" altLang="en-US" dirty="0"/>
              <a:t>任务：</a:t>
            </a:r>
            <a:endParaRPr lang="en-US" altLang="zh-CN" dirty="0"/>
          </a:p>
          <a:p>
            <a:pPr lvl="1"/>
            <a:r>
              <a:rPr lang="zh-CN" altLang="en-US" dirty="0"/>
              <a:t>使用神经网络完成“分类”应用。</a:t>
            </a:r>
            <a:endParaRPr lang="en-US" altLang="zh-CN" dirty="0"/>
          </a:p>
          <a:p>
            <a:pPr lvl="1"/>
            <a:r>
              <a:rPr lang="zh-CN" altLang="en-US" dirty="0"/>
              <a:t>描述：已知四个数据点</a:t>
            </a:r>
            <a:r>
              <a:rPr lang="en-US" altLang="zh-CN" dirty="0"/>
              <a:t>(1,1)(-1,1)(-1,-1)(1,-1)</a:t>
            </a:r>
            <a:r>
              <a:rPr lang="zh-CN" altLang="en-US" dirty="0"/>
              <a:t>，分别对应</a:t>
            </a:r>
            <a:r>
              <a:rPr lang="en-US" altLang="zh-CN" dirty="0"/>
              <a:t>I~IV</a:t>
            </a:r>
            <a:r>
              <a:rPr lang="zh-CN" altLang="en-US" dirty="0"/>
              <a:t>象限，判断新的坐标点（比如</a:t>
            </a:r>
            <a:r>
              <a:rPr lang="en-US" altLang="zh-CN" dirty="0"/>
              <a:t>(2,2)</a:t>
            </a:r>
            <a:r>
              <a:rPr lang="zh-CN" altLang="en-US" dirty="0"/>
              <a:t>）应该属于哪个象限呢。</a:t>
            </a:r>
          </a:p>
        </p:txBody>
      </p:sp>
    </p:spTree>
    <p:extLst>
      <p:ext uri="{BB962C8B-B14F-4D97-AF65-F5344CB8AC3E}">
        <p14:creationId xmlns:p14="http://schemas.microsoft.com/office/powerpoint/2010/main" val="8034133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DF5B7-8B0C-4A19-9401-7EE1F55ACBB6}"/>
              </a:ext>
            </a:extLst>
          </p:cNvPr>
          <p:cNvSpPr>
            <a:spLocks noGrp="1"/>
          </p:cNvSpPr>
          <p:nvPr>
            <p:ph type="title"/>
          </p:nvPr>
        </p:nvSpPr>
        <p:spPr/>
        <p:txBody>
          <a:bodyPr/>
          <a:lstStyle/>
          <a:p>
            <a:r>
              <a:rPr lang="zh-CN" altLang="en-US" dirty="0"/>
              <a:t>介绍内容</a:t>
            </a:r>
          </a:p>
        </p:txBody>
      </p:sp>
      <p:sp>
        <p:nvSpPr>
          <p:cNvPr id="3" name="内容占位符 2">
            <a:extLst>
              <a:ext uri="{FF2B5EF4-FFF2-40B4-BE49-F238E27FC236}">
                <a16:creationId xmlns:a16="http://schemas.microsoft.com/office/drawing/2014/main" id="{B759BE02-04D6-4B2A-979D-638F76CB8B82}"/>
              </a:ext>
            </a:extLst>
          </p:cNvPr>
          <p:cNvSpPr>
            <a:spLocks noGrp="1"/>
          </p:cNvSpPr>
          <p:nvPr>
            <p:ph idx="1"/>
          </p:nvPr>
        </p:nvSpPr>
        <p:spPr/>
        <p:txBody>
          <a:bodyPr/>
          <a:lstStyle/>
          <a:p>
            <a:r>
              <a:rPr lang="zh-CN" altLang="en-US" dirty="0"/>
              <a:t>两层神经网络</a:t>
            </a:r>
            <a:endParaRPr lang="en-US" altLang="zh-CN" dirty="0"/>
          </a:p>
          <a:p>
            <a:pPr lvl="1"/>
            <a:r>
              <a:rPr lang="zh-CN" altLang="en-US" dirty="0"/>
              <a:t>前向传播，将样本数据输入到神经网络模型，经由神经网络计算，最终输出预测值的过程。</a:t>
            </a:r>
            <a:endParaRPr lang="en-US" altLang="zh-CN" dirty="0"/>
          </a:p>
          <a:p>
            <a:pPr lvl="1"/>
            <a:r>
              <a:rPr lang="zh-CN" altLang="en-US" dirty="0"/>
              <a:t>反向传播：</a:t>
            </a:r>
            <a:endParaRPr lang="en-US" altLang="zh-CN" dirty="0"/>
          </a:p>
          <a:p>
            <a:pPr lvl="2"/>
            <a:r>
              <a:rPr lang="zh-CN" altLang="en-US" dirty="0"/>
              <a:t>首先利用损失函数求得模型的最终误差。</a:t>
            </a:r>
            <a:endParaRPr lang="en-US" altLang="zh-CN" dirty="0"/>
          </a:p>
          <a:p>
            <a:pPr lvl="2"/>
            <a:r>
              <a:rPr lang="zh-CN" altLang="en-US" dirty="0"/>
              <a:t>接着再将误差自后向前层层传递，获取每个神经元的误差。</a:t>
            </a:r>
            <a:endParaRPr lang="en-US" altLang="zh-CN" dirty="0"/>
          </a:p>
          <a:p>
            <a:pPr lvl="2"/>
            <a:r>
              <a:rPr lang="zh-CN" altLang="en-US" dirty="0"/>
              <a:t>最后将每层每个神经元的误差对</a:t>
            </a:r>
            <a:r>
              <a:rPr lang="en-US" altLang="zh-CN" dirty="0"/>
              <a:t>w</a:t>
            </a:r>
            <a:r>
              <a:rPr lang="zh-CN" altLang="en-US" dirty="0"/>
              <a:t>和</a:t>
            </a:r>
            <a:r>
              <a:rPr lang="en-US" altLang="zh-CN" dirty="0"/>
              <a:t>b</a:t>
            </a:r>
            <a:r>
              <a:rPr lang="zh-CN" altLang="en-US" dirty="0"/>
              <a:t>求偏导，迭代获取的</a:t>
            </a:r>
            <a:r>
              <a:rPr lang="en-US" altLang="zh-CN" dirty="0"/>
              <a:t>w</a:t>
            </a:r>
            <a:r>
              <a:rPr lang="zh-CN" altLang="en-US" dirty="0"/>
              <a:t>和</a:t>
            </a:r>
            <a:r>
              <a:rPr lang="en-US" altLang="zh-CN" dirty="0"/>
              <a:t>b</a:t>
            </a:r>
            <a:r>
              <a:rPr lang="zh-CN" altLang="en-US" dirty="0"/>
              <a:t>的最优解，构建损失函数最小的最优神经网络模型。</a:t>
            </a:r>
            <a:endParaRPr lang="en-US" altLang="zh-CN" dirty="0"/>
          </a:p>
          <a:p>
            <a:pPr lvl="1"/>
            <a:r>
              <a:rPr lang="zh-CN" altLang="en-US" dirty="0"/>
              <a:t>和梯度下降法类似，神经网络也需经过多次迭代，才能逼近并获得最优模型。</a:t>
            </a:r>
          </a:p>
        </p:txBody>
      </p:sp>
    </p:spTree>
    <p:extLst>
      <p:ext uri="{BB962C8B-B14F-4D97-AF65-F5344CB8AC3E}">
        <p14:creationId xmlns:p14="http://schemas.microsoft.com/office/powerpoint/2010/main" val="39060880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473A8-A2BB-4F8E-8534-F266C3849297}"/>
              </a:ext>
            </a:extLst>
          </p:cNvPr>
          <p:cNvSpPr>
            <a:spLocks noGrp="1"/>
          </p:cNvSpPr>
          <p:nvPr>
            <p:ph type="title"/>
          </p:nvPr>
        </p:nvSpPr>
        <p:spPr/>
        <p:txBody>
          <a:bodyPr/>
          <a:lstStyle/>
          <a:p>
            <a:r>
              <a:rPr lang="zh-CN" altLang="en-US" dirty="0"/>
              <a:t>两层神经网络的一种典型结构</a:t>
            </a:r>
          </a:p>
        </p:txBody>
      </p:sp>
      <p:sp>
        <p:nvSpPr>
          <p:cNvPr id="3" name="内容占位符 2">
            <a:extLst>
              <a:ext uri="{FF2B5EF4-FFF2-40B4-BE49-F238E27FC236}">
                <a16:creationId xmlns:a16="http://schemas.microsoft.com/office/drawing/2014/main" id="{C9EC237F-0C33-4ED2-A304-34DC9996B29C}"/>
              </a:ext>
            </a:extLst>
          </p:cNvPr>
          <p:cNvSpPr>
            <a:spLocks noGrp="1"/>
          </p:cNvSpPr>
          <p:nvPr>
            <p:ph sz="half" idx="1"/>
          </p:nvPr>
        </p:nvSpPr>
        <p:spPr/>
        <p:txBody>
          <a:bodyPr/>
          <a:lstStyle/>
          <a:p>
            <a:r>
              <a:rPr lang="zh-CN" altLang="en-US" dirty="0"/>
              <a:t>第</a:t>
            </a:r>
            <a:r>
              <a:rPr lang="en-US" altLang="zh-CN" dirty="0"/>
              <a:t>0</a:t>
            </a:r>
            <a:r>
              <a:rPr lang="zh-CN" altLang="en-US" dirty="0"/>
              <a:t>层被称为输入层，</a:t>
            </a:r>
            <a:endParaRPr lang="en-US" altLang="zh-CN" dirty="0"/>
          </a:p>
          <a:p>
            <a:r>
              <a:rPr lang="zh-CN" altLang="en-US" dirty="0"/>
              <a:t>中间的若干层被称为隐藏层，</a:t>
            </a:r>
          </a:p>
          <a:p>
            <a:r>
              <a:rPr lang="zh-CN" altLang="en-US" dirty="0"/>
              <a:t>最后一层被称为输出层。</a:t>
            </a:r>
            <a:endParaRPr lang="en-US" altLang="zh-CN" dirty="0"/>
          </a:p>
          <a:p>
            <a:endParaRPr lang="en-US" altLang="zh-CN" dirty="0"/>
          </a:p>
          <a:p>
            <a:r>
              <a:rPr lang="zh-CN" altLang="en-US" dirty="0"/>
              <a:t>神经网络的层数：</a:t>
            </a:r>
            <a:endParaRPr lang="en-US" altLang="zh-CN" dirty="0"/>
          </a:p>
          <a:p>
            <a:pPr lvl="1"/>
            <a:r>
              <a:rPr lang="zh-CN" altLang="en-US" dirty="0"/>
              <a:t>从隐藏层开始计数的，</a:t>
            </a:r>
            <a:endParaRPr lang="en-US" altLang="zh-CN" dirty="0"/>
          </a:p>
          <a:p>
            <a:pPr lvl="1"/>
            <a:r>
              <a:rPr lang="zh-CN" altLang="en-US" dirty="0"/>
              <a:t>输入层不计入总层数。</a:t>
            </a:r>
          </a:p>
          <a:p>
            <a:endParaRPr lang="zh-CN" altLang="en-US" dirty="0"/>
          </a:p>
        </p:txBody>
      </p:sp>
      <p:pic>
        <p:nvPicPr>
          <p:cNvPr id="5" name="内容占位符 3">
            <a:extLst>
              <a:ext uri="{FF2B5EF4-FFF2-40B4-BE49-F238E27FC236}">
                <a16:creationId xmlns:a16="http://schemas.microsoft.com/office/drawing/2014/main" id="{18367372-9E13-4CE2-B8FA-6416BE68270C}"/>
              </a:ext>
            </a:extLst>
          </p:cNvPr>
          <p:cNvPicPr>
            <a:picLocks noGrp="1" noChangeAspect="1"/>
          </p:cNvPicPr>
          <p:nvPr>
            <p:ph sz="half" idx="2"/>
          </p:nvPr>
        </p:nvPicPr>
        <p:blipFill>
          <a:blip r:embed="rId2"/>
          <a:stretch>
            <a:fillRect/>
          </a:stretch>
        </p:blipFill>
        <p:spPr>
          <a:xfrm>
            <a:off x="6172200" y="2320872"/>
            <a:ext cx="5181600" cy="3360843"/>
          </a:xfrm>
          <a:prstGeom prst="rect">
            <a:avLst/>
          </a:prstGeom>
        </p:spPr>
      </p:pic>
    </p:spTree>
    <p:extLst>
      <p:ext uri="{BB962C8B-B14F-4D97-AF65-F5344CB8AC3E}">
        <p14:creationId xmlns:p14="http://schemas.microsoft.com/office/powerpoint/2010/main" val="9997259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6E32B9-9CC8-4347-A6BA-DB60C2CB512D}"/>
              </a:ext>
            </a:extLst>
          </p:cNvPr>
          <p:cNvSpPr>
            <a:spLocks noGrp="1"/>
          </p:cNvSpPr>
          <p:nvPr>
            <p:ph type="title"/>
          </p:nvPr>
        </p:nvSpPr>
        <p:spPr/>
        <p:txBody>
          <a:bodyPr/>
          <a:lstStyle/>
          <a:p>
            <a:r>
              <a:rPr lang="zh-CN" altLang="en-US" dirty="0"/>
              <a:t>两层神经网络</a:t>
            </a:r>
          </a:p>
        </p:txBody>
      </p:sp>
      <p:sp>
        <p:nvSpPr>
          <p:cNvPr id="3" name="内容占位符 2">
            <a:extLst>
              <a:ext uri="{FF2B5EF4-FFF2-40B4-BE49-F238E27FC236}">
                <a16:creationId xmlns:a16="http://schemas.microsoft.com/office/drawing/2014/main" id="{83B4CCF7-B5DE-47A4-8779-BBC1A7E50089}"/>
              </a:ext>
            </a:extLst>
          </p:cNvPr>
          <p:cNvSpPr>
            <a:spLocks noGrp="1"/>
          </p:cNvSpPr>
          <p:nvPr>
            <p:ph idx="1"/>
          </p:nvPr>
        </p:nvSpPr>
        <p:spPr/>
        <p:txBody>
          <a:bodyPr>
            <a:normAutofit fontScale="92500" lnSpcReduction="10000"/>
          </a:bodyPr>
          <a:lstStyle/>
          <a:p>
            <a:r>
              <a:rPr lang="zh-CN" altLang="en-US" dirty="0"/>
              <a:t>构建一个两层神经网络。</a:t>
            </a:r>
            <a:endParaRPr lang="en-US" altLang="zh-CN" dirty="0"/>
          </a:p>
          <a:p>
            <a:pPr lvl="1"/>
            <a:r>
              <a:rPr lang="zh-CN" altLang="en-US" dirty="0"/>
              <a:t>理论上两层神经网络已经可以拟合任意函数。</a:t>
            </a:r>
            <a:endParaRPr lang="en-US" altLang="zh-CN" dirty="0"/>
          </a:p>
          <a:p>
            <a:pPr lvl="1"/>
            <a:r>
              <a:rPr lang="zh-CN" altLang="en-US" dirty="0"/>
              <a:t>输入层没有计算，不算层数。</a:t>
            </a:r>
            <a:endParaRPr lang="en-US" altLang="zh-CN" dirty="0"/>
          </a:p>
          <a:p>
            <a:r>
              <a:rPr lang="zh-CN" altLang="en-US" dirty="0"/>
              <a:t>过程</a:t>
            </a:r>
            <a:r>
              <a:rPr lang="en-US" altLang="zh-CN" dirty="0"/>
              <a:t>&amp;</a:t>
            </a:r>
            <a:r>
              <a:rPr lang="zh-CN" altLang="en-US" dirty="0"/>
              <a:t>步骤：</a:t>
            </a:r>
            <a:endParaRPr lang="en-US" altLang="zh-CN" dirty="0"/>
          </a:p>
          <a:p>
            <a:pPr lvl="1"/>
            <a:r>
              <a:rPr lang="en-US" altLang="zh-CN" dirty="0"/>
              <a:t>1.</a:t>
            </a:r>
            <a:r>
              <a:rPr lang="zh-CN" altLang="en-US" dirty="0"/>
              <a:t>简化两层神经网络并分析</a:t>
            </a:r>
            <a:endParaRPr lang="en-US" altLang="zh-CN" dirty="0"/>
          </a:p>
          <a:p>
            <a:pPr lvl="1"/>
            <a:r>
              <a:rPr lang="en-US" altLang="zh-CN" dirty="0"/>
              <a:t>2.</a:t>
            </a:r>
            <a:r>
              <a:rPr lang="zh-CN" altLang="en-US" dirty="0"/>
              <a:t>激活层</a:t>
            </a:r>
            <a:endParaRPr lang="en-US" altLang="zh-CN" dirty="0"/>
          </a:p>
          <a:p>
            <a:pPr lvl="1"/>
            <a:r>
              <a:rPr lang="en-US" altLang="zh-CN" dirty="0"/>
              <a:t>3.</a:t>
            </a:r>
            <a:r>
              <a:rPr lang="zh-CN" altLang="en-US" dirty="0"/>
              <a:t>输出的正规化</a:t>
            </a:r>
            <a:endParaRPr lang="en-US" altLang="zh-CN" dirty="0"/>
          </a:p>
          <a:p>
            <a:pPr lvl="1"/>
            <a:r>
              <a:rPr lang="en-US" altLang="zh-CN" dirty="0"/>
              <a:t>4.</a:t>
            </a:r>
            <a:r>
              <a:rPr lang="zh-CN" altLang="en-US" dirty="0"/>
              <a:t>衡量输出的好坏</a:t>
            </a:r>
          </a:p>
          <a:p>
            <a:pPr lvl="1"/>
            <a:r>
              <a:rPr lang="en-US" altLang="zh-CN" dirty="0"/>
              <a:t>5.</a:t>
            </a:r>
            <a:r>
              <a:rPr lang="zh-CN" altLang="en-US" dirty="0"/>
              <a:t>反向传播与参数优化</a:t>
            </a:r>
            <a:endParaRPr lang="en-US" altLang="zh-CN" dirty="0"/>
          </a:p>
          <a:p>
            <a:pPr lvl="1"/>
            <a:r>
              <a:rPr lang="en-US" altLang="zh-CN" dirty="0"/>
              <a:t>6.</a:t>
            </a:r>
            <a:r>
              <a:rPr lang="zh-CN" altLang="en-US" dirty="0"/>
              <a:t>迭代</a:t>
            </a:r>
          </a:p>
        </p:txBody>
      </p:sp>
    </p:spTree>
    <p:extLst>
      <p:ext uri="{BB962C8B-B14F-4D97-AF65-F5344CB8AC3E}">
        <p14:creationId xmlns:p14="http://schemas.microsoft.com/office/powerpoint/2010/main" val="362079302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75A0575-8063-4F66-9260-9735AE4F4F2B}"/>
              </a:ext>
            </a:extLst>
          </p:cNvPr>
          <p:cNvPicPr>
            <a:picLocks noChangeAspect="1"/>
          </p:cNvPicPr>
          <p:nvPr/>
        </p:nvPicPr>
        <p:blipFill>
          <a:blip r:embed="rId2"/>
          <a:stretch>
            <a:fillRect/>
          </a:stretch>
        </p:blipFill>
        <p:spPr>
          <a:xfrm>
            <a:off x="4918458" y="1289155"/>
            <a:ext cx="5865716" cy="5433934"/>
          </a:xfrm>
          <a:prstGeom prst="rect">
            <a:avLst/>
          </a:prstGeom>
        </p:spPr>
      </p:pic>
      <p:sp>
        <p:nvSpPr>
          <p:cNvPr id="2" name="标题 1">
            <a:extLst>
              <a:ext uri="{FF2B5EF4-FFF2-40B4-BE49-F238E27FC236}">
                <a16:creationId xmlns:a16="http://schemas.microsoft.com/office/drawing/2014/main" id="{5CB0C6C7-3DB6-4579-A049-936CE2189A8C}"/>
              </a:ext>
            </a:extLst>
          </p:cNvPr>
          <p:cNvSpPr>
            <a:spLocks noGrp="1"/>
          </p:cNvSpPr>
          <p:nvPr>
            <p:ph type="title"/>
          </p:nvPr>
        </p:nvSpPr>
        <p:spPr/>
        <p:txBody>
          <a:bodyPr/>
          <a:lstStyle/>
          <a:p>
            <a:r>
              <a:rPr lang="en-US" altLang="zh-CN" dirty="0"/>
              <a:t>1.</a:t>
            </a:r>
            <a:r>
              <a:rPr lang="zh-CN" altLang="en-US" dirty="0"/>
              <a:t>简化两层神经网络</a:t>
            </a:r>
          </a:p>
        </p:txBody>
      </p:sp>
      <p:sp>
        <p:nvSpPr>
          <p:cNvPr id="3" name="内容占位符 2">
            <a:extLst>
              <a:ext uri="{FF2B5EF4-FFF2-40B4-BE49-F238E27FC236}">
                <a16:creationId xmlns:a16="http://schemas.microsoft.com/office/drawing/2014/main" id="{257E8523-271E-4697-AA81-DD84C965C023}"/>
              </a:ext>
            </a:extLst>
          </p:cNvPr>
          <p:cNvSpPr>
            <a:spLocks noGrp="1"/>
          </p:cNvSpPr>
          <p:nvPr>
            <p:ph idx="1"/>
          </p:nvPr>
        </p:nvSpPr>
        <p:spPr/>
        <p:txBody>
          <a:bodyPr/>
          <a:lstStyle/>
          <a:p>
            <a:r>
              <a:rPr lang="zh-CN" altLang="en-US" dirty="0"/>
              <a:t>简化过后的两层神经网络</a:t>
            </a:r>
            <a:endParaRPr lang="en-US" altLang="zh-CN" dirty="0"/>
          </a:p>
          <a:p>
            <a:pPr lvl="1"/>
            <a:r>
              <a:rPr lang="zh-CN" altLang="en-US" dirty="0"/>
              <a:t>输入层</a:t>
            </a:r>
            <a:endParaRPr lang="en-US" altLang="zh-CN" dirty="0"/>
          </a:p>
          <a:p>
            <a:pPr lvl="1"/>
            <a:r>
              <a:rPr lang="zh-CN" altLang="en-US" dirty="0"/>
              <a:t>隐藏层</a:t>
            </a:r>
            <a:endParaRPr lang="en-US" altLang="zh-CN" dirty="0"/>
          </a:p>
          <a:p>
            <a:pPr lvl="1"/>
            <a:r>
              <a:rPr lang="zh-CN" altLang="en-US" dirty="0"/>
              <a:t>输出层</a:t>
            </a:r>
          </a:p>
        </p:txBody>
      </p:sp>
    </p:spTree>
    <p:extLst>
      <p:ext uri="{BB962C8B-B14F-4D97-AF65-F5344CB8AC3E}">
        <p14:creationId xmlns:p14="http://schemas.microsoft.com/office/powerpoint/2010/main" val="6072834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FA09F-9087-4B90-8B3C-4BEE33E5AF1C}"/>
              </a:ext>
            </a:extLst>
          </p:cNvPr>
          <p:cNvSpPr>
            <a:spLocks noGrp="1"/>
          </p:cNvSpPr>
          <p:nvPr>
            <p:ph type="title"/>
          </p:nvPr>
        </p:nvSpPr>
        <p:spPr/>
        <p:txBody>
          <a:bodyPr/>
          <a:lstStyle/>
          <a:p>
            <a:r>
              <a:rPr lang="zh-CN" altLang="en-US" dirty="0"/>
              <a:t>简化后的两层神经网络</a:t>
            </a:r>
          </a:p>
        </p:txBody>
      </p:sp>
      <p:sp>
        <p:nvSpPr>
          <p:cNvPr id="3" name="内容占位符 2">
            <a:extLst>
              <a:ext uri="{FF2B5EF4-FFF2-40B4-BE49-F238E27FC236}">
                <a16:creationId xmlns:a16="http://schemas.microsoft.com/office/drawing/2014/main" id="{7B3198F8-8582-4603-9342-A861719801D4}"/>
              </a:ext>
            </a:extLst>
          </p:cNvPr>
          <p:cNvSpPr>
            <a:spLocks noGrp="1"/>
          </p:cNvSpPr>
          <p:nvPr>
            <p:ph idx="1"/>
          </p:nvPr>
        </p:nvSpPr>
        <p:spPr/>
        <p:txBody>
          <a:bodyPr>
            <a:normAutofit fontScale="85000" lnSpcReduction="20000"/>
          </a:bodyPr>
          <a:lstStyle/>
          <a:p>
            <a:r>
              <a:rPr lang="en-US" altLang="zh-CN" b="1" dirty="0"/>
              <a:t>1.</a:t>
            </a:r>
            <a:r>
              <a:rPr lang="zh-CN" altLang="en-US" b="1" dirty="0"/>
              <a:t>输入层</a:t>
            </a:r>
            <a:endParaRPr lang="zh-CN" altLang="en-US" dirty="0"/>
          </a:p>
          <a:p>
            <a:pPr lvl="1"/>
            <a:r>
              <a:rPr lang="zh-CN" altLang="en-US" dirty="0"/>
              <a:t>输入层是坐标值，例如（</a:t>
            </a:r>
            <a:r>
              <a:rPr lang="en-US" altLang="zh-CN" dirty="0"/>
              <a:t>1,1</a:t>
            </a:r>
            <a:r>
              <a:rPr lang="zh-CN" altLang="en-US" dirty="0"/>
              <a:t>），这是一个包含两个元素的数组，</a:t>
            </a:r>
            <a:endParaRPr lang="en-US" altLang="zh-CN" dirty="0"/>
          </a:p>
          <a:p>
            <a:pPr lvl="2"/>
            <a:r>
              <a:rPr lang="zh-CN" altLang="en-US" dirty="0"/>
              <a:t>可以看作是一个</a:t>
            </a:r>
            <a:r>
              <a:rPr lang="en-US" altLang="zh-CN" dirty="0"/>
              <a:t>1*2</a:t>
            </a:r>
            <a:r>
              <a:rPr lang="zh-CN" altLang="en-US" dirty="0"/>
              <a:t>的矩阵。</a:t>
            </a:r>
            <a:endParaRPr lang="en-US" altLang="zh-CN" dirty="0"/>
          </a:p>
          <a:p>
            <a:pPr lvl="1"/>
            <a:r>
              <a:rPr lang="zh-CN" altLang="en-US" dirty="0"/>
              <a:t>输入层的元素维度与输入量的特征息息相关，</a:t>
            </a:r>
            <a:endParaRPr lang="en-US" altLang="zh-CN" dirty="0"/>
          </a:p>
          <a:p>
            <a:pPr lvl="2"/>
            <a:r>
              <a:rPr lang="zh-CN" altLang="en-US" dirty="0"/>
              <a:t>如果输入的是一张</a:t>
            </a:r>
            <a:r>
              <a:rPr lang="en-US" altLang="zh-CN" dirty="0"/>
              <a:t>32*32</a:t>
            </a:r>
            <a:r>
              <a:rPr lang="zh-CN" altLang="en-US" dirty="0"/>
              <a:t>像素的灰度图像，那么输入层的维度就是</a:t>
            </a:r>
            <a:r>
              <a:rPr lang="en-US" altLang="zh-CN" dirty="0"/>
              <a:t>32*32</a:t>
            </a:r>
            <a:r>
              <a:rPr lang="zh-CN" altLang="en-US" dirty="0"/>
              <a:t>。</a:t>
            </a:r>
            <a:endParaRPr lang="en-US" altLang="zh-CN" dirty="0"/>
          </a:p>
          <a:p>
            <a:r>
              <a:rPr lang="en-US" altLang="zh-CN" b="1" dirty="0"/>
              <a:t>2.</a:t>
            </a:r>
            <a:r>
              <a:rPr lang="zh-CN" altLang="en-US" b="1" dirty="0"/>
              <a:t>从输入层到隐藏层</a:t>
            </a:r>
            <a:endParaRPr lang="zh-CN" altLang="en-US" dirty="0"/>
          </a:p>
          <a:p>
            <a:pPr lvl="1"/>
            <a:r>
              <a:rPr lang="zh-CN" altLang="en-US" dirty="0"/>
              <a:t>连接输入层和隐藏层的是</a:t>
            </a:r>
            <a:r>
              <a:rPr lang="en-US" altLang="zh-CN" dirty="0"/>
              <a:t>W1</a:t>
            </a:r>
            <a:r>
              <a:rPr lang="zh-CN" altLang="en-US" dirty="0"/>
              <a:t>和</a:t>
            </a:r>
            <a:r>
              <a:rPr lang="en-US" altLang="zh-CN" dirty="0"/>
              <a:t>b1</a:t>
            </a:r>
            <a:r>
              <a:rPr lang="zh-CN" altLang="en-US" dirty="0"/>
              <a:t>。</a:t>
            </a:r>
            <a:endParaRPr lang="en-US" altLang="zh-CN" dirty="0"/>
          </a:p>
          <a:p>
            <a:pPr lvl="1"/>
            <a:r>
              <a:rPr lang="zh-CN" altLang="en-US" dirty="0"/>
              <a:t>由</a:t>
            </a:r>
            <a:r>
              <a:rPr lang="en-US" altLang="zh-CN" dirty="0"/>
              <a:t>X</a:t>
            </a:r>
            <a:r>
              <a:rPr lang="zh-CN" altLang="en-US" dirty="0"/>
              <a:t>计算得到</a:t>
            </a:r>
            <a:r>
              <a:rPr lang="en-US" altLang="zh-CN" dirty="0"/>
              <a:t>H</a:t>
            </a:r>
            <a:r>
              <a:rPr lang="zh-CN" altLang="en-US" dirty="0"/>
              <a:t>十分简单，就是矩阵运算：</a:t>
            </a:r>
          </a:p>
          <a:p>
            <a:pPr lvl="2"/>
            <a:r>
              <a:rPr lang="zh-CN" altLang="en-US" dirty="0"/>
              <a:t>如图中所示，在设定隐藏层为</a:t>
            </a:r>
            <a:r>
              <a:rPr lang="en-US" altLang="zh-CN" dirty="0"/>
              <a:t>50</a:t>
            </a:r>
            <a:r>
              <a:rPr lang="zh-CN" altLang="en-US" dirty="0"/>
              <a:t>维（也可以理解成</a:t>
            </a:r>
            <a:r>
              <a:rPr lang="en-US" altLang="zh-CN" dirty="0"/>
              <a:t>50</a:t>
            </a:r>
            <a:r>
              <a:rPr lang="zh-CN" altLang="en-US" dirty="0"/>
              <a:t>个神经元）之后，矩阵</a:t>
            </a:r>
            <a:r>
              <a:rPr lang="en-US" altLang="zh-CN" dirty="0"/>
              <a:t>H</a:t>
            </a:r>
            <a:r>
              <a:rPr lang="zh-CN" altLang="en-US" dirty="0"/>
              <a:t>的大小为（</a:t>
            </a:r>
            <a:r>
              <a:rPr lang="en-US" altLang="zh-CN" dirty="0"/>
              <a:t>1*50</a:t>
            </a:r>
            <a:r>
              <a:rPr lang="zh-CN" altLang="en-US" dirty="0"/>
              <a:t>）的矩阵。</a:t>
            </a:r>
            <a:endParaRPr lang="en-US" altLang="zh-CN" dirty="0"/>
          </a:p>
          <a:p>
            <a:r>
              <a:rPr lang="en-US" altLang="zh-CN" b="1" dirty="0"/>
              <a:t>3.</a:t>
            </a:r>
            <a:r>
              <a:rPr lang="zh-CN" altLang="en-US" b="1" dirty="0"/>
              <a:t>从隐藏层到输出层</a:t>
            </a:r>
            <a:endParaRPr lang="zh-CN" altLang="en-US" dirty="0"/>
          </a:p>
          <a:p>
            <a:pPr lvl="1"/>
            <a:r>
              <a:rPr lang="zh-CN" altLang="en-US" dirty="0"/>
              <a:t>连接隐藏层和输出层的是</a:t>
            </a:r>
            <a:r>
              <a:rPr lang="en-US" altLang="zh-CN" dirty="0"/>
              <a:t>W2</a:t>
            </a:r>
            <a:r>
              <a:rPr lang="zh-CN" altLang="en-US" dirty="0"/>
              <a:t>和</a:t>
            </a:r>
            <a:r>
              <a:rPr lang="en-US" altLang="zh-CN" dirty="0"/>
              <a:t>b2</a:t>
            </a:r>
            <a:r>
              <a:rPr lang="zh-CN" altLang="en-US" dirty="0"/>
              <a:t>。同样是通过矩阵运算进行的：</a:t>
            </a:r>
          </a:p>
          <a:p>
            <a:endParaRPr lang="zh-CN" altLang="en-US" dirty="0"/>
          </a:p>
          <a:p>
            <a:endParaRPr lang="zh-CN" altLang="en-US" dirty="0"/>
          </a:p>
        </p:txBody>
      </p:sp>
      <p:pic>
        <p:nvPicPr>
          <p:cNvPr id="6" name="图片 5">
            <a:extLst>
              <a:ext uri="{FF2B5EF4-FFF2-40B4-BE49-F238E27FC236}">
                <a16:creationId xmlns:a16="http://schemas.microsoft.com/office/drawing/2014/main" id="{E9E6F966-1C92-46E7-9A2C-3D7779D099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257126"/>
            <a:ext cx="1533525" cy="352425"/>
          </a:xfrm>
          <a:prstGeom prst="rect">
            <a:avLst/>
          </a:prstGeom>
        </p:spPr>
      </p:pic>
      <p:pic>
        <p:nvPicPr>
          <p:cNvPr id="8" name="图片 7">
            <a:extLst>
              <a:ext uri="{FF2B5EF4-FFF2-40B4-BE49-F238E27FC236}">
                <a16:creationId xmlns:a16="http://schemas.microsoft.com/office/drawing/2014/main" id="{5E8875FD-6181-4583-A249-7E6B5B4A9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5588" y="5551044"/>
            <a:ext cx="1476375" cy="342900"/>
          </a:xfrm>
          <a:prstGeom prst="rect">
            <a:avLst/>
          </a:prstGeom>
        </p:spPr>
      </p:pic>
    </p:spTree>
    <p:extLst>
      <p:ext uri="{BB962C8B-B14F-4D97-AF65-F5344CB8AC3E}">
        <p14:creationId xmlns:p14="http://schemas.microsoft.com/office/powerpoint/2010/main" val="23918942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33CE57-7259-4DC6-A575-342638D612F1}"/>
              </a:ext>
            </a:extLst>
          </p:cNvPr>
          <p:cNvSpPr>
            <a:spLocks noGrp="1"/>
          </p:cNvSpPr>
          <p:nvPr>
            <p:ph type="title"/>
          </p:nvPr>
        </p:nvSpPr>
        <p:spPr/>
        <p:txBody>
          <a:bodyPr/>
          <a:lstStyle/>
          <a:p>
            <a:r>
              <a:rPr lang="zh-CN" altLang="en-US" dirty="0"/>
              <a:t>分析简化后的两层神经网络</a:t>
            </a:r>
          </a:p>
        </p:txBody>
      </p:sp>
      <p:sp>
        <p:nvSpPr>
          <p:cNvPr id="3" name="内容占位符 2">
            <a:extLst>
              <a:ext uri="{FF2B5EF4-FFF2-40B4-BE49-F238E27FC236}">
                <a16:creationId xmlns:a16="http://schemas.microsoft.com/office/drawing/2014/main" id="{704684E9-D3C3-434A-8DFC-A7D1CE42EBDD}"/>
              </a:ext>
            </a:extLst>
          </p:cNvPr>
          <p:cNvSpPr>
            <a:spLocks noGrp="1"/>
          </p:cNvSpPr>
          <p:nvPr>
            <p:ph idx="1"/>
          </p:nvPr>
        </p:nvSpPr>
        <p:spPr/>
        <p:txBody>
          <a:bodyPr>
            <a:normAutofit fontScale="92500"/>
          </a:bodyPr>
          <a:lstStyle/>
          <a:p>
            <a:r>
              <a:rPr lang="zh-CN" altLang="en-US" dirty="0"/>
              <a:t>通过上述两个线性方程的计算，能得到最终的输出</a:t>
            </a:r>
            <a:r>
              <a:rPr lang="en-US" altLang="zh-CN" dirty="0"/>
              <a:t>Y</a:t>
            </a:r>
            <a:r>
              <a:rPr lang="zh-CN" altLang="en-US" dirty="0"/>
              <a:t>。</a:t>
            </a:r>
            <a:endParaRPr lang="en-US" altLang="zh-CN" dirty="0"/>
          </a:p>
          <a:p>
            <a:r>
              <a:rPr lang="zh-CN" altLang="en-US" dirty="0"/>
              <a:t>线性代数的计算：</a:t>
            </a:r>
            <a:r>
              <a:rPr lang="zh-CN" altLang="en-US" b="1" i="1" dirty="0"/>
              <a:t>一系列线性方程的运算最终都可以用一个线性方程表示</a:t>
            </a:r>
            <a:r>
              <a:rPr lang="zh-CN" altLang="en-US" dirty="0"/>
              <a:t>。</a:t>
            </a:r>
            <a:endParaRPr lang="en-US" altLang="zh-CN" dirty="0"/>
          </a:p>
          <a:p>
            <a:pPr lvl="1"/>
            <a:r>
              <a:rPr lang="zh-CN" altLang="en-US" dirty="0"/>
              <a:t>上述两个式子联立后可以用一个线性方程表达。</a:t>
            </a:r>
            <a:endParaRPr lang="en-US" altLang="zh-CN" dirty="0"/>
          </a:p>
          <a:p>
            <a:pPr lvl="1"/>
            <a:r>
              <a:rPr lang="zh-CN" altLang="en-US" dirty="0"/>
              <a:t>对于两次神经网络是这样，就算网络深度加到</a:t>
            </a:r>
            <a:r>
              <a:rPr lang="en-US" altLang="zh-CN" dirty="0"/>
              <a:t>100</a:t>
            </a:r>
            <a:r>
              <a:rPr lang="zh-CN" altLang="en-US" dirty="0"/>
              <a:t>层，也依然是这样。</a:t>
            </a:r>
            <a:endParaRPr lang="en-US" altLang="zh-CN" dirty="0"/>
          </a:p>
          <a:p>
            <a:pPr lvl="1"/>
            <a:r>
              <a:rPr lang="zh-CN" altLang="en-US" dirty="0"/>
              <a:t>这样的话神经网络就失去了意义。</a:t>
            </a:r>
            <a:endParaRPr lang="en-US" altLang="zh-CN" dirty="0"/>
          </a:p>
          <a:p>
            <a:pPr lvl="1"/>
            <a:r>
              <a:rPr lang="zh-CN" altLang="en-US" dirty="0"/>
              <a:t>因为是线性，而线性不可分。</a:t>
            </a:r>
          </a:p>
          <a:p>
            <a:r>
              <a:rPr lang="zh-CN" altLang="en-US" dirty="0"/>
              <a:t>要对神经网络注入灵魂：</a:t>
            </a:r>
            <a:r>
              <a:rPr lang="zh-CN" altLang="en-US" b="1" dirty="0"/>
              <a:t>激活层</a:t>
            </a:r>
            <a:r>
              <a:rPr lang="zh-CN" altLang="en-US" dirty="0"/>
              <a:t>。</a:t>
            </a:r>
            <a:endParaRPr lang="en-US" altLang="zh-CN" dirty="0"/>
          </a:p>
          <a:p>
            <a:pPr lvl="1"/>
            <a:r>
              <a:rPr lang="zh-CN" altLang="en-US" dirty="0"/>
              <a:t>线性模型无法处理非线性问题，需要引入激活函数来解决线性不可分问题。</a:t>
            </a:r>
          </a:p>
          <a:p>
            <a:endParaRPr lang="zh-CN" altLang="en-US" dirty="0"/>
          </a:p>
        </p:txBody>
      </p:sp>
    </p:spTree>
    <p:extLst>
      <p:ext uri="{BB962C8B-B14F-4D97-AF65-F5344CB8AC3E}">
        <p14:creationId xmlns:p14="http://schemas.microsoft.com/office/powerpoint/2010/main" val="2325964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2A0FD-77DF-411A-ACF4-A69F9B813D34}"/>
              </a:ext>
            </a:extLst>
          </p:cNvPr>
          <p:cNvSpPr>
            <a:spLocks noGrp="1"/>
          </p:cNvSpPr>
          <p:nvPr>
            <p:ph type="title"/>
          </p:nvPr>
        </p:nvSpPr>
        <p:spPr/>
        <p:txBody>
          <a:bodyPr/>
          <a:lstStyle/>
          <a:p>
            <a:r>
              <a:rPr lang="zh-CN" altLang="en-US" dirty="0"/>
              <a:t>看看几个问题</a:t>
            </a:r>
          </a:p>
        </p:txBody>
      </p:sp>
      <p:sp>
        <p:nvSpPr>
          <p:cNvPr id="3" name="内容占位符 2">
            <a:extLst>
              <a:ext uri="{FF2B5EF4-FFF2-40B4-BE49-F238E27FC236}">
                <a16:creationId xmlns:a16="http://schemas.microsoft.com/office/drawing/2014/main" id="{14E76EAB-18C2-4A84-B65F-7D61DEBBF951}"/>
              </a:ext>
            </a:extLst>
          </p:cNvPr>
          <p:cNvSpPr>
            <a:spLocks noGrp="1"/>
          </p:cNvSpPr>
          <p:nvPr>
            <p:ph idx="1"/>
          </p:nvPr>
        </p:nvSpPr>
        <p:spPr/>
        <p:txBody>
          <a:bodyPr>
            <a:normAutofit fontScale="77500" lnSpcReduction="20000"/>
          </a:bodyPr>
          <a:lstStyle/>
          <a:p>
            <a:r>
              <a:rPr lang="zh-CN" altLang="en-US" dirty="0"/>
              <a:t>人工智能</a:t>
            </a:r>
            <a:endParaRPr lang="en-US" altLang="zh-CN" dirty="0"/>
          </a:p>
          <a:p>
            <a:pPr lvl="1"/>
            <a:r>
              <a:rPr lang="en-US" altLang="zh-CN" dirty="0"/>
              <a:t>Artificial Intelligence</a:t>
            </a:r>
          </a:p>
          <a:p>
            <a:r>
              <a:rPr lang="zh-CN" altLang="en-US" dirty="0"/>
              <a:t>机器学习</a:t>
            </a:r>
            <a:endParaRPr lang="en-US" altLang="zh-CN" dirty="0"/>
          </a:p>
          <a:p>
            <a:pPr lvl="1"/>
            <a:r>
              <a:rPr lang="en-US" altLang="zh-CN" dirty="0"/>
              <a:t>Machine Learning</a:t>
            </a:r>
          </a:p>
          <a:p>
            <a:r>
              <a:rPr lang="zh-CN" altLang="en-US" dirty="0"/>
              <a:t>神经网络</a:t>
            </a:r>
            <a:endParaRPr lang="en-US" altLang="zh-CN" dirty="0"/>
          </a:p>
          <a:p>
            <a:pPr lvl="1"/>
            <a:r>
              <a:rPr lang="en-US" altLang="zh-CN" dirty="0"/>
              <a:t>Artificial Natural Network</a:t>
            </a:r>
          </a:p>
          <a:p>
            <a:r>
              <a:rPr lang="zh-CN" altLang="en-US" dirty="0"/>
              <a:t>深度神经网络</a:t>
            </a:r>
            <a:endParaRPr lang="en-US" altLang="zh-CN" dirty="0"/>
          </a:p>
          <a:p>
            <a:pPr lvl="1"/>
            <a:r>
              <a:rPr lang="en-US" altLang="zh-CN" dirty="0"/>
              <a:t>Deep Natural Network</a:t>
            </a:r>
          </a:p>
          <a:p>
            <a:r>
              <a:rPr lang="zh-CN" altLang="en-US" dirty="0"/>
              <a:t>深度学习</a:t>
            </a:r>
            <a:endParaRPr lang="en-US" altLang="zh-CN" dirty="0"/>
          </a:p>
          <a:p>
            <a:pPr lvl="1"/>
            <a:r>
              <a:rPr lang="en-US" altLang="zh-CN" dirty="0"/>
              <a:t>Deep Learning</a:t>
            </a:r>
          </a:p>
          <a:p>
            <a:r>
              <a:rPr lang="en-US" altLang="zh-CN" dirty="0"/>
              <a:t> </a:t>
            </a:r>
            <a:r>
              <a:rPr lang="zh-CN" altLang="en-US" dirty="0"/>
              <a:t>各自的含义及其关系</a:t>
            </a:r>
          </a:p>
        </p:txBody>
      </p:sp>
    </p:spTree>
    <p:extLst>
      <p:ext uri="{BB962C8B-B14F-4D97-AF65-F5344CB8AC3E}">
        <p14:creationId xmlns:p14="http://schemas.microsoft.com/office/powerpoint/2010/main" val="4018063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人工智能的定义</a:t>
            </a:r>
          </a:p>
        </p:txBody>
      </p:sp>
      <p:sp>
        <p:nvSpPr>
          <p:cNvPr id="3" name="内容占位符 2"/>
          <p:cNvSpPr>
            <a:spLocks noGrp="1"/>
          </p:cNvSpPr>
          <p:nvPr>
            <p:ph idx="1"/>
          </p:nvPr>
        </p:nvSpPr>
        <p:spPr/>
        <p:txBody>
          <a:bodyPr>
            <a:normAutofit fontScale="55000" lnSpcReduction="20000"/>
          </a:bodyPr>
          <a:lstStyle/>
          <a:p>
            <a:r>
              <a:rPr lang="zh-CN" altLang="en-US" dirty="0"/>
              <a:t>由于人工智能研究内容的广泛性，其定义一直存在争议。</a:t>
            </a:r>
            <a:endParaRPr lang="en-US" altLang="zh-CN" dirty="0"/>
          </a:p>
          <a:p>
            <a:r>
              <a:rPr lang="zh-CN" altLang="en-US" dirty="0"/>
              <a:t>常见的定义：</a:t>
            </a:r>
            <a:endParaRPr lang="en-US" altLang="zh-CN" dirty="0"/>
          </a:p>
          <a:p>
            <a:pPr lvl="1"/>
            <a:r>
              <a:rPr lang="zh-CN" altLang="en-US" dirty="0"/>
              <a:t>人工智能是一门科学，它使机器做那些由人需要通过智能来做的事情</a:t>
            </a:r>
            <a:endParaRPr lang="en-US" altLang="zh-CN" b="1" dirty="0"/>
          </a:p>
          <a:p>
            <a:pPr lvl="2"/>
            <a:r>
              <a:rPr lang="en-US" altLang="zh-CN" dirty="0"/>
              <a:t>Marvin Lee Minsky </a:t>
            </a:r>
          </a:p>
          <a:p>
            <a:pPr lvl="3"/>
            <a:r>
              <a:rPr lang="en-US" altLang="zh-CN" dirty="0">
                <a:hlinkClick r:id="rId3"/>
              </a:rPr>
              <a:t>http://www.geekpark.net/news/214613</a:t>
            </a:r>
            <a:r>
              <a:rPr lang="en-US" altLang="zh-CN" dirty="0"/>
              <a:t> </a:t>
            </a:r>
          </a:p>
          <a:p>
            <a:pPr lvl="3"/>
            <a:r>
              <a:rPr lang="en-US" altLang="zh-CN" dirty="0">
                <a:hlinkClick r:id="rId4"/>
              </a:rPr>
              <a:t>http://blog.sciencenet.cn/blog-2374-962496.html</a:t>
            </a:r>
            <a:r>
              <a:rPr lang="en-US" altLang="zh-CN" dirty="0"/>
              <a:t> </a:t>
            </a:r>
          </a:p>
          <a:p>
            <a:pPr lvl="3"/>
            <a:r>
              <a:rPr lang="en-US" altLang="zh-CN" dirty="0">
                <a:hlinkClick r:id="rId5"/>
              </a:rPr>
              <a:t>https://baike.baidu.com/item/</a:t>
            </a:r>
            <a:r>
              <a:rPr lang="zh-CN" altLang="en-US" dirty="0">
                <a:hlinkClick r:id="rId5"/>
              </a:rPr>
              <a:t>马文</a:t>
            </a:r>
            <a:r>
              <a:rPr lang="en-US" altLang="zh-CN" dirty="0">
                <a:hlinkClick r:id="rId5"/>
              </a:rPr>
              <a:t>·</a:t>
            </a:r>
            <a:r>
              <a:rPr lang="zh-CN" altLang="en-US" dirty="0">
                <a:hlinkClick r:id="rId5"/>
              </a:rPr>
              <a:t>明斯基</a:t>
            </a:r>
            <a:r>
              <a:rPr lang="zh-CN" altLang="en-US" dirty="0"/>
              <a:t> </a:t>
            </a:r>
            <a:endParaRPr lang="en-US" altLang="zh-CN" dirty="0"/>
          </a:p>
          <a:p>
            <a:pPr lvl="1"/>
            <a:r>
              <a:rPr lang="zh-CN" altLang="en-US" dirty="0"/>
              <a:t>人工智能是关于知识的科学</a:t>
            </a:r>
            <a:endParaRPr lang="en-US" altLang="zh-CN" dirty="0"/>
          </a:p>
          <a:p>
            <a:pPr lvl="2"/>
            <a:r>
              <a:rPr lang="en-US" altLang="zh-CN" dirty="0"/>
              <a:t>Nils John Nilsson</a:t>
            </a:r>
            <a:r>
              <a:rPr lang="zh-CN" altLang="en-US" dirty="0"/>
              <a:t>，国外经典教材，</a:t>
            </a:r>
            <a:r>
              <a:rPr lang="en-US" altLang="zh-CN" dirty="0"/>
              <a:t>《</a:t>
            </a:r>
            <a:r>
              <a:rPr lang="zh-CN" altLang="en-US" dirty="0"/>
              <a:t>人工智能</a:t>
            </a:r>
            <a:r>
              <a:rPr lang="en-US" altLang="zh-CN" dirty="0"/>
              <a:t>》</a:t>
            </a:r>
            <a:r>
              <a:rPr lang="zh-CN" altLang="en-US" dirty="0"/>
              <a:t> 作者</a:t>
            </a:r>
            <a:endParaRPr lang="en-US" altLang="zh-CN" dirty="0"/>
          </a:p>
          <a:p>
            <a:pPr lvl="3"/>
            <a:r>
              <a:rPr lang="en-US" altLang="zh-CN" dirty="0">
                <a:hlinkClick r:id="rId6"/>
              </a:rPr>
              <a:t>http://ai.stanford.edu/~nilsson/</a:t>
            </a:r>
            <a:r>
              <a:rPr lang="en-US" altLang="zh-CN" dirty="0"/>
              <a:t> </a:t>
            </a:r>
          </a:p>
          <a:p>
            <a:pPr lvl="3"/>
            <a:r>
              <a:rPr lang="en-US" altLang="zh-CN" dirty="0">
                <a:hlinkClick r:id="rId7"/>
              </a:rPr>
              <a:t>https://en.wikipedia.org/wiki/Nils_John_Nilsson</a:t>
            </a:r>
            <a:r>
              <a:rPr lang="en-US" altLang="zh-CN" dirty="0"/>
              <a:t> </a:t>
            </a:r>
          </a:p>
          <a:p>
            <a:r>
              <a:rPr lang="zh-CN" altLang="en-US" dirty="0"/>
              <a:t>还有很多的定义， 比如：</a:t>
            </a:r>
            <a:endParaRPr lang="en-US" altLang="zh-CN" dirty="0"/>
          </a:p>
          <a:p>
            <a:pPr lvl="1"/>
            <a:r>
              <a:rPr lang="zh-CN" altLang="en-US" dirty="0"/>
              <a:t>能够感知环境，并未获得最佳结果、采取理性行为的智能体。</a:t>
            </a:r>
            <a:endParaRPr lang="en-US" altLang="zh-CN" dirty="0"/>
          </a:p>
          <a:p>
            <a:pPr lvl="2"/>
            <a:r>
              <a:rPr lang="zh-CN" altLang="en-US" dirty="0">
                <a:hlinkClick r:id="rId8"/>
              </a:rPr>
              <a:t>人工智能：一种现代的方法（第</a:t>
            </a:r>
            <a:r>
              <a:rPr lang="en-US" altLang="zh-CN" dirty="0">
                <a:hlinkClick r:id="rId8"/>
              </a:rPr>
              <a:t>3</a:t>
            </a:r>
            <a:r>
              <a:rPr lang="zh-CN" altLang="en-US" dirty="0">
                <a:hlinkClick r:id="rId8"/>
              </a:rPr>
              <a:t>版）</a:t>
            </a:r>
            <a:r>
              <a:rPr lang="en-US" altLang="zh-CN" dirty="0">
                <a:hlinkClick r:id="rId8"/>
              </a:rPr>
              <a:t>_</a:t>
            </a:r>
            <a:r>
              <a:rPr lang="zh-CN" altLang="en-US" dirty="0">
                <a:hlinkClick r:id="rId8"/>
              </a:rPr>
              <a:t>百度百科 </a:t>
            </a:r>
            <a:r>
              <a:rPr lang="en-US" altLang="zh-CN" dirty="0">
                <a:hlinkClick r:id="rId8"/>
              </a:rPr>
              <a:t>(baidu.com)</a:t>
            </a:r>
            <a:endParaRPr lang="en-US" altLang="zh-CN" dirty="0"/>
          </a:p>
          <a:p>
            <a:pPr lvl="2"/>
            <a:r>
              <a:rPr lang="zh-CN" altLang="en-US" dirty="0">
                <a:hlinkClick r:id="rId9"/>
              </a:rPr>
              <a:t>人工智能 </a:t>
            </a:r>
            <a:r>
              <a:rPr lang="en-US" altLang="zh-CN" dirty="0">
                <a:hlinkClick r:id="rId9"/>
              </a:rPr>
              <a:t>(</a:t>
            </a:r>
            <a:r>
              <a:rPr lang="zh-CN" altLang="en-US" dirty="0">
                <a:hlinkClick r:id="rId9"/>
              </a:rPr>
              <a:t>豆瓣</a:t>
            </a:r>
            <a:r>
              <a:rPr lang="en-US" altLang="zh-CN" dirty="0">
                <a:hlinkClick r:id="rId9"/>
              </a:rPr>
              <a:t>) (douban.com)</a:t>
            </a:r>
            <a:endParaRPr lang="en-US" altLang="zh-CN" dirty="0"/>
          </a:p>
          <a:p>
            <a:pPr lvl="2"/>
            <a:r>
              <a:rPr lang="zh-CN" altLang="en-US" b="0" i="0" dirty="0">
                <a:solidFill>
                  <a:srgbClr val="111111"/>
                </a:solidFill>
                <a:effectLst/>
                <a:latin typeface="Helvetica" panose="020B0604020202020204" pitchFamily="34" charset="0"/>
              </a:rPr>
              <a:t>最权威、最经典的人工智能教材</a:t>
            </a:r>
            <a:endParaRPr lang="en-US" altLang="zh-CN" dirty="0"/>
          </a:p>
          <a:p>
            <a:r>
              <a:rPr lang="zh-CN" altLang="en-US" dirty="0"/>
              <a:t>选哪个？为什么？</a:t>
            </a:r>
          </a:p>
        </p:txBody>
      </p:sp>
    </p:spTree>
    <p:extLst>
      <p:ext uri="{BB962C8B-B14F-4D97-AF65-F5344CB8AC3E}">
        <p14:creationId xmlns:p14="http://schemas.microsoft.com/office/powerpoint/2010/main" val="186745836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149F89-CDE2-45E6-B8CC-BCACEBE308BF}"/>
              </a:ext>
            </a:extLst>
          </p:cNvPr>
          <p:cNvSpPr>
            <a:spLocks noGrp="1"/>
          </p:cNvSpPr>
          <p:nvPr>
            <p:ph type="title"/>
          </p:nvPr>
        </p:nvSpPr>
        <p:spPr/>
        <p:txBody>
          <a:bodyPr/>
          <a:lstStyle/>
          <a:p>
            <a:r>
              <a:rPr lang="en-US" altLang="zh-CN" dirty="0"/>
              <a:t>2.</a:t>
            </a:r>
            <a:r>
              <a:rPr lang="zh-CN" altLang="en-US" dirty="0"/>
              <a:t>激活层</a:t>
            </a:r>
          </a:p>
        </p:txBody>
      </p:sp>
      <p:sp>
        <p:nvSpPr>
          <p:cNvPr id="3" name="内容占位符 2">
            <a:extLst>
              <a:ext uri="{FF2B5EF4-FFF2-40B4-BE49-F238E27FC236}">
                <a16:creationId xmlns:a16="http://schemas.microsoft.com/office/drawing/2014/main" id="{A437C273-E3C4-419E-97BA-5E973EC37D65}"/>
              </a:ext>
            </a:extLst>
          </p:cNvPr>
          <p:cNvSpPr>
            <a:spLocks noGrp="1"/>
          </p:cNvSpPr>
          <p:nvPr>
            <p:ph idx="1"/>
          </p:nvPr>
        </p:nvSpPr>
        <p:spPr/>
        <p:txBody>
          <a:bodyPr/>
          <a:lstStyle/>
          <a:p>
            <a:r>
              <a:rPr lang="zh-CN" altLang="en-US" dirty="0"/>
              <a:t>激活层是为矩阵运算的结果添加非线性的。</a:t>
            </a:r>
            <a:endParaRPr lang="en-US" altLang="zh-CN" dirty="0"/>
          </a:p>
          <a:p>
            <a:r>
              <a:rPr lang="zh-CN" altLang="en-US" dirty="0"/>
              <a:t>常用的激活函数有三种，分别是阶跃函数、</a:t>
            </a:r>
            <a:r>
              <a:rPr lang="en-US" altLang="zh-CN" dirty="0"/>
              <a:t>Sigmoid</a:t>
            </a:r>
            <a:r>
              <a:rPr lang="zh-CN" altLang="en-US" dirty="0"/>
              <a:t>和</a:t>
            </a:r>
            <a:r>
              <a:rPr lang="en-US" altLang="zh-CN" dirty="0"/>
              <a:t>ReLU</a:t>
            </a:r>
            <a:r>
              <a:rPr lang="zh-CN" altLang="en-US" dirty="0"/>
              <a:t>。</a:t>
            </a:r>
            <a:endParaRPr lang="en-US" altLang="zh-CN" dirty="0"/>
          </a:p>
          <a:p>
            <a:pPr lvl="1"/>
            <a:r>
              <a:rPr lang="zh-CN" altLang="en-US" dirty="0"/>
              <a:t>它们的形式：</a:t>
            </a:r>
          </a:p>
        </p:txBody>
      </p:sp>
      <p:pic>
        <p:nvPicPr>
          <p:cNvPr id="4" name="图片 3">
            <a:extLst>
              <a:ext uri="{FF2B5EF4-FFF2-40B4-BE49-F238E27FC236}">
                <a16:creationId xmlns:a16="http://schemas.microsoft.com/office/drawing/2014/main" id="{E1D0B2D0-21D0-4FD5-9298-2E9919056540}"/>
              </a:ext>
            </a:extLst>
          </p:cNvPr>
          <p:cNvPicPr>
            <a:picLocks noChangeAspect="1"/>
          </p:cNvPicPr>
          <p:nvPr/>
        </p:nvPicPr>
        <p:blipFill>
          <a:blip r:embed="rId2"/>
          <a:stretch>
            <a:fillRect/>
          </a:stretch>
        </p:blipFill>
        <p:spPr>
          <a:xfrm>
            <a:off x="1847850" y="3511550"/>
            <a:ext cx="8496300" cy="2800350"/>
          </a:xfrm>
          <a:prstGeom prst="rect">
            <a:avLst/>
          </a:prstGeom>
        </p:spPr>
      </p:pic>
    </p:spTree>
    <p:extLst>
      <p:ext uri="{BB962C8B-B14F-4D97-AF65-F5344CB8AC3E}">
        <p14:creationId xmlns:p14="http://schemas.microsoft.com/office/powerpoint/2010/main" val="8377421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6D09D-E5E6-4300-81E3-C81EE16172A5}"/>
              </a:ext>
            </a:extLst>
          </p:cNvPr>
          <p:cNvSpPr>
            <a:spLocks noGrp="1"/>
          </p:cNvSpPr>
          <p:nvPr>
            <p:ph type="title"/>
          </p:nvPr>
        </p:nvSpPr>
        <p:spPr/>
        <p:txBody>
          <a:bodyPr/>
          <a:lstStyle/>
          <a:p>
            <a:r>
              <a:rPr lang="zh-CN" altLang="en-US" dirty="0"/>
              <a:t>三种常见激活函数计算</a:t>
            </a:r>
          </a:p>
        </p:txBody>
      </p:sp>
      <p:sp>
        <p:nvSpPr>
          <p:cNvPr id="3" name="内容占位符 2">
            <a:extLst>
              <a:ext uri="{FF2B5EF4-FFF2-40B4-BE49-F238E27FC236}">
                <a16:creationId xmlns:a16="http://schemas.microsoft.com/office/drawing/2014/main" id="{CABF8EFA-8EF9-4185-BC78-C6E530DCE2A1}"/>
              </a:ext>
            </a:extLst>
          </p:cNvPr>
          <p:cNvSpPr>
            <a:spLocks noGrp="1"/>
          </p:cNvSpPr>
          <p:nvPr>
            <p:ph idx="1"/>
          </p:nvPr>
        </p:nvSpPr>
        <p:spPr/>
        <p:txBody>
          <a:bodyPr>
            <a:normAutofit/>
          </a:bodyPr>
          <a:lstStyle/>
          <a:p>
            <a:r>
              <a:rPr lang="zh-CN" altLang="en-US" dirty="0"/>
              <a:t>阶跃函数：当输入小于等于</a:t>
            </a:r>
            <a:r>
              <a:rPr lang="en-US" altLang="zh-CN" dirty="0"/>
              <a:t>0</a:t>
            </a:r>
            <a:r>
              <a:rPr lang="zh-CN" altLang="en-US" dirty="0"/>
              <a:t>时，输出</a:t>
            </a:r>
            <a:r>
              <a:rPr lang="en-US" altLang="zh-CN" dirty="0"/>
              <a:t>0</a:t>
            </a:r>
            <a:r>
              <a:rPr lang="zh-CN" altLang="en-US" dirty="0"/>
              <a:t>；当输入大于</a:t>
            </a:r>
            <a:r>
              <a:rPr lang="en-US" altLang="zh-CN" dirty="0"/>
              <a:t>0</a:t>
            </a:r>
            <a:r>
              <a:rPr lang="zh-CN" altLang="en-US" dirty="0"/>
              <a:t>时，输出</a:t>
            </a:r>
            <a:r>
              <a:rPr lang="en-US" altLang="zh-CN" dirty="0"/>
              <a:t>1</a:t>
            </a:r>
            <a:r>
              <a:rPr lang="zh-CN" altLang="en-US" dirty="0"/>
              <a:t>。</a:t>
            </a:r>
          </a:p>
          <a:p>
            <a:pPr lvl="1"/>
            <a:r>
              <a:rPr lang="zh-CN" altLang="en-US" dirty="0"/>
              <a:t>阶跃函数输出值是跳变的，且只有二值，较少使用</a:t>
            </a:r>
          </a:p>
          <a:p>
            <a:r>
              <a:rPr lang="en-US" altLang="zh-CN" dirty="0"/>
              <a:t>Sigmoid</a:t>
            </a:r>
            <a:r>
              <a:rPr lang="zh-CN" altLang="en-US" dirty="0"/>
              <a:t>：当输入趋近于正无穷</a:t>
            </a:r>
            <a:r>
              <a:rPr lang="en-US" altLang="zh-CN" dirty="0"/>
              <a:t>/</a:t>
            </a:r>
            <a:r>
              <a:rPr lang="zh-CN" altLang="en-US" dirty="0"/>
              <a:t>负无穷时，输出无限接近于</a:t>
            </a:r>
            <a:r>
              <a:rPr lang="en-US" altLang="zh-CN" dirty="0"/>
              <a:t>1/-1</a:t>
            </a:r>
            <a:r>
              <a:rPr lang="zh-CN" altLang="en-US" dirty="0"/>
              <a:t>。</a:t>
            </a:r>
          </a:p>
          <a:p>
            <a:pPr lvl="1"/>
            <a:r>
              <a:rPr lang="en-US" altLang="zh-CN" dirty="0"/>
              <a:t>Sigmoid</a:t>
            </a:r>
            <a:r>
              <a:rPr lang="zh-CN" altLang="en-US" dirty="0"/>
              <a:t>函数在当</a:t>
            </a:r>
            <a:r>
              <a:rPr lang="en-US" altLang="zh-CN" dirty="0"/>
              <a:t>x</a:t>
            </a:r>
            <a:r>
              <a:rPr lang="zh-CN" altLang="en-US" dirty="0"/>
              <a:t>的绝对值较大时，曲线的斜率变化很小（梯度消失），并且计算较复杂；</a:t>
            </a:r>
          </a:p>
          <a:p>
            <a:r>
              <a:rPr lang="en-US" altLang="zh-CN" dirty="0"/>
              <a:t>ReLU</a:t>
            </a:r>
            <a:r>
              <a:rPr lang="zh-CN" altLang="en-US" dirty="0"/>
              <a:t>：当输入小于</a:t>
            </a:r>
            <a:r>
              <a:rPr lang="en-US" altLang="zh-CN" dirty="0"/>
              <a:t>0</a:t>
            </a:r>
            <a:r>
              <a:rPr lang="zh-CN" altLang="en-US" dirty="0"/>
              <a:t>时，输出</a:t>
            </a:r>
            <a:r>
              <a:rPr lang="en-US" altLang="zh-CN" dirty="0"/>
              <a:t>0</a:t>
            </a:r>
            <a:r>
              <a:rPr lang="zh-CN" altLang="en-US" dirty="0"/>
              <a:t>；当输入大于</a:t>
            </a:r>
            <a:r>
              <a:rPr lang="en-US" altLang="zh-CN" dirty="0"/>
              <a:t>0</a:t>
            </a:r>
            <a:r>
              <a:rPr lang="zh-CN" altLang="en-US" dirty="0"/>
              <a:t>时，输出等于输入。</a:t>
            </a:r>
          </a:p>
          <a:p>
            <a:pPr lvl="1"/>
            <a:r>
              <a:rPr lang="en-US" altLang="zh-CN" dirty="0"/>
              <a:t>ReLU</a:t>
            </a:r>
            <a:r>
              <a:rPr lang="zh-CN" altLang="en-US" dirty="0"/>
              <a:t>是当前较为常用的激活函数。</a:t>
            </a:r>
          </a:p>
        </p:txBody>
      </p:sp>
    </p:spTree>
    <p:extLst>
      <p:ext uri="{BB962C8B-B14F-4D97-AF65-F5344CB8AC3E}">
        <p14:creationId xmlns:p14="http://schemas.microsoft.com/office/powerpoint/2010/main" val="20291317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B0BDA-F192-4921-81F9-3F8449B61110}"/>
              </a:ext>
            </a:extLst>
          </p:cNvPr>
          <p:cNvSpPr>
            <a:spLocks noGrp="1"/>
          </p:cNvSpPr>
          <p:nvPr>
            <p:ph type="title"/>
          </p:nvPr>
        </p:nvSpPr>
        <p:spPr/>
        <p:txBody>
          <a:bodyPr/>
          <a:lstStyle/>
          <a:p>
            <a:r>
              <a:rPr lang="zh-CN" altLang="en-US" dirty="0"/>
              <a:t>激活函数具体计算</a:t>
            </a:r>
          </a:p>
        </p:txBody>
      </p:sp>
      <p:sp>
        <p:nvSpPr>
          <p:cNvPr id="3" name="内容占位符 2">
            <a:extLst>
              <a:ext uri="{FF2B5EF4-FFF2-40B4-BE49-F238E27FC236}">
                <a16:creationId xmlns:a16="http://schemas.microsoft.com/office/drawing/2014/main" id="{5F0F236C-84B4-4927-A73B-F15516D396A1}"/>
              </a:ext>
            </a:extLst>
          </p:cNvPr>
          <p:cNvSpPr>
            <a:spLocks noGrp="1"/>
          </p:cNvSpPr>
          <p:nvPr>
            <p:ph idx="1"/>
          </p:nvPr>
        </p:nvSpPr>
        <p:spPr/>
        <p:txBody>
          <a:bodyPr/>
          <a:lstStyle/>
          <a:p>
            <a:r>
              <a:rPr lang="zh-CN" altLang="en-US" dirty="0"/>
              <a:t>假设：</a:t>
            </a:r>
            <a:endParaRPr lang="en-US" altLang="zh-CN" dirty="0"/>
          </a:p>
          <a:p>
            <a:pPr lvl="1"/>
            <a:r>
              <a:rPr lang="zh-CN" altLang="en-US" dirty="0"/>
              <a:t>经过公式</a:t>
            </a:r>
            <a:r>
              <a:rPr lang="en-US" altLang="zh-CN" b="1" dirty="0"/>
              <a:t>H=X*W1+b1</a:t>
            </a:r>
            <a:r>
              <a:rPr lang="zh-CN" altLang="en-US" dirty="0"/>
              <a:t>计算得到的</a:t>
            </a:r>
            <a:r>
              <a:rPr lang="en-US" altLang="zh-CN" dirty="0"/>
              <a:t>H</a:t>
            </a:r>
            <a:r>
              <a:rPr lang="zh-CN" altLang="en-US" dirty="0"/>
              <a:t>值为：</a:t>
            </a:r>
            <a:r>
              <a:rPr lang="en-US" altLang="zh-CN" dirty="0"/>
              <a:t>(1,-2,3,-4,7...)</a:t>
            </a:r>
            <a:r>
              <a:rPr lang="zh-CN" altLang="en-US" dirty="0"/>
              <a:t>，</a:t>
            </a:r>
            <a:endParaRPr lang="en-US" altLang="zh-CN" dirty="0"/>
          </a:p>
          <a:p>
            <a:r>
              <a:rPr lang="zh-CN" altLang="en-US" dirty="0"/>
              <a:t>则经过激活层后：</a:t>
            </a:r>
            <a:endParaRPr lang="en-US" altLang="zh-CN" dirty="0"/>
          </a:p>
          <a:p>
            <a:pPr lvl="1"/>
            <a:r>
              <a:rPr lang="zh-CN" altLang="en-US" dirty="0"/>
              <a:t>阶跃函数激活层后，值为</a:t>
            </a:r>
            <a:r>
              <a:rPr lang="en-US" altLang="zh-CN" dirty="0"/>
              <a:t>(1,0,1,0,1...)</a:t>
            </a:r>
            <a:r>
              <a:rPr lang="zh-CN" altLang="en-US" dirty="0"/>
              <a:t>，</a:t>
            </a:r>
            <a:endParaRPr lang="en-US" altLang="zh-CN" dirty="0"/>
          </a:p>
          <a:p>
            <a:pPr lvl="1"/>
            <a:r>
              <a:rPr lang="en-US" altLang="zh-CN" dirty="0"/>
              <a:t>ReLU</a:t>
            </a:r>
            <a:r>
              <a:rPr lang="zh-CN" altLang="en-US" dirty="0"/>
              <a:t>函数激活层后，值为</a:t>
            </a:r>
            <a:r>
              <a:rPr lang="en-US" altLang="zh-CN" dirty="0"/>
              <a:t>(1,0,3,0,7...)</a:t>
            </a:r>
            <a:r>
              <a:rPr lang="zh-CN" altLang="en-US" dirty="0"/>
              <a:t>。</a:t>
            </a:r>
          </a:p>
        </p:txBody>
      </p:sp>
    </p:spTree>
    <p:extLst>
      <p:ext uri="{BB962C8B-B14F-4D97-AF65-F5344CB8AC3E}">
        <p14:creationId xmlns:p14="http://schemas.microsoft.com/office/powerpoint/2010/main" val="250961156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66ED20-D0C5-4D12-9D2F-A2130A1DE067}"/>
              </a:ext>
            </a:extLst>
          </p:cNvPr>
          <p:cNvSpPr>
            <a:spLocks noGrp="1"/>
          </p:cNvSpPr>
          <p:nvPr>
            <p:ph type="title"/>
          </p:nvPr>
        </p:nvSpPr>
        <p:spPr/>
        <p:txBody>
          <a:bodyPr/>
          <a:lstStyle/>
          <a:p>
            <a:r>
              <a:rPr lang="zh-CN" altLang="en-US" dirty="0"/>
              <a:t>加上激活层的两层神经网络</a:t>
            </a:r>
          </a:p>
        </p:txBody>
      </p:sp>
      <p:sp>
        <p:nvSpPr>
          <p:cNvPr id="3" name="内容占位符 2">
            <a:extLst>
              <a:ext uri="{FF2B5EF4-FFF2-40B4-BE49-F238E27FC236}">
                <a16:creationId xmlns:a16="http://schemas.microsoft.com/office/drawing/2014/main" id="{DD3DFC07-7388-4A01-843C-F17A47DDACB0}"/>
              </a:ext>
            </a:extLst>
          </p:cNvPr>
          <p:cNvSpPr>
            <a:spLocks noGrp="1"/>
          </p:cNvSpPr>
          <p:nvPr>
            <p:ph sz="half" idx="1"/>
          </p:nvPr>
        </p:nvSpPr>
        <p:spPr/>
        <p:txBody>
          <a:bodyPr/>
          <a:lstStyle/>
          <a:p>
            <a:r>
              <a:rPr lang="zh-CN" altLang="en-US" dirty="0"/>
              <a:t>注意：</a:t>
            </a:r>
            <a:endParaRPr lang="en-US" altLang="zh-CN" dirty="0"/>
          </a:p>
          <a:p>
            <a:pPr lvl="1"/>
            <a:r>
              <a:rPr lang="zh-CN" altLang="en-US" dirty="0"/>
              <a:t>每个隐藏层计算（矩阵线性运算）之后，都需要加一层激活层，</a:t>
            </a:r>
            <a:endParaRPr lang="en-US" altLang="zh-CN" dirty="0"/>
          </a:p>
          <a:p>
            <a:pPr lvl="1"/>
            <a:r>
              <a:rPr lang="zh-CN" altLang="en-US" dirty="0"/>
              <a:t>否则该层线性计算是没有意义的。</a:t>
            </a:r>
          </a:p>
        </p:txBody>
      </p:sp>
      <p:pic>
        <p:nvPicPr>
          <p:cNvPr id="4" name="图片 3">
            <a:extLst>
              <a:ext uri="{FF2B5EF4-FFF2-40B4-BE49-F238E27FC236}">
                <a16:creationId xmlns:a16="http://schemas.microsoft.com/office/drawing/2014/main" id="{BEF5313D-552D-4861-9338-1E46C887FB3A}"/>
              </a:ext>
            </a:extLst>
          </p:cNvPr>
          <p:cNvPicPr>
            <a:picLocks noChangeAspect="1"/>
          </p:cNvPicPr>
          <p:nvPr/>
        </p:nvPicPr>
        <p:blipFill>
          <a:blip r:embed="rId2"/>
          <a:stretch>
            <a:fillRect/>
          </a:stretch>
        </p:blipFill>
        <p:spPr>
          <a:xfrm>
            <a:off x="6172202" y="1688172"/>
            <a:ext cx="5238135" cy="4488791"/>
          </a:xfrm>
          <a:prstGeom prst="rect">
            <a:avLst/>
          </a:prstGeom>
        </p:spPr>
      </p:pic>
    </p:spTree>
    <p:extLst>
      <p:ext uri="{BB962C8B-B14F-4D97-AF65-F5344CB8AC3E}">
        <p14:creationId xmlns:p14="http://schemas.microsoft.com/office/powerpoint/2010/main" val="41514440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0B9965-80CA-459B-A98C-39A9508B676E}"/>
              </a:ext>
            </a:extLst>
          </p:cNvPr>
          <p:cNvSpPr>
            <a:spLocks noGrp="1"/>
          </p:cNvSpPr>
          <p:nvPr>
            <p:ph type="title"/>
          </p:nvPr>
        </p:nvSpPr>
        <p:spPr/>
        <p:txBody>
          <a:bodyPr/>
          <a:lstStyle/>
          <a:p>
            <a:r>
              <a:rPr lang="zh-CN" altLang="en-US" dirty="0"/>
              <a:t>输出结果？</a:t>
            </a:r>
          </a:p>
        </p:txBody>
      </p:sp>
      <p:sp>
        <p:nvSpPr>
          <p:cNvPr id="3" name="内容占位符 2">
            <a:extLst>
              <a:ext uri="{FF2B5EF4-FFF2-40B4-BE49-F238E27FC236}">
                <a16:creationId xmlns:a16="http://schemas.microsoft.com/office/drawing/2014/main" id="{ACE36E21-FEBC-4BA7-8480-BCD50BB1DA75}"/>
              </a:ext>
            </a:extLst>
          </p:cNvPr>
          <p:cNvSpPr>
            <a:spLocks noGrp="1"/>
          </p:cNvSpPr>
          <p:nvPr>
            <p:ph idx="1"/>
          </p:nvPr>
        </p:nvSpPr>
        <p:spPr/>
        <p:txBody>
          <a:bodyPr/>
          <a:lstStyle/>
          <a:p>
            <a:r>
              <a:rPr lang="zh-CN" altLang="en-US" dirty="0"/>
              <a:t>神经网络是为“训练”和“使用”两个步骤。</a:t>
            </a:r>
            <a:endParaRPr lang="en-US" altLang="zh-CN" dirty="0"/>
          </a:p>
          <a:p>
            <a:r>
              <a:rPr lang="zh-CN" altLang="en-US" dirty="0"/>
              <a:t>如果是在“使用”的步骤，现在已经完成整个神经网络的过程了。</a:t>
            </a:r>
            <a:endParaRPr lang="en-US" altLang="zh-CN" dirty="0"/>
          </a:p>
          <a:p>
            <a:pPr lvl="1"/>
            <a:r>
              <a:rPr lang="zh-CN" altLang="en-US" dirty="0"/>
              <a:t>在求得的</a:t>
            </a:r>
            <a:r>
              <a:rPr lang="en-US" altLang="zh-CN" dirty="0"/>
              <a:t>Y</a:t>
            </a:r>
            <a:r>
              <a:rPr lang="zh-CN" altLang="en-US" dirty="0"/>
              <a:t>（大小为</a:t>
            </a:r>
            <a:r>
              <a:rPr lang="en-US" altLang="zh-CN" dirty="0"/>
              <a:t>1*4</a:t>
            </a:r>
            <a:r>
              <a:rPr lang="zh-CN" altLang="en-US" dirty="0"/>
              <a:t>）矩阵中，数值最大的就代表着当前分类。</a:t>
            </a:r>
          </a:p>
          <a:p>
            <a:r>
              <a:rPr lang="zh-CN" altLang="en-US" dirty="0"/>
              <a:t>对于用于“训练”的网络，还不够。</a:t>
            </a:r>
            <a:endParaRPr lang="en-US" altLang="zh-CN" dirty="0"/>
          </a:p>
          <a:p>
            <a:pPr lvl="1"/>
            <a:r>
              <a:rPr lang="zh-CN" altLang="en-US" dirty="0"/>
              <a:t>当前的输出</a:t>
            </a:r>
            <a:r>
              <a:rPr lang="en-US" altLang="zh-CN" dirty="0"/>
              <a:t>Y</a:t>
            </a:r>
            <a:r>
              <a:rPr lang="zh-CN" altLang="en-US" dirty="0"/>
              <a:t>，还不够“漂亮”。</a:t>
            </a:r>
          </a:p>
          <a:p>
            <a:endParaRPr lang="zh-CN" altLang="en-US" dirty="0"/>
          </a:p>
        </p:txBody>
      </p:sp>
    </p:spTree>
    <p:extLst>
      <p:ext uri="{BB962C8B-B14F-4D97-AF65-F5344CB8AC3E}">
        <p14:creationId xmlns:p14="http://schemas.microsoft.com/office/powerpoint/2010/main" val="28324897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F7D65-9097-4EC6-BFDA-A9A6E8CA684D}"/>
              </a:ext>
            </a:extLst>
          </p:cNvPr>
          <p:cNvSpPr>
            <a:spLocks noGrp="1"/>
          </p:cNvSpPr>
          <p:nvPr>
            <p:ph type="title"/>
          </p:nvPr>
        </p:nvSpPr>
        <p:spPr/>
        <p:txBody>
          <a:bodyPr/>
          <a:lstStyle/>
          <a:p>
            <a:r>
              <a:rPr lang="en-US" altLang="zh-CN" dirty="0"/>
              <a:t>3.</a:t>
            </a:r>
            <a:r>
              <a:rPr lang="zh-CN" altLang="en-US" dirty="0"/>
              <a:t>输出的正规化</a:t>
            </a:r>
          </a:p>
        </p:txBody>
      </p:sp>
      <p:sp>
        <p:nvSpPr>
          <p:cNvPr id="3" name="内容占位符 2">
            <a:extLst>
              <a:ext uri="{FF2B5EF4-FFF2-40B4-BE49-F238E27FC236}">
                <a16:creationId xmlns:a16="http://schemas.microsoft.com/office/drawing/2014/main" id="{103D0863-9941-4AF1-8C49-3CC869D89A97}"/>
              </a:ext>
            </a:extLst>
          </p:cNvPr>
          <p:cNvSpPr>
            <a:spLocks noGrp="1"/>
          </p:cNvSpPr>
          <p:nvPr>
            <p:ph idx="1"/>
          </p:nvPr>
        </p:nvSpPr>
        <p:spPr/>
        <p:txBody>
          <a:bodyPr/>
          <a:lstStyle/>
          <a:p>
            <a:r>
              <a:rPr lang="zh-CN" altLang="en-US" dirty="0"/>
              <a:t>前面输出</a:t>
            </a:r>
            <a:r>
              <a:rPr lang="en-US" altLang="zh-CN" dirty="0"/>
              <a:t>Y</a:t>
            </a:r>
            <a:r>
              <a:rPr lang="zh-CN" altLang="en-US" dirty="0"/>
              <a:t>的值可能会是</a:t>
            </a:r>
            <a:r>
              <a:rPr lang="en-US" altLang="zh-CN" dirty="0"/>
              <a:t>(3,1,0.1,0.5)</a:t>
            </a:r>
            <a:r>
              <a:rPr lang="zh-CN" altLang="en-US" dirty="0"/>
              <a:t>这样的矩阵，可以找到里边的最大值“</a:t>
            </a:r>
            <a:r>
              <a:rPr lang="en-US" altLang="zh-CN" dirty="0"/>
              <a:t>3”</a:t>
            </a:r>
            <a:r>
              <a:rPr lang="zh-CN" altLang="en-US" dirty="0"/>
              <a:t>，从而找到对应的分类为</a:t>
            </a:r>
            <a:r>
              <a:rPr lang="en-US" altLang="zh-CN" dirty="0"/>
              <a:t>I</a:t>
            </a:r>
            <a:r>
              <a:rPr lang="zh-CN" altLang="en-US" dirty="0"/>
              <a:t>。</a:t>
            </a:r>
            <a:endParaRPr lang="en-US" altLang="zh-CN" dirty="0"/>
          </a:p>
          <a:p>
            <a:pPr lvl="1"/>
            <a:r>
              <a:rPr lang="zh-CN" altLang="en-US" dirty="0"/>
              <a:t>不直观</a:t>
            </a:r>
            <a:endParaRPr lang="en-US" altLang="zh-CN" dirty="0"/>
          </a:p>
          <a:p>
            <a:r>
              <a:rPr lang="zh-CN" altLang="en-US" dirty="0"/>
              <a:t>需要让最终的输出为</a:t>
            </a:r>
            <a:r>
              <a:rPr lang="zh-CN" altLang="en-US" b="1" dirty="0"/>
              <a:t>概率</a:t>
            </a:r>
            <a:r>
              <a:rPr lang="zh-CN" altLang="en-US" dirty="0"/>
              <a:t>，即需要生成</a:t>
            </a:r>
            <a:r>
              <a:rPr lang="en-US" altLang="zh-CN" dirty="0"/>
              <a:t>(90%,5%,2%,3%)</a:t>
            </a:r>
            <a:r>
              <a:rPr lang="zh-CN" altLang="en-US" dirty="0"/>
              <a:t>这样的结果。</a:t>
            </a:r>
            <a:endParaRPr lang="en-US" altLang="zh-CN" dirty="0"/>
          </a:p>
          <a:p>
            <a:pPr lvl="1"/>
            <a:r>
              <a:rPr lang="zh-CN" altLang="en-US" dirty="0"/>
              <a:t>不仅可以找到最大概率的分类，还可以知道各个分类计算的概率值。</a:t>
            </a:r>
          </a:p>
          <a:p>
            <a:r>
              <a:rPr lang="zh-CN" altLang="en-US" dirty="0"/>
              <a:t>计算公式如下：</a:t>
            </a:r>
          </a:p>
        </p:txBody>
      </p:sp>
      <p:pic>
        <p:nvPicPr>
          <p:cNvPr id="5" name="图片 4">
            <a:extLst>
              <a:ext uri="{FF2B5EF4-FFF2-40B4-BE49-F238E27FC236}">
                <a16:creationId xmlns:a16="http://schemas.microsoft.com/office/drawing/2014/main" id="{16961489-E4BF-4019-B81C-B60EDB718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6473" y="4454421"/>
            <a:ext cx="2149527" cy="1560141"/>
          </a:xfrm>
          <a:prstGeom prst="rect">
            <a:avLst/>
          </a:prstGeom>
        </p:spPr>
      </p:pic>
    </p:spTree>
    <p:extLst>
      <p:ext uri="{BB962C8B-B14F-4D97-AF65-F5344CB8AC3E}">
        <p14:creationId xmlns:p14="http://schemas.microsoft.com/office/powerpoint/2010/main" val="35727862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C39CC6-FB17-4B40-BE99-86B26B877A68}"/>
              </a:ext>
            </a:extLst>
          </p:cNvPr>
          <p:cNvSpPr>
            <a:spLocks noGrp="1"/>
          </p:cNvSpPr>
          <p:nvPr>
            <p:ph type="title"/>
          </p:nvPr>
        </p:nvSpPr>
        <p:spPr/>
        <p:txBody>
          <a:bodyPr/>
          <a:lstStyle/>
          <a:p>
            <a:r>
              <a:rPr lang="zh-CN" altLang="en-US" dirty="0"/>
              <a:t>正规化的步骤</a:t>
            </a:r>
          </a:p>
        </p:txBody>
      </p:sp>
      <p:sp>
        <p:nvSpPr>
          <p:cNvPr id="3" name="内容占位符 2">
            <a:extLst>
              <a:ext uri="{FF2B5EF4-FFF2-40B4-BE49-F238E27FC236}">
                <a16:creationId xmlns:a16="http://schemas.microsoft.com/office/drawing/2014/main" id="{E2F24CD0-933E-4748-8470-6543F4065A80}"/>
              </a:ext>
            </a:extLst>
          </p:cNvPr>
          <p:cNvSpPr>
            <a:spLocks noGrp="1"/>
          </p:cNvSpPr>
          <p:nvPr>
            <p:ph idx="1"/>
          </p:nvPr>
        </p:nvSpPr>
        <p:spPr/>
        <p:txBody>
          <a:bodyPr/>
          <a:lstStyle/>
          <a:p>
            <a:r>
              <a:rPr lang="zh-CN" altLang="en-US" dirty="0"/>
              <a:t>分三步进行：</a:t>
            </a:r>
            <a:endParaRPr lang="en-US" altLang="zh-CN" dirty="0"/>
          </a:p>
          <a:p>
            <a:pPr marL="914400" lvl="1" indent="-457200">
              <a:buFont typeface="+mj-lt"/>
              <a:buAutoNum type="arabicPeriod"/>
            </a:pPr>
            <a:r>
              <a:rPr lang="zh-CN" altLang="en-US" dirty="0"/>
              <a:t>以</a:t>
            </a:r>
            <a:r>
              <a:rPr lang="en-US" altLang="zh-CN" dirty="0"/>
              <a:t>e</a:t>
            </a:r>
            <a:r>
              <a:rPr lang="zh-CN" altLang="en-US" dirty="0"/>
              <a:t>为底对所有元素求指数幂；</a:t>
            </a:r>
            <a:endParaRPr lang="en-US" altLang="zh-CN" dirty="0"/>
          </a:p>
          <a:p>
            <a:pPr marL="914400" lvl="1" indent="-457200">
              <a:buFont typeface="+mj-lt"/>
              <a:buAutoNum type="arabicPeriod"/>
            </a:pPr>
            <a:r>
              <a:rPr lang="zh-CN" altLang="en-US" dirty="0"/>
              <a:t>将所有指数幂求和；</a:t>
            </a:r>
            <a:endParaRPr lang="en-US" altLang="zh-CN" dirty="0"/>
          </a:p>
          <a:p>
            <a:pPr marL="914400" lvl="1" indent="-457200">
              <a:buFont typeface="+mj-lt"/>
              <a:buAutoNum type="arabicPeriod"/>
            </a:pPr>
            <a:r>
              <a:rPr lang="zh-CN" altLang="en-US" dirty="0"/>
              <a:t>分别将这些指数幂与该和做商。</a:t>
            </a:r>
            <a:endParaRPr lang="en-US" altLang="zh-CN" dirty="0"/>
          </a:p>
          <a:p>
            <a:r>
              <a:rPr lang="zh-CN" altLang="en-US" dirty="0"/>
              <a:t>获得的最终结果中，所有的元素的和为</a:t>
            </a:r>
            <a:r>
              <a:rPr lang="en-US" altLang="zh-CN" dirty="0"/>
              <a:t>1</a:t>
            </a:r>
            <a:r>
              <a:rPr lang="zh-CN" altLang="en-US" dirty="0"/>
              <a:t>，且每个元素代表概率值。</a:t>
            </a:r>
            <a:endParaRPr lang="en-US" altLang="zh-CN" dirty="0"/>
          </a:p>
          <a:p>
            <a:endParaRPr lang="zh-CN" altLang="en-US" dirty="0"/>
          </a:p>
        </p:txBody>
      </p:sp>
    </p:spTree>
    <p:extLst>
      <p:ext uri="{BB962C8B-B14F-4D97-AF65-F5344CB8AC3E}">
        <p14:creationId xmlns:p14="http://schemas.microsoft.com/office/powerpoint/2010/main" val="8695242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31687E3-64B4-419F-A5C2-438B6C098553}"/>
              </a:ext>
            </a:extLst>
          </p:cNvPr>
          <p:cNvSpPr>
            <a:spLocks noGrp="1"/>
          </p:cNvSpPr>
          <p:nvPr>
            <p:ph type="title"/>
          </p:nvPr>
        </p:nvSpPr>
        <p:spPr/>
        <p:txBody>
          <a:bodyPr/>
          <a:lstStyle/>
          <a:p>
            <a:r>
              <a:rPr lang="zh-CN" altLang="en-US" dirty="0"/>
              <a:t>输出正规化之后的神经网络</a:t>
            </a:r>
          </a:p>
        </p:txBody>
      </p:sp>
      <p:sp>
        <p:nvSpPr>
          <p:cNvPr id="5" name="内容占位符 4">
            <a:extLst>
              <a:ext uri="{FF2B5EF4-FFF2-40B4-BE49-F238E27FC236}">
                <a16:creationId xmlns:a16="http://schemas.microsoft.com/office/drawing/2014/main" id="{4047F1FC-CD90-42C3-984C-3020F5DD952C}"/>
              </a:ext>
            </a:extLst>
          </p:cNvPr>
          <p:cNvSpPr>
            <a:spLocks noGrp="1"/>
          </p:cNvSpPr>
          <p:nvPr>
            <p:ph sz="half" idx="1"/>
          </p:nvPr>
        </p:nvSpPr>
        <p:spPr/>
        <p:txBody>
          <a:bodyPr/>
          <a:lstStyle/>
          <a:p>
            <a:r>
              <a:rPr lang="zh-CN" altLang="en-US" dirty="0"/>
              <a:t>使用上述计算公式做输出结果正规化处理的层叫是“</a:t>
            </a:r>
            <a:r>
              <a:rPr lang="en-US" altLang="zh-CN" dirty="0"/>
              <a:t>Softmax”</a:t>
            </a:r>
            <a:r>
              <a:rPr lang="zh-CN" altLang="en-US" dirty="0"/>
              <a:t>层。</a:t>
            </a:r>
            <a:endParaRPr lang="en-US" altLang="zh-CN" dirty="0"/>
          </a:p>
          <a:p>
            <a:r>
              <a:rPr lang="zh-CN" altLang="en-US" dirty="0"/>
              <a:t>神经网络将变成：</a:t>
            </a:r>
          </a:p>
        </p:txBody>
      </p:sp>
      <p:pic>
        <p:nvPicPr>
          <p:cNvPr id="7" name="内容占位符 6">
            <a:extLst>
              <a:ext uri="{FF2B5EF4-FFF2-40B4-BE49-F238E27FC236}">
                <a16:creationId xmlns:a16="http://schemas.microsoft.com/office/drawing/2014/main" id="{586878D4-1183-47E1-AD7D-A8DEE293D6E2}"/>
              </a:ext>
            </a:extLst>
          </p:cNvPr>
          <p:cNvPicPr>
            <a:picLocks noGrp="1" noChangeAspect="1"/>
          </p:cNvPicPr>
          <p:nvPr>
            <p:ph sz="half" idx="2"/>
          </p:nvPr>
        </p:nvPicPr>
        <p:blipFill>
          <a:blip r:embed="rId2"/>
          <a:stretch>
            <a:fillRect/>
          </a:stretch>
        </p:blipFill>
        <p:spPr>
          <a:xfrm>
            <a:off x="6172200" y="2108571"/>
            <a:ext cx="5181600" cy="3785446"/>
          </a:xfrm>
          <a:prstGeom prst="rect">
            <a:avLst/>
          </a:prstGeom>
        </p:spPr>
      </p:pic>
    </p:spTree>
    <p:extLst>
      <p:ext uri="{BB962C8B-B14F-4D97-AF65-F5344CB8AC3E}">
        <p14:creationId xmlns:p14="http://schemas.microsoft.com/office/powerpoint/2010/main" val="24158637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44DF0C-9C42-4373-9526-F7949495B2A9}"/>
              </a:ext>
            </a:extLst>
          </p:cNvPr>
          <p:cNvSpPr>
            <a:spLocks noGrp="1"/>
          </p:cNvSpPr>
          <p:nvPr>
            <p:ph type="title"/>
          </p:nvPr>
        </p:nvSpPr>
        <p:spPr/>
        <p:txBody>
          <a:bodyPr/>
          <a:lstStyle/>
          <a:p>
            <a:r>
              <a:rPr lang="en-US" altLang="zh-CN" dirty="0"/>
              <a:t>4.</a:t>
            </a:r>
            <a:r>
              <a:rPr lang="zh-CN" altLang="en-US" dirty="0"/>
              <a:t>衡量输出的好坏</a:t>
            </a:r>
          </a:p>
        </p:txBody>
      </p:sp>
      <p:sp>
        <p:nvSpPr>
          <p:cNvPr id="3" name="内容占位符 2">
            <a:extLst>
              <a:ext uri="{FF2B5EF4-FFF2-40B4-BE49-F238E27FC236}">
                <a16:creationId xmlns:a16="http://schemas.microsoft.com/office/drawing/2014/main" id="{C9DB4FB9-83B8-465A-98F1-95C945AC9ABA}"/>
              </a:ext>
            </a:extLst>
          </p:cNvPr>
          <p:cNvSpPr>
            <a:spLocks noGrp="1"/>
          </p:cNvSpPr>
          <p:nvPr>
            <p:ph idx="1"/>
          </p:nvPr>
        </p:nvSpPr>
        <p:spPr/>
        <p:txBody>
          <a:bodyPr>
            <a:normAutofit fontScale="62500" lnSpcReduction="20000"/>
          </a:bodyPr>
          <a:lstStyle/>
          <a:p>
            <a:r>
              <a:rPr lang="zh-CN" altLang="en-US" dirty="0"/>
              <a:t>通过 </a:t>
            </a:r>
            <a:r>
              <a:rPr lang="en-US" altLang="zh-CN" dirty="0"/>
              <a:t>Softmax </a:t>
            </a:r>
            <a:r>
              <a:rPr lang="zh-CN" altLang="en-US" dirty="0"/>
              <a:t>层之后，得到了</a:t>
            </a:r>
            <a:r>
              <a:rPr lang="en-US" altLang="zh-CN" dirty="0"/>
              <a:t>I</a:t>
            </a:r>
            <a:r>
              <a:rPr lang="zh-CN" altLang="en-US" dirty="0"/>
              <a:t>，</a:t>
            </a:r>
            <a:r>
              <a:rPr lang="en-US" altLang="zh-CN" dirty="0"/>
              <a:t>II</a:t>
            </a:r>
            <a:r>
              <a:rPr lang="zh-CN" altLang="en-US" dirty="0"/>
              <a:t>，</a:t>
            </a:r>
            <a:r>
              <a:rPr lang="en-US" altLang="zh-CN" dirty="0"/>
              <a:t>III</a:t>
            </a:r>
            <a:r>
              <a:rPr lang="zh-CN" altLang="en-US" dirty="0"/>
              <a:t>和</a:t>
            </a:r>
            <a:r>
              <a:rPr lang="en-US" altLang="zh-CN" dirty="0"/>
              <a:t>IV</a:t>
            </a:r>
            <a:r>
              <a:rPr lang="zh-CN" altLang="en-US" dirty="0"/>
              <a:t>这四个类别分别对应的概率。</a:t>
            </a:r>
            <a:endParaRPr lang="en-US" altLang="zh-CN" dirty="0"/>
          </a:p>
          <a:p>
            <a:pPr lvl="1"/>
            <a:r>
              <a:rPr lang="zh-CN" altLang="en-US" dirty="0"/>
              <a:t>注意：这是神经网络计算得到的概率值结果，而非真实的情况。</a:t>
            </a:r>
          </a:p>
          <a:p>
            <a:pPr lvl="1"/>
            <a:r>
              <a:rPr lang="zh-CN" altLang="en-US" dirty="0"/>
              <a:t>比如，</a:t>
            </a:r>
            <a:r>
              <a:rPr lang="en-US" altLang="zh-CN" dirty="0"/>
              <a:t>Softmax </a:t>
            </a:r>
            <a:r>
              <a:rPr lang="zh-CN" altLang="en-US" dirty="0"/>
              <a:t>输出的结果是</a:t>
            </a:r>
            <a:r>
              <a:rPr lang="en-US" altLang="zh-CN" dirty="0"/>
              <a:t>(90%,5%,3%,2%)</a:t>
            </a:r>
            <a:r>
              <a:rPr lang="zh-CN" altLang="en-US" dirty="0"/>
              <a:t>，真实的结果是</a:t>
            </a:r>
            <a:r>
              <a:rPr lang="en-US" altLang="zh-CN" dirty="0"/>
              <a:t>(100%,0,0,0)</a:t>
            </a:r>
            <a:r>
              <a:rPr lang="zh-CN" altLang="en-US" dirty="0"/>
              <a:t>。</a:t>
            </a:r>
            <a:endParaRPr lang="en-US" altLang="zh-CN" dirty="0"/>
          </a:p>
          <a:p>
            <a:r>
              <a:rPr lang="zh-CN" altLang="en-US" dirty="0"/>
              <a:t>虽然输出的结果可以正确分类，但是与真实结果之间是有差距的。</a:t>
            </a:r>
            <a:endParaRPr lang="en-US" altLang="zh-CN" dirty="0"/>
          </a:p>
          <a:p>
            <a:pPr lvl="1"/>
            <a:r>
              <a:rPr lang="zh-CN" altLang="en-US" dirty="0"/>
              <a:t>一个优秀的网络对结果的预测要无限接近于</a:t>
            </a:r>
            <a:r>
              <a:rPr lang="en-US" altLang="zh-CN" dirty="0"/>
              <a:t>100%</a:t>
            </a:r>
            <a:r>
              <a:rPr lang="zh-CN" altLang="en-US" dirty="0"/>
              <a:t>，</a:t>
            </a:r>
            <a:endParaRPr lang="en-US" altLang="zh-CN" dirty="0"/>
          </a:p>
          <a:p>
            <a:pPr lvl="1"/>
            <a:r>
              <a:rPr lang="zh-CN" altLang="en-US" dirty="0"/>
              <a:t>需要将 </a:t>
            </a:r>
            <a:r>
              <a:rPr lang="en-US" altLang="zh-CN" dirty="0"/>
              <a:t>Softmax </a:t>
            </a:r>
            <a:r>
              <a:rPr lang="zh-CN" altLang="en-US" dirty="0"/>
              <a:t>输出结果的好坏程度做一个“量化”。</a:t>
            </a:r>
          </a:p>
          <a:p>
            <a:r>
              <a:rPr lang="zh-CN" altLang="en-US" dirty="0"/>
              <a:t>解决方法：</a:t>
            </a:r>
            <a:endParaRPr lang="en-US" altLang="zh-CN" dirty="0"/>
          </a:p>
          <a:p>
            <a:pPr lvl="1"/>
            <a:r>
              <a:rPr lang="zh-CN" altLang="en-US" dirty="0"/>
              <a:t>是用</a:t>
            </a:r>
            <a:r>
              <a:rPr lang="en-US" altLang="zh-CN" dirty="0"/>
              <a:t>1</a:t>
            </a:r>
            <a:r>
              <a:rPr lang="zh-CN" altLang="en-US" dirty="0"/>
              <a:t>减去</a:t>
            </a:r>
            <a:r>
              <a:rPr lang="en-US" altLang="zh-CN" dirty="0"/>
              <a:t>Softmax</a:t>
            </a:r>
            <a:r>
              <a:rPr lang="zh-CN" altLang="en-US" dirty="0"/>
              <a:t>输出的概率，比如</a:t>
            </a:r>
            <a:r>
              <a:rPr lang="en-US" altLang="zh-CN" dirty="0"/>
              <a:t>1-90%=0.1</a:t>
            </a:r>
            <a:r>
              <a:rPr lang="zh-CN" altLang="en-US" dirty="0"/>
              <a:t>。</a:t>
            </a:r>
            <a:endParaRPr lang="en-US" altLang="zh-CN" dirty="0"/>
          </a:p>
          <a:p>
            <a:pPr lvl="1"/>
            <a:r>
              <a:rPr lang="zh-CN" altLang="en-US" dirty="0"/>
              <a:t>求</a:t>
            </a:r>
            <a:r>
              <a:rPr lang="zh-CN" altLang="en-US" b="1" dirty="0"/>
              <a:t>对数的负数是</a:t>
            </a:r>
            <a:r>
              <a:rPr lang="zh-CN" altLang="en-US" dirty="0"/>
              <a:t>更为常用且巧妙的方法。</a:t>
            </a:r>
          </a:p>
          <a:p>
            <a:pPr lvl="1"/>
            <a:r>
              <a:rPr lang="zh-CN" altLang="en-US" dirty="0"/>
              <a:t>如：</a:t>
            </a:r>
            <a:r>
              <a:rPr lang="en-US" altLang="zh-CN" dirty="0"/>
              <a:t>90%</a:t>
            </a:r>
            <a:r>
              <a:rPr lang="zh-CN" altLang="en-US" dirty="0"/>
              <a:t>的对数的负数：</a:t>
            </a:r>
            <a:r>
              <a:rPr lang="en-US" altLang="zh-CN" dirty="0"/>
              <a:t>-log0.9=0.046</a:t>
            </a:r>
          </a:p>
          <a:p>
            <a:r>
              <a:rPr lang="zh-CN" altLang="en-US" dirty="0"/>
              <a:t>结论：</a:t>
            </a:r>
            <a:endParaRPr lang="en-US" altLang="zh-CN" dirty="0"/>
          </a:p>
          <a:p>
            <a:pPr lvl="1"/>
            <a:r>
              <a:rPr lang="zh-CN" altLang="en-US" dirty="0"/>
              <a:t>概率越接近</a:t>
            </a:r>
            <a:r>
              <a:rPr lang="en-US" altLang="zh-CN" dirty="0"/>
              <a:t>100%</a:t>
            </a:r>
            <a:r>
              <a:rPr lang="zh-CN" altLang="en-US" dirty="0"/>
              <a:t>，该计算结果值越接近于</a:t>
            </a:r>
            <a:r>
              <a:rPr lang="en-US" altLang="zh-CN" dirty="0"/>
              <a:t>0</a:t>
            </a:r>
            <a:r>
              <a:rPr lang="zh-CN" altLang="en-US" dirty="0"/>
              <a:t>，说明结果越准确。</a:t>
            </a:r>
            <a:endParaRPr lang="en-US" altLang="zh-CN" dirty="0"/>
          </a:p>
          <a:p>
            <a:pPr lvl="1"/>
            <a:r>
              <a:rPr lang="zh-CN" altLang="en-US" dirty="0"/>
              <a:t>该输出叫做“</a:t>
            </a:r>
            <a:r>
              <a:rPr lang="zh-CN" altLang="en-US" b="1" dirty="0"/>
              <a:t>交叉熵损失</a:t>
            </a:r>
            <a:r>
              <a:rPr lang="zh-CN" altLang="en-US" dirty="0"/>
              <a:t>（</a:t>
            </a:r>
            <a:r>
              <a:rPr lang="en-US" altLang="zh-CN" dirty="0"/>
              <a:t>Cross Entropy Error</a:t>
            </a:r>
            <a:r>
              <a:rPr lang="zh-CN" altLang="en-US" dirty="0"/>
              <a:t>）”。</a:t>
            </a:r>
          </a:p>
          <a:p>
            <a:r>
              <a:rPr lang="zh-CN" altLang="en-US" dirty="0"/>
              <a:t>训练神经网络的目的，就是尽可能地减少这个“交叉熵损失”。</a:t>
            </a:r>
          </a:p>
          <a:p>
            <a:endParaRPr lang="zh-CN" altLang="en-US" dirty="0"/>
          </a:p>
        </p:txBody>
      </p:sp>
    </p:spTree>
    <p:extLst>
      <p:ext uri="{BB962C8B-B14F-4D97-AF65-F5344CB8AC3E}">
        <p14:creationId xmlns:p14="http://schemas.microsoft.com/office/powerpoint/2010/main" val="329031573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0D4B2B-10D3-465D-88AF-2C548647A36E}"/>
              </a:ext>
            </a:extLst>
          </p:cNvPr>
          <p:cNvSpPr>
            <a:spLocks noGrp="1"/>
          </p:cNvSpPr>
          <p:nvPr>
            <p:ph type="title"/>
          </p:nvPr>
        </p:nvSpPr>
        <p:spPr/>
        <p:txBody>
          <a:bodyPr/>
          <a:lstStyle/>
          <a:p>
            <a:r>
              <a:rPr lang="zh-CN" altLang="en-US" dirty="0"/>
              <a:t>计算交叉熵损失后的神经网络</a:t>
            </a:r>
          </a:p>
        </p:txBody>
      </p:sp>
      <p:pic>
        <p:nvPicPr>
          <p:cNvPr id="4" name="内容占位符 3">
            <a:extLst>
              <a:ext uri="{FF2B5EF4-FFF2-40B4-BE49-F238E27FC236}">
                <a16:creationId xmlns:a16="http://schemas.microsoft.com/office/drawing/2014/main" id="{96088A64-780E-4856-99A1-BE6364385030}"/>
              </a:ext>
            </a:extLst>
          </p:cNvPr>
          <p:cNvPicPr>
            <a:picLocks noGrp="1" noChangeAspect="1"/>
          </p:cNvPicPr>
          <p:nvPr>
            <p:ph idx="1"/>
          </p:nvPr>
        </p:nvPicPr>
        <p:blipFill>
          <a:blip r:embed="rId2"/>
          <a:stretch>
            <a:fillRect/>
          </a:stretch>
        </p:blipFill>
        <p:spPr>
          <a:xfrm>
            <a:off x="2734451" y="1825625"/>
            <a:ext cx="6723097" cy="4351338"/>
          </a:xfrm>
          <a:prstGeom prst="rect">
            <a:avLst/>
          </a:prstGeom>
        </p:spPr>
      </p:pic>
    </p:spTree>
    <p:extLst>
      <p:ext uri="{BB962C8B-B14F-4D97-AF65-F5344CB8AC3E}">
        <p14:creationId xmlns:p14="http://schemas.microsoft.com/office/powerpoint/2010/main" val="55625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人工智能到现在为止没有统一的定义</a:t>
            </a:r>
            <a:endParaRPr lang="zh-CN" altLang="en-US" dirty="0"/>
          </a:p>
        </p:txBody>
      </p:sp>
      <p:sp>
        <p:nvSpPr>
          <p:cNvPr id="3" name="内容占位符 2"/>
          <p:cNvSpPr>
            <a:spLocks noGrp="1"/>
          </p:cNvSpPr>
          <p:nvPr>
            <p:ph idx="1"/>
          </p:nvPr>
        </p:nvSpPr>
        <p:spPr/>
        <p:txBody>
          <a:bodyPr/>
          <a:lstStyle/>
          <a:p>
            <a:r>
              <a:rPr kumimoji="1" lang="zh-CN" altLang="en-US" dirty="0"/>
              <a:t>以上两个常见定义中，第二个定义更为常用。</a:t>
            </a:r>
            <a:endParaRPr kumimoji="1" lang="en-US" altLang="zh-CN" dirty="0"/>
          </a:p>
          <a:p>
            <a:r>
              <a:rPr kumimoji="1" lang="zh-CN" altLang="en-US" dirty="0"/>
              <a:t>原因很简单：</a:t>
            </a:r>
            <a:endParaRPr kumimoji="1" lang="en-US" altLang="zh-CN" dirty="0"/>
          </a:p>
          <a:p>
            <a:pPr lvl="1"/>
            <a:r>
              <a:rPr kumimoji="1" lang="zh-CN" altLang="en-US" dirty="0"/>
              <a:t>第一个定义涉及两个未准确定义的概念：人、智能。</a:t>
            </a:r>
            <a:r>
              <a:rPr kumimoji="1" lang="en-US" altLang="zh-CN" dirty="0"/>
              <a:t> </a:t>
            </a:r>
          </a:p>
          <a:p>
            <a:pPr lvl="1"/>
            <a:r>
              <a:rPr kumimoji="1" lang="zh-CN" altLang="en-US" dirty="0"/>
              <a:t>第二个定义只涉及一个未准确定义概念：</a:t>
            </a:r>
            <a:r>
              <a:rPr kumimoji="1" lang="en-US" altLang="zh-CN" dirty="0"/>
              <a:t> </a:t>
            </a:r>
            <a:r>
              <a:rPr kumimoji="1" lang="zh-CN" altLang="en-US" dirty="0"/>
              <a:t>知识。</a:t>
            </a:r>
            <a:endParaRPr kumimoji="1" lang="en-US" altLang="zh-CN" dirty="0"/>
          </a:p>
          <a:p>
            <a:r>
              <a:rPr kumimoji="1" lang="zh-CN" altLang="en-US" dirty="0"/>
              <a:t>在人、智能、知识这三个概念中，知识研究得比较彻底，而且是智能的基础。</a:t>
            </a:r>
            <a:endParaRPr kumimoji="1" lang="en-US" altLang="zh-CN" dirty="0"/>
          </a:p>
          <a:p>
            <a:pPr lvl="1"/>
            <a:r>
              <a:rPr lang="zh-CN" altLang="en-US" dirty="0"/>
              <a:t>如何定义知识？</a:t>
            </a:r>
          </a:p>
          <a:p>
            <a:pPr lvl="1"/>
            <a:endParaRPr kumimoji="1" lang="en-US" altLang="zh-CN" dirty="0"/>
          </a:p>
          <a:p>
            <a:endParaRPr lang="zh-CN" altLang="en-US" dirty="0"/>
          </a:p>
        </p:txBody>
      </p:sp>
    </p:spTree>
    <p:extLst>
      <p:ext uri="{BB962C8B-B14F-4D97-AF65-F5344CB8AC3E}">
        <p14:creationId xmlns:p14="http://schemas.microsoft.com/office/powerpoint/2010/main" val="389421274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509A00-1402-4A94-8B70-23C57157EEC2}"/>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FAC87166-0381-4891-A79B-70103696000B}"/>
              </a:ext>
            </a:extLst>
          </p:cNvPr>
          <p:cNvSpPr>
            <a:spLocks noGrp="1"/>
          </p:cNvSpPr>
          <p:nvPr>
            <p:ph idx="1"/>
          </p:nvPr>
        </p:nvSpPr>
        <p:spPr/>
        <p:txBody>
          <a:bodyPr/>
          <a:lstStyle/>
          <a:p>
            <a:r>
              <a:rPr lang="zh-CN" altLang="en-US" dirty="0"/>
              <a:t>到此为止是神经网络的正向传播过程。</a:t>
            </a:r>
            <a:endParaRPr lang="en-US" altLang="zh-CN" dirty="0"/>
          </a:p>
          <a:p>
            <a:r>
              <a:rPr lang="zh-CN" altLang="en-US" dirty="0"/>
              <a:t>小结：</a:t>
            </a:r>
            <a:endParaRPr lang="en-US" altLang="zh-CN" dirty="0"/>
          </a:p>
          <a:p>
            <a:pPr lvl="1"/>
            <a:r>
              <a:rPr lang="zh-CN" altLang="en-US" dirty="0"/>
              <a:t>神经网络的传播都是形如 </a:t>
            </a:r>
            <a:r>
              <a:rPr lang="en-US" altLang="zh-CN" dirty="0"/>
              <a:t>Y=WX+b </a:t>
            </a:r>
            <a:r>
              <a:rPr lang="zh-CN" altLang="en-US" dirty="0"/>
              <a:t>的矩阵运算；</a:t>
            </a:r>
            <a:endParaRPr lang="en-US" altLang="zh-CN" dirty="0"/>
          </a:p>
          <a:p>
            <a:pPr lvl="1"/>
            <a:r>
              <a:rPr lang="zh-CN" altLang="en-US" dirty="0"/>
              <a:t>在隐藏层中加入激活层以便给矩阵运算加入非线性；</a:t>
            </a:r>
            <a:endParaRPr lang="en-US" altLang="zh-CN" dirty="0"/>
          </a:p>
          <a:p>
            <a:pPr lvl="1"/>
            <a:r>
              <a:rPr lang="zh-CN" altLang="en-US" dirty="0"/>
              <a:t>输出层结果需要经过</a:t>
            </a:r>
            <a:r>
              <a:rPr lang="en-US" altLang="zh-CN" dirty="0"/>
              <a:t>Softmax</a:t>
            </a:r>
            <a:r>
              <a:rPr lang="zh-CN" altLang="en-US" dirty="0"/>
              <a:t>层处理，正规化为概率值；</a:t>
            </a:r>
            <a:endParaRPr lang="en-US" altLang="zh-CN" dirty="0"/>
          </a:p>
          <a:p>
            <a:pPr lvl="1"/>
            <a:r>
              <a:rPr lang="zh-CN" altLang="en-US" dirty="0"/>
              <a:t>通过计算交叉熵损失来量化当前网络的优劣。</a:t>
            </a:r>
            <a:endParaRPr lang="en-US" altLang="zh-CN" dirty="0"/>
          </a:p>
          <a:p>
            <a:r>
              <a:rPr lang="zh-CN" altLang="en-US" dirty="0"/>
              <a:t>算出交叉熵损失后，下面要开始反向传播。</a:t>
            </a:r>
          </a:p>
        </p:txBody>
      </p:sp>
    </p:spTree>
    <p:extLst>
      <p:ext uri="{BB962C8B-B14F-4D97-AF65-F5344CB8AC3E}">
        <p14:creationId xmlns:p14="http://schemas.microsoft.com/office/powerpoint/2010/main" val="233794722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3EC897-06DC-4A7D-B7B2-A7F1F97C5C9C}"/>
              </a:ext>
            </a:extLst>
          </p:cNvPr>
          <p:cNvSpPr>
            <a:spLocks noGrp="1"/>
          </p:cNvSpPr>
          <p:nvPr>
            <p:ph type="title"/>
          </p:nvPr>
        </p:nvSpPr>
        <p:spPr/>
        <p:txBody>
          <a:bodyPr/>
          <a:lstStyle/>
          <a:p>
            <a:r>
              <a:rPr lang="en-US" altLang="zh-CN" dirty="0"/>
              <a:t>5.</a:t>
            </a:r>
            <a:r>
              <a:rPr lang="zh-CN" altLang="en-US" dirty="0"/>
              <a:t>反向传播与参数优化</a:t>
            </a:r>
          </a:p>
        </p:txBody>
      </p:sp>
      <p:sp>
        <p:nvSpPr>
          <p:cNvPr id="3" name="内容占位符 2">
            <a:extLst>
              <a:ext uri="{FF2B5EF4-FFF2-40B4-BE49-F238E27FC236}">
                <a16:creationId xmlns:a16="http://schemas.microsoft.com/office/drawing/2014/main" id="{9772EAD5-C634-4F68-9F67-F3DC651F08E3}"/>
              </a:ext>
            </a:extLst>
          </p:cNvPr>
          <p:cNvSpPr>
            <a:spLocks noGrp="1"/>
          </p:cNvSpPr>
          <p:nvPr>
            <p:ph idx="1"/>
          </p:nvPr>
        </p:nvSpPr>
        <p:spPr/>
        <p:txBody>
          <a:bodyPr/>
          <a:lstStyle/>
          <a:p>
            <a:r>
              <a:rPr lang="zh-CN" altLang="en-US" dirty="0"/>
              <a:t>反向传播就是一个</a:t>
            </a:r>
            <a:r>
              <a:rPr lang="zh-CN" altLang="en-US" b="1" dirty="0"/>
              <a:t>参数优化</a:t>
            </a:r>
            <a:r>
              <a:rPr lang="zh-CN" altLang="en-US" dirty="0"/>
              <a:t>的过程</a:t>
            </a:r>
            <a:endParaRPr lang="en-US" altLang="zh-CN" dirty="0"/>
          </a:p>
          <a:p>
            <a:r>
              <a:rPr lang="zh-CN" altLang="en-US" dirty="0"/>
              <a:t>优化对象就是网络中的所有</a:t>
            </a:r>
            <a:r>
              <a:rPr lang="en-US" altLang="zh-CN" dirty="0"/>
              <a:t>W</a:t>
            </a:r>
            <a:r>
              <a:rPr lang="zh-CN" altLang="en-US" dirty="0"/>
              <a:t>和</a:t>
            </a:r>
            <a:r>
              <a:rPr lang="en-US" altLang="zh-CN" dirty="0"/>
              <a:t>b</a:t>
            </a:r>
          </a:p>
          <a:p>
            <a:pPr lvl="1"/>
            <a:r>
              <a:rPr lang="zh-CN" altLang="en-US" dirty="0"/>
              <a:t>因为其他所有参数都是确定的</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7086070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B1211-9454-4948-A3E8-5CB7E41FCC75}"/>
              </a:ext>
            </a:extLst>
          </p:cNvPr>
          <p:cNvSpPr>
            <a:spLocks noGrp="1"/>
          </p:cNvSpPr>
          <p:nvPr>
            <p:ph type="title"/>
          </p:nvPr>
        </p:nvSpPr>
        <p:spPr/>
        <p:txBody>
          <a:bodyPr/>
          <a:lstStyle/>
          <a:p>
            <a:r>
              <a:rPr lang="en-US" altLang="zh-CN" dirty="0"/>
              <a:t>6.</a:t>
            </a:r>
            <a:r>
              <a:rPr lang="zh-CN" altLang="en-US" dirty="0"/>
              <a:t>迭代</a:t>
            </a:r>
          </a:p>
        </p:txBody>
      </p:sp>
      <p:sp>
        <p:nvSpPr>
          <p:cNvPr id="3" name="内容占位符 2">
            <a:extLst>
              <a:ext uri="{FF2B5EF4-FFF2-40B4-BE49-F238E27FC236}">
                <a16:creationId xmlns:a16="http://schemas.microsoft.com/office/drawing/2014/main" id="{98A557D0-60BB-4DCA-9025-67C05E7EB743}"/>
              </a:ext>
            </a:extLst>
          </p:cNvPr>
          <p:cNvSpPr>
            <a:spLocks noGrp="1"/>
          </p:cNvSpPr>
          <p:nvPr>
            <p:ph idx="1"/>
          </p:nvPr>
        </p:nvSpPr>
        <p:spPr/>
        <p:txBody>
          <a:bodyPr>
            <a:normAutofit fontScale="92500" lnSpcReduction="10000"/>
          </a:bodyPr>
          <a:lstStyle/>
          <a:p>
            <a:r>
              <a:rPr lang="zh-CN" altLang="en-US" dirty="0"/>
              <a:t>神经网络需要反复迭代。</a:t>
            </a:r>
          </a:p>
          <a:p>
            <a:r>
              <a:rPr lang="zh-CN" altLang="en-US" dirty="0"/>
              <a:t>如：</a:t>
            </a:r>
            <a:endParaRPr lang="en-US" altLang="zh-CN" dirty="0"/>
          </a:p>
          <a:p>
            <a:pPr lvl="1"/>
            <a:r>
              <a:rPr lang="zh-CN" altLang="en-US" dirty="0"/>
              <a:t>第一次计算得到的概率是</a:t>
            </a:r>
            <a:r>
              <a:rPr lang="en-US" altLang="zh-CN" dirty="0"/>
              <a:t>90%</a:t>
            </a:r>
            <a:r>
              <a:rPr lang="zh-CN" altLang="en-US" dirty="0"/>
              <a:t>，交叉熵损失值是</a:t>
            </a:r>
            <a:r>
              <a:rPr lang="en-US" altLang="zh-CN" dirty="0"/>
              <a:t>0.046</a:t>
            </a:r>
            <a:r>
              <a:rPr lang="zh-CN" altLang="en-US" dirty="0"/>
              <a:t>；</a:t>
            </a:r>
            <a:endParaRPr lang="en-US" altLang="zh-CN" dirty="0"/>
          </a:p>
          <a:p>
            <a:pPr lvl="1"/>
            <a:r>
              <a:rPr lang="zh-CN" altLang="en-US" dirty="0"/>
              <a:t>将该损失值反向传播，使</a:t>
            </a:r>
            <a:r>
              <a:rPr lang="en-US" altLang="zh-CN" dirty="0"/>
              <a:t>W1,b1,W2,b2</a:t>
            </a:r>
            <a:r>
              <a:rPr lang="zh-CN" altLang="en-US" dirty="0"/>
              <a:t>做相应微调；</a:t>
            </a:r>
            <a:endParaRPr lang="en-US" altLang="zh-CN" dirty="0"/>
          </a:p>
          <a:p>
            <a:pPr lvl="1"/>
            <a:r>
              <a:rPr lang="zh-CN" altLang="en-US" dirty="0"/>
              <a:t>做第二次运算，此时的概率可能就会提高到</a:t>
            </a:r>
            <a:r>
              <a:rPr lang="en-US" altLang="zh-CN" dirty="0"/>
              <a:t>92%</a:t>
            </a:r>
            <a:r>
              <a:rPr lang="zh-CN" altLang="en-US" dirty="0"/>
              <a:t>，</a:t>
            </a:r>
            <a:endParaRPr lang="en-US" altLang="zh-CN" dirty="0"/>
          </a:p>
          <a:p>
            <a:pPr lvl="2"/>
            <a:r>
              <a:rPr lang="zh-CN" altLang="en-US" dirty="0"/>
              <a:t>损失值也会下降</a:t>
            </a:r>
            <a:endParaRPr lang="en-US" altLang="zh-CN" dirty="0"/>
          </a:p>
          <a:p>
            <a:pPr lvl="1"/>
            <a:r>
              <a:rPr lang="zh-CN" altLang="en-US" dirty="0"/>
              <a:t>再反向传播损失值，微调参数</a:t>
            </a:r>
            <a:r>
              <a:rPr lang="en-US" altLang="zh-CN" dirty="0"/>
              <a:t>W1,b1,W2,b2</a:t>
            </a:r>
            <a:r>
              <a:rPr lang="zh-CN" altLang="en-US" dirty="0"/>
              <a:t>。</a:t>
            </a:r>
            <a:endParaRPr lang="en-US" altLang="zh-CN" dirty="0"/>
          </a:p>
          <a:p>
            <a:pPr lvl="1"/>
            <a:r>
              <a:rPr lang="zh-CN" altLang="en-US" dirty="0"/>
              <a:t>依次类推，损失值越来越小，直到我们满意为止。</a:t>
            </a:r>
          </a:p>
          <a:p>
            <a:pPr lvl="1"/>
            <a:r>
              <a:rPr lang="zh-CN" altLang="en-US" dirty="0"/>
              <a:t>最终得到理想的</a:t>
            </a:r>
            <a:r>
              <a:rPr lang="en-US" altLang="zh-CN" dirty="0"/>
              <a:t>W1,b1,W2,b2</a:t>
            </a:r>
            <a:r>
              <a:rPr lang="zh-CN" altLang="en-US" dirty="0"/>
              <a:t>。</a:t>
            </a:r>
          </a:p>
          <a:p>
            <a:r>
              <a:rPr lang="zh-CN" altLang="en-US" dirty="0"/>
              <a:t>将任意一组坐标作为输入，借助模型进行计算，就能得到分类结果。</a:t>
            </a:r>
          </a:p>
        </p:txBody>
      </p:sp>
    </p:spTree>
    <p:extLst>
      <p:ext uri="{BB962C8B-B14F-4D97-AF65-F5344CB8AC3E}">
        <p14:creationId xmlns:p14="http://schemas.microsoft.com/office/powerpoint/2010/main" val="36769217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B6562-AC95-49EB-AF5E-A4696C684106}"/>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FDD149BC-557E-4C4B-A898-54751ADD31D0}"/>
              </a:ext>
            </a:extLst>
          </p:cNvPr>
          <p:cNvSpPr>
            <a:spLocks noGrp="1"/>
          </p:cNvSpPr>
          <p:nvPr>
            <p:ph idx="1"/>
          </p:nvPr>
        </p:nvSpPr>
        <p:spPr/>
        <p:txBody>
          <a:bodyPr/>
          <a:lstStyle/>
          <a:p>
            <a:r>
              <a:rPr lang="zh-CN" altLang="en-US" dirty="0"/>
              <a:t>以两层神经网络为例介绍了神经网络的典型结构。</a:t>
            </a:r>
            <a:endParaRPr lang="en-US" altLang="zh-CN" dirty="0"/>
          </a:p>
          <a:p>
            <a:r>
              <a:rPr lang="zh-CN" altLang="en-US" dirty="0"/>
              <a:t>其中：</a:t>
            </a:r>
            <a:endParaRPr lang="en-US" altLang="zh-CN" dirty="0"/>
          </a:p>
          <a:p>
            <a:pPr lvl="1"/>
            <a:r>
              <a:rPr lang="zh-CN" altLang="en-US" dirty="0"/>
              <a:t>神经网络的过程就是线性正向传播得到损失值，</a:t>
            </a:r>
            <a:endParaRPr lang="en-US" altLang="zh-CN" dirty="0"/>
          </a:p>
          <a:p>
            <a:pPr lvl="1"/>
            <a:r>
              <a:rPr lang="zh-CN" altLang="en-US" dirty="0"/>
              <a:t>把损失值反向传播，并对神经网络的参数进行更新。</a:t>
            </a:r>
            <a:endParaRPr lang="en-US" altLang="zh-CN" dirty="0"/>
          </a:p>
          <a:p>
            <a:r>
              <a:rPr lang="zh-CN" altLang="en-US" dirty="0"/>
              <a:t>反向传播是神经网络的要点。</a:t>
            </a:r>
          </a:p>
        </p:txBody>
      </p:sp>
    </p:spTree>
    <p:extLst>
      <p:ext uri="{BB962C8B-B14F-4D97-AF65-F5344CB8AC3E}">
        <p14:creationId xmlns:p14="http://schemas.microsoft.com/office/powerpoint/2010/main" val="40867462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ECAE2-3871-4944-8B52-12EDD62F5B1F}"/>
              </a:ext>
            </a:extLst>
          </p:cNvPr>
          <p:cNvSpPr>
            <a:spLocks noGrp="1"/>
          </p:cNvSpPr>
          <p:nvPr>
            <p:ph type="title"/>
          </p:nvPr>
        </p:nvSpPr>
        <p:spPr/>
        <p:txBody>
          <a:bodyPr/>
          <a:lstStyle/>
          <a:p>
            <a:r>
              <a:rPr lang="zh-CN" altLang="en-US" dirty="0"/>
              <a:t>反向传播</a:t>
            </a:r>
          </a:p>
        </p:txBody>
      </p:sp>
      <p:sp>
        <p:nvSpPr>
          <p:cNvPr id="3" name="内容占位符 2">
            <a:extLst>
              <a:ext uri="{FF2B5EF4-FFF2-40B4-BE49-F238E27FC236}">
                <a16:creationId xmlns:a16="http://schemas.microsoft.com/office/drawing/2014/main" id="{B525AC0B-CC50-4A03-89BB-2DEC18D41CB9}"/>
              </a:ext>
            </a:extLst>
          </p:cNvPr>
          <p:cNvSpPr>
            <a:spLocks noGrp="1"/>
          </p:cNvSpPr>
          <p:nvPr>
            <p:ph idx="1"/>
          </p:nvPr>
        </p:nvSpPr>
        <p:spPr/>
        <p:txBody>
          <a:bodyPr/>
          <a:lstStyle/>
          <a:p>
            <a:r>
              <a:rPr lang="zh-CN" altLang="en-US" dirty="0"/>
              <a:t>反向传播的目的：对神经网络的参数进行更新。</a:t>
            </a:r>
            <a:endParaRPr lang="en-US" altLang="zh-CN" dirty="0"/>
          </a:p>
          <a:p>
            <a:r>
              <a:rPr lang="zh-CN" altLang="en-US" dirty="0"/>
              <a:t>介绍：</a:t>
            </a:r>
            <a:endParaRPr lang="en-US" altLang="zh-CN" dirty="0"/>
          </a:p>
          <a:p>
            <a:pPr marL="914400" lvl="1" indent="-457200">
              <a:buFont typeface="+mj-lt"/>
              <a:buAutoNum type="arabicPeriod"/>
            </a:pPr>
            <a:r>
              <a:rPr lang="zh-CN" altLang="en-US" dirty="0"/>
              <a:t>链式法则</a:t>
            </a:r>
            <a:endParaRPr lang="en-US" altLang="zh-CN" dirty="0"/>
          </a:p>
          <a:p>
            <a:pPr marL="914400" lvl="1" indent="-457200">
              <a:buFont typeface="+mj-lt"/>
              <a:buAutoNum type="arabicPeriod"/>
            </a:pPr>
            <a:r>
              <a:rPr lang="zh-CN" altLang="en-US" dirty="0"/>
              <a:t>反向传播</a:t>
            </a:r>
            <a:endParaRPr lang="en-US" altLang="zh-CN" dirty="0"/>
          </a:p>
          <a:p>
            <a:pPr marL="914400" lvl="1" indent="-457200">
              <a:buFont typeface="+mj-lt"/>
              <a:buAutoNum type="arabicPeriod"/>
            </a:pPr>
            <a:r>
              <a:rPr lang="zh-CN" altLang="en-US" dirty="0"/>
              <a:t>参数更新</a:t>
            </a:r>
          </a:p>
        </p:txBody>
      </p:sp>
    </p:spTree>
    <p:extLst>
      <p:ext uri="{BB962C8B-B14F-4D97-AF65-F5344CB8AC3E}">
        <p14:creationId xmlns:p14="http://schemas.microsoft.com/office/powerpoint/2010/main" val="30174498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7E641-CA9E-4407-B8E5-FD71C0732771}"/>
              </a:ext>
            </a:extLst>
          </p:cNvPr>
          <p:cNvSpPr>
            <a:spLocks noGrp="1"/>
          </p:cNvSpPr>
          <p:nvPr>
            <p:ph type="title"/>
          </p:nvPr>
        </p:nvSpPr>
        <p:spPr/>
        <p:txBody>
          <a:bodyPr/>
          <a:lstStyle/>
          <a:p>
            <a:r>
              <a:rPr lang="en-US" altLang="zh-CN" dirty="0"/>
              <a:t>1.</a:t>
            </a:r>
            <a:r>
              <a:rPr lang="zh-CN" altLang="en-US" dirty="0"/>
              <a:t>链式法则</a:t>
            </a:r>
          </a:p>
        </p:txBody>
      </p:sp>
      <p:sp>
        <p:nvSpPr>
          <p:cNvPr id="3" name="内容占位符 2">
            <a:extLst>
              <a:ext uri="{FF2B5EF4-FFF2-40B4-BE49-F238E27FC236}">
                <a16:creationId xmlns:a16="http://schemas.microsoft.com/office/drawing/2014/main" id="{1D688E85-4117-49A5-8DA6-4E7C0E77C810}"/>
              </a:ext>
            </a:extLst>
          </p:cNvPr>
          <p:cNvSpPr>
            <a:spLocks noGrp="1"/>
          </p:cNvSpPr>
          <p:nvPr>
            <p:ph idx="1"/>
          </p:nvPr>
        </p:nvSpPr>
        <p:spPr/>
        <p:txBody>
          <a:bodyPr/>
          <a:lstStyle/>
          <a:p>
            <a:r>
              <a:rPr lang="zh-CN" altLang="en-US" dirty="0"/>
              <a:t>定义：</a:t>
            </a:r>
            <a:endParaRPr lang="en-US" altLang="zh-CN" dirty="0"/>
          </a:p>
          <a:p>
            <a:pPr lvl="1"/>
            <a:r>
              <a:rPr lang="zh-CN" altLang="en-US" dirty="0"/>
              <a:t>如果某个函数由复合函数表示，则该复合函数的导数可以用构成复合函数的各个函数的导数的乘积表示。</a:t>
            </a:r>
            <a:endParaRPr lang="en-US" altLang="zh-CN" dirty="0"/>
          </a:p>
          <a:p>
            <a:r>
              <a:rPr lang="zh-CN" altLang="en-US" dirty="0"/>
              <a:t>结论：</a:t>
            </a:r>
            <a:endParaRPr lang="en-US" altLang="zh-CN" dirty="0"/>
          </a:p>
          <a:p>
            <a:pPr lvl="1"/>
            <a:r>
              <a:rPr lang="zh-CN" altLang="en-US" dirty="0"/>
              <a:t>只需关注每个节点的导数值。</a:t>
            </a:r>
          </a:p>
        </p:txBody>
      </p:sp>
    </p:spTree>
    <p:extLst>
      <p:ext uri="{BB962C8B-B14F-4D97-AF65-F5344CB8AC3E}">
        <p14:creationId xmlns:p14="http://schemas.microsoft.com/office/powerpoint/2010/main" val="98248806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C568805-9A2C-4704-AC2F-4E6B563F35F0}"/>
              </a:ext>
            </a:extLst>
          </p:cNvPr>
          <p:cNvPicPr>
            <a:picLocks noChangeAspect="1"/>
          </p:cNvPicPr>
          <p:nvPr/>
        </p:nvPicPr>
        <p:blipFill>
          <a:blip r:embed="rId2"/>
          <a:stretch>
            <a:fillRect/>
          </a:stretch>
        </p:blipFill>
        <p:spPr>
          <a:xfrm>
            <a:off x="828675" y="3540125"/>
            <a:ext cx="10525125" cy="2952750"/>
          </a:xfrm>
          <a:prstGeom prst="rect">
            <a:avLst/>
          </a:prstGeom>
        </p:spPr>
      </p:pic>
      <p:sp>
        <p:nvSpPr>
          <p:cNvPr id="2" name="标题 1">
            <a:extLst>
              <a:ext uri="{FF2B5EF4-FFF2-40B4-BE49-F238E27FC236}">
                <a16:creationId xmlns:a16="http://schemas.microsoft.com/office/drawing/2014/main" id="{BDCADAC2-4117-4C0C-967A-F812DC5EA00D}"/>
              </a:ext>
            </a:extLst>
          </p:cNvPr>
          <p:cNvSpPr>
            <a:spLocks noGrp="1"/>
          </p:cNvSpPr>
          <p:nvPr>
            <p:ph type="title"/>
          </p:nvPr>
        </p:nvSpPr>
        <p:spPr/>
        <p:txBody>
          <a:bodyPr/>
          <a:lstStyle/>
          <a:p>
            <a:r>
              <a:rPr lang="zh-CN" altLang="en-US" dirty="0"/>
              <a:t>购车场景</a:t>
            </a:r>
          </a:p>
        </p:txBody>
      </p:sp>
      <p:sp>
        <p:nvSpPr>
          <p:cNvPr id="3" name="内容占位符 2">
            <a:extLst>
              <a:ext uri="{FF2B5EF4-FFF2-40B4-BE49-F238E27FC236}">
                <a16:creationId xmlns:a16="http://schemas.microsoft.com/office/drawing/2014/main" id="{4FF40EF4-C869-4749-BB95-CD9EBEE177B9}"/>
              </a:ext>
            </a:extLst>
          </p:cNvPr>
          <p:cNvSpPr>
            <a:spLocks noGrp="1"/>
          </p:cNvSpPr>
          <p:nvPr>
            <p:ph idx="1"/>
          </p:nvPr>
        </p:nvSpPr>
        <p:spPr>
          <a:xfrm>
            <a:off x="838200" y="1825625"/>
            <a:ext cx="10515600" cy="2176749"/>
          </a:xfrm>
        </p:spPr>
        <p:txBody>
          <a:bodyPr/>
          <a:lstStyle/>
          <a:p>
            <a:r>
              <a:rPr lang="zh-CN" altLang="en-US" dirty="0"/>
              <a:t>一辆汽车</a:t>
            </a:r>
            <a:r>
              <a:rPr lang="en-US" altLang="zh-CN" dirty="0"/>
              <a:t>20</a:t>
            </a:r>
            <a:r>
              <a:rPr lang="zh-CN" altLang="en-US" dirty="0"/>
              <a:t>万元</a:t>
            </a:r>
            <a:endParaRPr lang="en-US" altLang="zh-CN" dirty="0"/>
          </a:p>
          <a:p>
            <a:pPr lvl="1"/>
            <a:r>
              <a:rPr lang="zh-CN" altLang="en-US" dirty="0"/>
              <a:t>买</a:t>
            </a:r>
            <a:r>
              <a:rPr lang="en-US" altLang="zh-CN" dirty="0"/>
              <a:t>2</a:t>
            </a:r>
            <a:r>
              <a:rPr lang="zh-CN" altLang="en-US" dirty="0"/>
              <a:t>辆，</a:t>
            </a:r>
            <a:endParaRPr lang="en-US" altLang="zh-CN" dirty="0"/>
          </a:p>
          <a:p>
            <a:pPr lvl="1"/>
            <a:r>
              <a:rPr lang="en-US" altLang="zh-CN" dirty="0"/>
              <a:t>10%</a:t>
            </a:r>
            <a:r>
              <a:rPr lang="zh-CN" altLang="en-US" dirty="0"/>
              <a:t>的购置税，</a:t>
            </a:r>
            <a:endParaRPr lang="en-US" altLang="zh-CN" dirty="0"/>
          </a:p>
          <a:p>
            <a:r>
              <a:rPr lang="zh-CN" altLang="en-US" dirty="0"/>
              <a:t>正向传播的过程可以画成：</a:t>
            </a:r>
          </a:p>
        </p:txBody>
      </p:sp>
    </p:spTree>
    <p:extLst>
      <p:ext uri="{BB962C8B-B14F-4D97-AF65-F5344CB8AC3E}">
        <p14:creationId xmlns:p14="http://schemas.microsoft.com/office/powerpoint/2010/main" val="25001483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7B085-309E-43EC-B2E1-D214BE0D892C}"/>
              </a:ext>
            </a:extLst>
          </p:cNvPr>
          <p:cNvSpPr>
            <a:spLocks noGrp="1"/>
          </p:cNvSpPr>
          <p:nvPr>
            <p:ph type="title"/>
          </p:nvPr>
        </p:nvSpPr>
        <p:spPr/>
        <p:txBody>
          <a:bodyPr/>
          <a:lstStyle/>
          <a:p>
            <a:r>
              <a:rPr lang="zh-CN" altLang="en-US" dirty="0"/>
              <a:t>变化率</a:t>
            </a:r>
          </a:p>
        </p:txBody>
      </p:sp>
      <p:sp>
        <p:nvSpPr>
          <p:cNvPr id="3" name="内容占位符 2">
            <a:extLst>
              <a:ext uri="{FF2B5EF4-FFF2-40B4-BE49-F238E27FC236}">
                <a16:creationId xmlns:a16="http://schemas.microsoft.com/office/drawing/2014/main" id="{64986ECA-CD05-4131-9AAD-AD84D4D5AA88}"/>
              </a:ext>
            </a:extLst>
          </p:cNvPr>
          <p:cNvSpPr>
            <a:spLocks noGrp="1"/>
          </p:cNvSpPr>
          <p:nvPr>
            <p:ph idx="1"/>
          </p:nvPr>
        </p:nvSpPr>
        <p:spPr/>
        <p:txBody>
          <a:bodyPr/>
          <a:lstStyle/>
          <a:p>
            <a:r>
              <a:rPr lang="zh-CN" altLang="en-US" dirty="0"/>
              <a:t>汽车单价</a:t>
            </a:r>
            <a:r>
              <a:rPr lang="en-US" altLang="zh-CN" dirty="0"/>
              <a:t>20</a:t>
            </a:r>
            <a:r>
              <a:rPr lang="zh-CN" altLang="en-US" dirty="0"/>
              <a:t>万，最终需要支付</a:t>
            </a:r>
            <a:r>
              <a:rPr lang="en-US" altLang="zh-CN" dirty="0"/>
              <a:t>44</a:t>
            </a:r>
            <a:r>
              <a:rPr lang="zh-CN" altLang="en-US" dirty="0"/>
              <a:t>万。</a:t>
            </a:r>
            <a:endParaRPr lang="en-US" altLang="zh-CN" dirty="0"/>
          </a:p>
          <a:p>
            <a:r>
              <a:rPr lang="zh-CN" altLang="en-US" dirty="0"/>
              <a:t>如果汽车单价每波动</a:t>
            </a:r>
            <a:r>
              <a:rPr lang="en-US" altLang="zh-CN" dirty="0"/>
              <a:t>1</a:t>
            </a:r>
            <a:r>
              <a:rPr lang="zh-CN" altLang="en-US" dirty="0"/>
              <a:t>万，对最终支付价格的影响是多少？</a:t>
            </a:r>
            <a:endParaRPr lang="en-US" altLang="zh-CN" dirty="0"/>
          </a:p>
          <a:p>
            <a:r>
              <a:rPr lang="zh-CN" altLang="en-US" dirty="0"/>
              <a:t>从右向左依次求导，得到的值分别为</a:t>
            </a:r>
          </a:p>
          <a:p>
            <a:pPr lvl="1"/>
            <a:r>
              <a:rPr lang="zh-CN" altLang="en-US" dirty="0"/>
              <a:t>①</a:t>
            </a:r>
            <a:r>
              <a:rPr lang="en-US" altLang="zh-CN" dirty="0"/>
              <a:t>44/44=1</a:t>
            </a:r>
          </a:p>
          <a:p>
            <a:pPr lvl="1"/>
            <a:r>
              <a:rPr lang="en-US" altLang="zh-CN" dirty="0"/>
              <a:t>②44/40=1.1</a:t>
            </a:r>
          </a:p>
          <a:p>
            <a:pPr lvl="1"/>
            <a:r>
              <a:rPr lang="en-US" altLang="zh-CN" dirty="0"/>
              <a:t>③40/20=2</a:t>
            </a:r>
          </a:p>
          <a:p>
            <a:r>
              <a:rPr lang="zh-CN" altLang="en-US" dirty="0"/>
              <a:t>最终价格相对于汽车单价的导数：</a:t>
            </a:r>
            <a:endParaRPr lang="en-US" altLang="zh-CN" dirty="0"/>
          </a:p>
          <a:p>
            <a:pPr lvl="1"/>
            <a:r>
              <a:rPr lang="zh-CN" altLang="en-US" dirty="0"/>
              <a:t>①</a:t>
            </a:r>
            <a:r>
              <a:rPr lang="en-US" altLang="zh-CN" dirty="0"/>
              <a:t>×②×③=2.2</a:t>
            </a:r>
          </a:p>
          <a:p>
            <a:endParaRPr lang="zh-CN" altLang="en-US" dirty="0"/>
          </a:p>
        </p:txBody>
      </p:sp>
    </p:spTree>
    <p:extLst>
      <p:ext uri="{BB962C8B-B14F-4D97-AF65-F5344CB8AC3E}">
        <p14:creationId xmlns:p14="http://schemas.microsoft.com/office/powerpoint/2010/main" val="18544904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9F1F2-4B62-42A6-BE92-4E3715973630}"/>
              </a:ext>
            </a:extLst>
          </p:cNvPr>
          <p:cNvSpPr>
            <a:spLocks noGrp="1"/>
          </p:cNvSpPr>
          <p:nvPr>
            <p:ph type="title"/>
          </p:nvPr>
        </p:nvSpPr>
        <p:spPr/>
        <p:txBody>
          <a:bodyPr/>
          <a:lstStyle/>
          <a:p>
            <a:r>
              <a:rPr lang="zh-CN" altLang="en-US" dirty="0"/>
              <a:t>反向传播</a:t>
            </a:r>
          </a:p>
        </p:txBody>
      </p:sp>
      <p:sp>
        <p:nvSpPr>
          <p:cNvPr id="3" name="内容占位符 2">
            <a:extLst>
              <a:ext uri="{FF2B5EF4-FFF2-40B4-BE49-F238E27FC236}">
                <a16:creationId xmlns:a16="http://schemas.microsoft.com/office/drawing/2014/main" id="{821E66A5-6ECA-496B-8E72-ED5AB0C19F69}"/>
              </a:ext>
            </a:extLst>
          </p:cNvPr>
          <p:cNvSpPr>
            <a:spLocks noGrp="1"/>
          </p:cNvSpPr>
          <p:nvPr>
            <p:ph idx="1"/>
          </p:nvPr>
        </p:nvSpPr>
        <p:spPr/>
        <p:txBody>
          <a:bodyPr/>
          <a:lstStyle/>
          <a:p>
            <a:r>
              <a:rPr lang="zh-CN" altLang="en-US" dirty="0"/>
              <a:t>只需关注每个节点的导数值，最终的导数是每个节点的导数值的乘积。</a:t>
            </a:r>
          </a:p>
        </p:txBody>
      </p:sp>
      <p:pic>
        <p:nvPicPr>
          <p:cNvPr id="4" name="图片 3">
            <a:extLst>
              <a:ext uri="{FF2B5EF4-FFF2-40B4-BE49-F238E27FC236}">
                <a16:creationId xmlns:a16="http://schemas.microsoft.com/office/drawing/2014/main" id="{AFFC22E8-B95D-40C2-9C6C-242BDDFCB280}"/>
              </a:ext>
            </a:extLst>
          </p:cNvPr>
          <p:cNvPicPr>
            <a:picLocks noChangeAspect="1"/>
          </p:cNvPicPr>
          <p:nvPr/>
        </p:nvPicPr>
        <p:blipFill>
          <a:blip r:embed="rId2"/>
          <a:stretch>
            <a:fillRect/>
          </a:stretch>
        </p:blipFill>
        <p:spPr>
          <a:xfrm>
            <a:off x="0" y="3492352"/>
            <a:ext cx="12192000" cy="3000523"/>
          </a:xfrm>
          <a:prstGeom prst="rect">
            <a:avLst/>
          </a:prstGeom>
        </p:spPr>
      </p:pic>
    </p:spTree>
    <p:extLst>
      <p:ext uri="{BB962C8B-B14F-4D97-AF65-F5344CB8AC3E}">
        <p14:creationId xmlns:p14="http://schemas.microsoft.com/office/powerpoint/2010/main" val="55224474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9215E-28D4-4C99-BAB5-95154C58D039}"/>
              </a:ext>
            </a:extLst>
          </p:cNvPr>
          <p:cNvSpPr>
            <a:spLocks noGrp="1"/>
          </p:cNvSpPr>
          <p:nvPr>
            <p:ph type="title"/>
          </p:nvPr>
        </p:nvSpPr>
        <p:spPr/>
        <p:txBody>
          <a:bodyPr/>
          <a:lstStyle/>
          <a:p>
            <a:r>
              <a:rPr lang="en-US" altLang="zh-CN" dirty="0"/>
              <a:t>2.</a:t>
            </a:r>
            <a:r>
              <a:rPr lang="zh-CN" altLang="en-US" dirty="0"/>
              <a:t>反向传播</a:t>
            </a:r>
          </a:p>
        </p:txBody>
      </p:sp>
      <p:sp>
        <p:nvSpPr>
          <p:cNvPr id="3" name="内容占位符 2">
            <a:extLst>
              <a:ext uri="{FF2B5EF4-FFF2-40B4-BE49-F238E27FC236}">
                <a16:creationId xmlns:a16="http://schemas.microsoft.com/office/drawing/2014/main" id="{2FD94E66-E7FC-458E-BC75-62BFA7888A2D}"/>
              </a:ext>
            </a:extLst>
          </p:cNvPr>
          <p:cNvSpPr>
            <a:spLocks noGrp="1"/>
          </p:cNvSpPr>
          <p:nvPr>
            <p:ph idx="1"/>
          </p:nvPr>
        </p:nvSpPr>
        <p:spPr/>
        <p:txBody>
          <a:bodyPr/>
          <a:lstStyle/>
          <a:p>
            <a:r>
              <a:rPr lang="zh-CN" altLang="en-US" dirty="0"/>
              <a:t>几种典型节点</a:t>
            </a:r>
            <a:endParaRPr lang="en-US" altLang="zh-CN" dirty="0"/>
          </a:p>
          <a:p>
            <a:pPr lvl="1"/>
            <a:r>
              <a:rPr lang="zh-CN" altLang="en-US" dirty="0"/>
              <a:t>加法节点</a:t>
            </a:r>
            <a:endParaRPr lang="en-US" altLang="zh-CN" dirty="0"/>
          </a:p>
          <a:p>
            <a:pPr lvl="1"/>
            <a:r>
              <a:rPr lang="zh-CN" altLang="en-US" dirty="0"/>
              <a:t>乘法节点</a:t>
            </a:r>
            <a:endParaRPr lang="en-US" altLang="zh-CN" dirty="0"/>
          </a:p>
          <a:p>
            <a:pPr lvl="1"/>
            <a:r>
              <a:rPr lang="zh-CN" altLang="en-US" dirty="0"/>
              <a:t>仿射变换节点</a:t>
            </a:r>
            <a:endParaRPr lang="en-US" altLang="zh-CN" dirty="0"/>
          </a:p>
          <a:p>
            <a:pPr lvl="1"/>
            <a:r>
              <a:rPr lang="en-US" altLang="zh-CN" dirty="0"/>
              <a:t>ReLU</a:t>
            </a:r>
            <a:r>
              <a:rPr lang="zh-CN" altLang="en-US" dirty="0"/>
              <a:t>层</a:t>
            </a:r>
            <a:endParaRPr lang="en-US" altLang="zh-CN" dirty="0"/>
          </a:p>
          <a:p>
            <a:pPr lvl="1"/>
            <a:r>
              <a:rPr lang="en-US" altLang="zh-CN" dirty="0"/>
              <a:t>Softmax-with-Loss</a:t>
            </a:r>
            <a:r>
              <a:rPr lang="zh-CN" altLang="en-US" dirty="0"/>
              <a:t>层</a:t>
            </a:r>
            <a:endParaRPr lang="en-US" altLang="zh-CN" dirty="0"/>
          </a:p>
          <a:p>
            <a:r>
              <a:rPr lang="zh-CN" altLang="en-US" dirty="0"/>
              <a:t>各自反向传播算法</a:t>
            </a:r>
          </a:p>
        </p:txBody>
      </p:sp>
    </p:spTree>
    <p:extLst>
      <p:ext uri="{BB962C8B-B14F-4D97-AF65-F5344CB8AC3E}">
        <p14:creationId xmlns:p14="http://schemas.microsoft.com/office/powerpoint/2010/main" val="3811470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br>
              <a:rPr lang="en-US" altLang="zh-CN" dirty="0"/>
            </a:br>
            <a:r>
              <a:rPr lang="zh-CN" altLang="en-US" dirty="0"/>
              <a:t> </a:t>
            </a:r>
            <a:r>
              <a:rPr lang="en-US" altLang="zh-CN" dirty="0"/>
              <a:t>- </a:t>
            </a:r>
            <a:r>
              <a:rPr lang="zh-CN" altLang="en-US" dirty="0"/>
              <a:t>到如今为止， 依然没有确切定义</a:t>
            </a:r>
          </a:p>
        </p:txBody>
      </p:sp>
      <p:sp>
        <p:nvSpPr>
          <p:cNvPr id="3" name="内容占位符 2"/>
          <p:cNvSpPr>
            <a:spLocks noGrp="1"/>
          </p:cNvSpPr>
          <p:nvPr>
            <p:ph idx="1"/>
          </p:nvPr>
        </p:nvSpPr>
        <p:spPr/>
        <p:txBody>
          <a:bodyPr>
            <a:normAutofit fontScale="70000" lnSpcReduction="20000"/>
          </a:bodyPr>
          <a:lstStyle/>
          <a:p>
            <a:r>
              <a:rPr lang="zh-CN" altLang="en-US" dirty="0"/>
              <a:t>柏拉图（</a:t>
            </a:r>
            <a:r>
              <a:rPr lang="en-US" altLang="zh-CN" dirty="0"/>
              <a:t>Plato</a:t>
            </a:r>
            <a:r>
              <a:rPr lang="zh-CN" altLang="en-US" dirty="0"/>
              <a:t>）</a:t>
            </a:r>
            <a:r>
              <a:rPr lang="en-US" altLang="zh-CN" dirty="0"/>
              <a:t>: </a:t>
            </a:r>
            <a:r>
              <a:rPr lang="zh-CN" altLang="en-US" dirty="0"/>
              <a:t>被证实的（</a:t>
            </a:r>
            <a:r>
              <a:rPr lang="en-US" altLang="zh-CN" dirty="0"/>
              <a:t>justified), </a:t>
            </a:r>
            <a:r>
              <a:rPr lang="zh-CN" altLang="en-US" dirty="0"/>
              <a:t>真的（</a:t>
            </a:r>
            <a:r>
              <a:rPr lang="en-US" altLang="zh-CN" dirty="0"/>
              <a:t>true) </a:t>
            </a:r>
            <a:r>
              <a:rPr lang="zh-CN" altLang="en-US" dirty="0"/>
              <a:t>和被相信的</a:t>
            </a:r>
            <a:r>
              <a:rPr lang="en-US" altLang="zh-CN" dirty="0"/>
              <a:t>(believed)</a:t>
            </a:r>
            <a:r>
              <a:rPr lang="zh-CN" altLang="en-US" dirty="0"/>
              <a:t>的陈述</a:t>
            </a:r>
            <a:endParaRPr lang="en-US" altLang="zh-CN" dirty="0"/>
          </a:p>
          <a:p>
            <a:pPr lvl="1"/>
            <a:r>
              <a:rPr lang="zh-CN" altLang="en-US" dirty="0"/>
              <a:t>柏拉图</a:t>
            </a:r>
            <a:r>
              <a:rPr lang="en-US" altLang="zh-CN" dirty="0"/>
              <a:t>《</a:t>
            </a:r>
            <a:r>
              <a:rPr lang="zh-CN" altLang="en-US" dirty="0"/>
              <a:t>泰阿泰德篇</a:t>
            </a:r>
            <a:r>
              <a:rPr lang="en-US" altLang="zh-CN" dirty="0"/>
              <a:t>》 - </a:t>
            </a:r>
            <a:r>
              <a:rPr lang="zh-CN" altLang="en-US" dirty="0"/>
              <a:t>简称：知识的</a:t>
            </a:r>
            <a:r>
              <a:rPr lang="en-US" altLang="zh-CN" dirty="0"/>
              <a:t>JTB</a:t>
            </a:r>
            <a:r>
              <a:rPr lang="zh-CN" altLang="en-US" dirty="0"/>
              <a:t>条件。</a:t>
            </a:r>
          </a:p>
          <a:p>
            <a:r>
              <a:rPr lang="zh-CN" altLang="en-US" dirty="0"/>
              <a:t>盖梯尔悖论（</a:t>
            </a:r>
            <a:r>
              <a:rPr lang="en-US" altLang="zh-CN" dirty="0"/>
              <a:t>The </a:t>
            </a:r>
            <a:r>
              <a:rPr lang="en-US" altLang="zh-CN" dirty="0" err="1"/>
              <a:t>Gettier</a:t>
            </a:r>
            <a:r>
              <a:rPr lang="en-US" altLang="zh-CN" dirty="0"/>
              <a:t> Problem, 1963)</a:t>
            </a:r>
          </a:p>
          <a:p>
            <a:pPr lvl="1"/>
            <a:r>
              <a:rPr lang="zh-CN" altLang="en-US" dirty="0"/>
              <a:t>传统的三重分析：</a:t>
            </a:r>
            <a:r>
              <a:rPr lang="en-US" altLang="zh-CN" dirty="0"/>
              <a:t>A</a:t>
            </a:r>
            <a:r>
              <a:rPr lang="zh-CN" altLang="en-US" dirty="0"/>
              <a:t>知道</a:t>
            </a:r>
            <a:r>
              <a:rPr lang="en-US" altLang="zh-CN" dirty="0"/>
              <a:t>P</a:t>
            </a:r>
            <a:r>
              <a:rPr lang="zh-CN" altLang="en-US" dirty="0"/>
              <a:t>，当且仅当（</a:t>
            </a:r>
            <a:r>
              <a:rPr lang="en-US" altLang="zh-CN" dirty="0"/>
              <a:t>1</a:t>
            </a:r>
            <a:r>
              <a:rPr lang="zh-CN" altLang="en-US" dirty="0"/>
              <a:t>）</a:t>
            </a:r>
            <a:r>
              <a:rPr lang="en-US" altLang="zh-CN" dirty="0"/>
              <a:t>P</a:t>
            </a:r>
            <a:r>
              <a:rPr lang="zh-CN" altLang="en-US" dirty="0"/>
              <a:t>是真的，（</a:t>
            </a:r>
            <a:r>
              <a:rPr lang="en-US" altLang="zh-CN" dirty="0"/>
              <a:t>2</a:t>
            </a:r>
            <a:r>
              <a:rPr lang="zh-CN" altLang="en-US" dirty="0"/>
              <a:t>）</a:t>
            </a:r>
            <a:r>
              <a:rPr lang="en-US" altLang="zh-CN" dirty="0"/>
              <a:t>A</a:t>
            </a:r>
            <a:r>
              <a:rPr lang="zh-CN" altLang="en-US" dirty="0"/>
              <a:t>相信</a:t>
            </a:r>
            <a:r>
              <a:rPr lang="en-US" altLang="zh-CN" dirty="0"/>
              <a:t>P</a:t>
            </a:r>
            <a:r>
              <a:rPr lang="zh-CN" altLang="en-US" dirty="0"/>
              <a:t>，（</a:t>
            </a:r>
            <a:r>
              <a:rPr lang="en-US" altLang="zh-CN" dirty="0"/>
              <a:t>3</a:t>
            </a:r>
            <a:r>
              <a:rPr lang="zh-CN" altLang="en-US" dirty="0"/>
              <a:t>）</a:t>
            </a:r>
            <a:r>
              <a:rPr lang="en-US" altLang="zh-CN" dirty="0"/>
              <a:t>A</a:t>
            </a:r>
            <a:r>
              <a:rPr lang="zh-CN" altLang="en-US" dirty="0"/>
              <a:t>有充分的理由相信</a:t>
            </a:r>
            <a:r>
              <a:rPr lang="en-US" altLang="zh-CN" dirty="0"/>
              <a:t>P</a:t>
            </a:r>
            <a:r>
              <a:rPr lang="zh-CN" altLang="en-US" dirty="0"/>
              <a:t>。</a:t>
            </a:r>
            <a:endParaRPr lang="en-US" altLang="zh-CN" dirty="0"/>
          </a:p>
          <a:p>
            <a:pPr lvl="1"/>
            <a:r>
              <a:rPr lang="zh-CN" altLang="en-US" dirty="0"/>
              <a:t>盖梯尔在题为</a:t>
            </a:r>
            <a:r>
              <a:rPr lang="en-US" altLang="zh-CN" dirty="0"/>
              <a:t>《</a:t>
            </a:r>
            <a:r>
              <a:rPr lang="zh-CN" altLang="en-US" dirty="0"/>
              <a:t>明辨了的信念就是知识吗？</a:t>
            </a:r>
            <a:r>
              <a:rPr lang="en-US" altLang="zh-CN" dirty="0"/>
              <a:t>》</a:t>
            </a:r>
            <a:r>
              <a:rPr lang="zh-CN" altLang="en-US" dirty="0"/>
              <a:t>（</a:t>
            </a:r>
            <a:r>
              <a:rPr lang="en-US" altLang="zh-CN" dirty="0"/>
              <a:t>《</a:t>
            </a:r>
            <a:r>
              <a:rPr lang="zh-CN" altLang="en-US" dirty="0"/>
              <a:t>分析</a:t>
            </a:r>
            <a:r>
              <a:rPr lang="en-US" altLang="zh-CN" dirty="0"/>
              <a:t>》</a:t>
            </a:r>
            <a:r>
              <a:rPr lang="zh-CN" altLang="en-US" dirty="0"/>
              <a:t>，</a:t>
            </a:r>
            <a:r>
              <a:rPr lang="en-US" altLang="zh-CN" dirty="0"/>
              <a:t>1963</a:t>
            </a:r>
            <a:r>
              <a:rPr lang="zh-CN" altLang="en-US" dirty="0"/>
              <a:t>年）一文中提出挑战：</a:t>
            </a:r>
            <a:endParaRPr lang="en-US" altLang="zh-CN" dirty="0"/>
          </a:p>
          <a:p>
            <a:pPr lvl="2"/>
            <a:r>
              <a:rPr lang="zh-CN" altLang="en-US" dirty="0"/>
              <a:t>斯密斯与约翰申请同一个工作。</a:t>
            </a:r>
            <a:endParaRPr lang="en-US" altLang="zh-CN" dirty="0"/>
          </a:p>
          <a:p>
            <a:r>
              <a:rPr lang="zh-CN" altLang="en-US" dirty="0"/>
              <a:t>其他定义：</a:t>
            </a:r>
            <a:endParaRPr lang="en-US" altLang="zh-CN" dirty="0"/>
          </a:p>
          <a:p>
            <a:pPr lvl="1">
              <a:lnSpc>
                <a:spcPct val="120000"/>
              </a:lnSpc>
            </a:pPr>
            <a:r>
              <a:rPr lang="en-US" altLang="zh-CN" dirty="0"/>
              <a:t>Quinn</a:t>
            </a:r>
            <a:r>
              <a:rPr lang="zh-CN" altLang="en-US" dirty="0"/>
              <a:t>（</a:t>
            </a:r>
            <a:r>
              <a:rPr lang="en-US" altLang="zh-CN" dirty="0"/>
              <a:t>1996</a:t>
            </a:r>
            <a:r>
              <a:rPr lang="zh-CN" altLang="en-US" dirty="0"/>
              <a:t>）：知识是存在于专业人员身上的技能财产，可分为：实证知识、高级技能、系统认知、自我激励创造力等。</a:t>
            </a:r>
          </a:p>
          <a:p>
            <a:pPr lvl="1"/>
            <a:r>
              <a:rPr lang="en-US" altLang="zh-CN" dirty="0"/>
              <a:t>Harris(1996):</a:t>
            </a:r>
            <a:r>
              <a:rPr lang="zh-CN" altLang="en-US" dirty="0"/>
              <a:t>知识是资讯、文化脉络及经验的组合。</a:t>
            </a:r>
          </a:p>
          <a:p>
            <a:pPr lvl="1"/>
            <a:r>
              <a:rPr lang="en-US" altLang="zh-CN" dirty="0" err="1"/>
              <a:t>Qunitas</a:t>
            </a:r>
            <a:r>
              <a:rPr lang="en-US" altLang="zh-CN" dirty="0"/>
              <a:t>(1997): </a:t>
            </a:r>
            <a:r>
              <a:rPr lang="zh-CN" altLang="en-US" dirty="0"/>
              <a:t>知识是企业无形资产。</a:t>
            </a:r>
          </a:p>
          <a:p>
            <a:pPr lvl="1">
              <a:lnSpc>
                <a:spcPct val="120000"/>
              </a:lnSpc>
            </a:pPr>
            <a:r>
              <a:rPr lang="en-US" altLang="zh-CN" dirty="0" err="1"/>
              <a:t>Nonaka</a:t>
            </a:r>
            <a:r>
              <a:rPr lang="en-US" altLang="zh-CN" dirty="0"/>
              <a:t>(1994):</a:t>
            </a:r>
            <a:r>
              <a:rPr lang="zh-CN" altLang="en-US" dirty="0"/>
              <a:t>认为当讯息（</a:t>
            </a:r>
            <a:r>
              <a:rPr lang="en-US" altLang="zh-CN" dirty="0"/>
              <a:t>message</a:t>
            </a:r>
            <a:r>
              <a:rPr lang="zh-CN" altLang="en-US" dirty="0"/>
              <a:t>）被赋予意义后，就成为资讯（</a:t>
            </a:r>
            <a:r>
              <a:rPr lang="en-US" altLang="zh-CN" dirty="0"/>
              <a:t>information</a:t>
            </a:r>
            <a:r>
              <a:rPr lang="zh-CN" altLang="en-US" dirty="0"/>
              <a:t>），而资讯再经过整理后，才转化为知识（</a:t>
            </a:r>
            <a:r>
              <a:rPr lang="en-US" altLang="zh-CN" dirty="0"/>
              <a:t>knowledge</a:t>
            </a:r>
            <a:r>
              <a:rPr lang="zh-CN" altLang="en-US" dirty="0"/>
              <a:t>）。知识是人类理解与学习的结果。</a:t>
            </a:r>
          </a:p>
        </p:txBody>
      </p:sp>
    </p:spTree>
    <p:extLst>
      <p:ext uri="{BB962C8B-B14F-4D97-AF65-F5344CB8AC3E}">
        <p14:creationId xmlns:p14="http://schemas.microsoft.com/office/powerpoint/2010/main" val="318027033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79448-3D29-4DB4-88E4-FE7CB9E3719F}"/>
              </a:ext>
            </a:extLst>
          </p:cNvPr>
          <p:cNvSpPr>
            <a:spLocks noGrp="1"/>
          </p:cNvSpPr>
          <p:nvPr>
            <p:ph type="title"/>
          </p:nvPr>
        </p:nvSpPr>
        <p:spPr/>
        <p:txBody>
          <a:bodyPr/>
          <a:lstStyle/>
          <a:p>
            <a:r>
              <a:rPr lang="en-US" altLang="zh-CN" dirty="0"/>
              <a:t>2.1 </a:t>
            </a:r>
            <a:r>
              <a:rPr lang="zh-CN" altLang="en-US" dirty="0"/>
              <a:t>加法节点</a:t>
            </a:r>
          </a:p>
        </p:txBody>
      </p:sp>
      <p:sp>
        <p:nvSpPr>
          <p:cNvPr id="3" name="内容占位符 2">
            <a:extLst>
              <a:ext uri="{FF2B5EF4-FFF2-40B4-BE49-F238E27FC236}">
                <a16:creationId xmlns:a16="http://schemas.microsoft.com/office/drawing/2014/main" id="{2BA11DE8-C525-4EA0-9F5D-5F7DAB392F99}"/>
              </a:ext>
            </a:extLst>
          </p:cNvPr>
          <p:cNvSpPr>
            <a:spLocks noGrp="1"/>
          </p:cNvSpPr>
          <p:nvPr>
            <p:ph idx="1"/>
          </p:nvPr>
        </p:nvSpPr>
        <p:spPr/>
        <p:txBody>
          <a:bodyPr/>
          <a:lstStyle/>
          <a:p>
            <a:r>
              <a:rPr lang="zh-CN" altLang="en-US" dirty="0"/>
              <a:t>该节点可以写作 </a:t>
            </a:r>
            <a:r>
              <a:rPr lang="en-US" altLang="zh-CN" dirty="0"/>
              <a:t>z=x+y</a:t>
            </a:r>
          </a:p>
          <a:p>
            <a:endParaRPr lang="en-US" altLang="zh-CN" dirty="0"/>
          </a:p>
          <a:p>
            <a:endParaRPr lang="en-US" altLang="zh-CN" dirty="0"/>
          </a:p>
          <a:p>
            <a:r>
              <a:rPr lang="en-US" altLang="zh-CN" dirty="0"/>
              <a:t>z</a:t>
            </a:r>
            <a:r>
              <a:rPr lang="zh-CN" altLang="en-US" dirty="0"/>
              <a:t>对</a:t>
            </a:r>
            <a:r>
              <a:rPr lang="en-US" altLang="zh-CN" dirty="0"/>
              <a:t>x</a:t>
            </a:r>
            <a:r>
              <a:rPr lang="zh-CN" altLang="en-US" dirty="0"/>
              <a:t>求导等于</a:t>
            </a:r>
            <a:r>
              <a:rPr lang="en-US" altLang="zh-CN" dirty="0"/>
              <a:t>1</a:t>
            </a:r>
            <a:r>
              <a:rPr lang="zh-CN" altLang="en-US" dirty="0"/>
              <a:t>，</a:t>
            </a:r>
            <a:r>
              <a:rPr lang="en-US" altLang="zh-CN" dirty="0"/>
              <a:t>z</a:t>
            </a:r>
            <a:r>
              <a:rPr lang="zh-CN" altLang="en-US" dirty="0"/>
              <a:t>对</a:t>
            </a:r>
            <a:r>
              <a:rPr lang="en-US" altLang="zh-CN" dirty="0"/>
              <a:t>y</a:t>
            </a:r>
            <a:r>
              <a:rPr lang="zh-CN" altLang="en-US" dirty="0"/>
              <a:t>求导也等于</a:t>
            </a:r>
            <a:r>
              <a:rPr lang="en-US" altLang="zh-CN" dirty="0"/>
              <a:t>1</a:t>
            </a:r>
            <a:r>
              <a:rPr lang="zh-CN" altLang="en-US" dirty="0"/>
              <a:t>，</a:t>
            </a:r>
            <a:endParaRPr lang="en-US" altLang="zh-CN" dirty="0"/>
          </a:p>
          <a:p>
            <a:r>
              <a:rPr lang="zh-CN" altLang="en-US" dirty="0"/>
              <a:t>在加法节点反向传递时，输入的值会</a:t>
            </a:r>
            <a:r>
              <a:rPr lang="zh-CN" altLang="en-US" b="1" dirty="0"/>
              <a:t>原封不动</a:t>
            </a:r>
            <a:r>
              <a:rPr lang="zh-CN" altLang="en-US" dirty="0"/>
              <a:t>地流入下一个节点。</a:t>
            </a:r>
          </a:p>
        </p:txBody>
      </p:sp>
      <p:pic>
        <p:nvPicPr>
          <p:cNvPr id="4" name="图片 3">
            <a:extLst>
              <a:ext uri="{FF2B5EF4-FFF2-40B4-BE49-F238E27FC236}">
                <a16:creationId xmlns:a16="http://schemas.microsoft.com/office/drawing/2014/main" id="{A3652265-EA74-426B-B959-F02229BFE894}"/>
              </a:ext>
            </a:extLst>
          </p:cNvPr>
          <p:cNvPicPr>
            <a:picLocks noChangeAspect="1"/>
          </p:cNvPicPr>
          <p:nvPr/>
        </p:nvPicPr>
        <p:blipFill>
          <a:blip r:embed="rId2"/>
          <a:stretch>
            <a:fillRect/>
          </a:stretch>
        </p:blipFill>
        <p:spPr>
          <a:xfrm>
            <a:off x="5141548" y="1492601"/>
            <a:ext cx="3857625" cy="2171700"/>
          </a:xfrm>
          <a:prstGeom prst="rect">
            <a:avLst/>
          </a:prstGeom>
        </p:spPr>
      </p:pic>
    </p:spTree>
    <p:extLst>
      <p:ext uri="{BB962C8B-B14F-4D97-AF65-F5344CB8AC3E}">
        <p14:creationId xmlns:p14="http://schemas.microsoft.com/office/powerpoint/2010/main" val="187035492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3D651E-D1BB-4CFA-A9BB-1D739039DF70}"/>
              </a:ext>
            </a:extLst>
          </p:cNvPr>
          <p:cNvSpPr>
            <a:spLocks noGrp="1"/>
          </p:cNvSpPr>
          <p:nvPr>
            <p:ph type="title"/>
          </p:nvPr>
        </p:nvSpPr>
        <p:spPr/>
        <p:txBody>
          <a:bodyPr/>
          <a:lstStyle/>
          <a:p>
            <a:r>
              <a:rPr lang="zh-CN" altLang="en-US" dirty="0"/>
              <a:t>加法节点的反向传播</a:t>
            </a:r>
          </a:p>
        </p:txBody>
      </p:sp>
      <p:pic>
        <p:nvPicPr>
          <p:cNvPr id="6" name="内容占位符 5">
            <a:extLst>
              <a:ext uri="{FF2B5EF4-FFF2-40B4-BE49-F238E27FC236}">
                <a16:creationId xmlns:a16="http://schemas.microsoft.com/office/drawing/2014/main" id="{CABAEF26-8AA8-48CC-B2E2-1E828E01F6C0}"/>
              </a:ext>
            </a:extLst>
          </p:cNvPr>
          <p:cNvPicPr>
            <a:picLocks noGrp="1" noChangeAspect="1"/>
          </p:cNvPicPr>
          <p:nvPr>
            <p:ph idx="1"/>
          </p:nvPr>
        </p:nvPicPr>
        <p:blipFill>
          <a:blip r:embed="rId2"/>
          <a:stretch>
            <a:fillRect/>
          </a:stretch>
        </p:blipFill>
        <p:spPr>
          <a:xfrm>
            <a:off x="1936662" y="1958825"/>
            <a:ext cx="8318676" cy="2940349"/>
          </a:xfrm>
          <a:prstGeom prst="rect">
            <a:avLst/>
          </a:prstGeom>
        </p:spPr>
      </p:pic>
    </p:spTree>
    <p:extLst>
      <p:ext uri="{BB962C8B-B14F-4D97-AF65-F5344CB8AC3E}">
        <p14:creationId xmlns:p14="http://schemas.microsoft.com/office/powerpoint/2010/main" val="22140898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CD17CB-F7DD-40B1-B9E9-7BE325DB4074}"/>
              </a:ext>
            </a:extLst>
          </p:cNvPr>
          <p:cNvSpPr>
            <a:spLocks noGrp="1"/>
          </p:cNvSpPr>
          <p:nvPr>
            <p:ph type="title"/>
          </p:nvPr>
        </p:nvSpPr>
        <p:spPr/>
        <p:txBody>
          <a:bodyPr/>
          <a:lstStyle/>
          <a:p>
            <a:r>
              <a:rPr lang="en-US" altLang="zh-CN" dirty="0"/>
              <a:t>2.2 </a:t>
            </a:r>
            <a:r>
              <a:rPr lang="zh-CN" altLang="en-US" dirty="0"/>
              <a:t>乘法节点</a:t>
            </a:r>
          </a:p>
        </p:txBody>
      </p:sp>
      <p:sp>
        <p:nvSpPr>
          <p:cNvPr id="3" name="内容占位符 2">
            <a:extLst>
              <a:ext uri="{FF2B5EF4-FFF2-40B4-BE49-F238E27FC236}">
                <a16:creationId xmlns:a16="http://schemas.microsoft.com/office/drawing/2014/main" id="{3835006B-0131-4EB0-8739-776BA705A2C9}"/>
              </a:ext>
            </a:extLst>
          </p:cNvPr>
          <p:cNvSpPr>
            <a:spLocks noGrp="1"/>
          </p:cNvSpPr>
          <p:nvPr>
            <p:ph idx="1"/>
          </p:nvPr>
        </p:nvSpPr>
        <p:spPr/>
        <p:txBody>
          <a:bodyPr/>
          <a:lstStyle/>
          <a:p>
            <a:r>
              <a:rPr lang="zh-CN" altLang="en-US" dirty="0"/>
              <a:t>该节点可以写作 </a:t>
            </a:r>
            <a:r>
              <a:rPr lang="en-US" altLang="zh-CN" dirty="0"/>
              <a:t>z=x*y</a:t>
            </a:r>
          </a:p>
          <a:p>
            <a:endParaRPr lang="en-US" altLang="zh-CN" dirty="0"/>
          </a:p>
          <a:p>
            <a:endParaRPr lang="en-US" altLang="zh-CN" dirty="0"/>
          </a:p>
          <a:p>
            <a:r>
              <a:rPr lang="en-US" altLang="zh-CN" dirty="0"/>
              <a:t>z</a:t>
            </a:r>
            <a:r>
              <a:rPr lang="zh-CN" altLang="en-US" dirty="0"/>
              <a:t>对</a:t>
            </a:r>
            <a:r>
              <a:rPr lang="en-US" altLang="zh-CN" dirty="0"/>
              <a:t>x</a:t>
            </a:r>
            <a:r>
              <a:rPr lang="zh-CN" altLang="en-US" dirty="0"/>
              <a:t>求导等于</a:t>
            </a:r>
            <a:r>
              <a:rPr lang="en-US" altLang="zh-CN" dirty="0"/>
              <a:t>y</a:t>
            </a:r>
            <a:r>
              <a:rPr lang="zh-CN" altLang="en-US" dirty="0"/>
              <a:t>，对</a:t>
            </a:r>
            <a:r>
              <a:rPr lang="en-US" altLang="zh-CN" dirty="0"/>
              <a:t>y</a:t>
            </a:r>
            <a:r>
              <a:rPr lang="zh-CN" altLang="en-US" dirty="0"/>
              <a:t>求导等于</a:t>
            </a:r>
            <a:r>
              <a:rPr lang="en-US" altLang="zh-CN" dirty="0"/>
              <a:t>x</a:t>
            </a:r>
            <a:r>
              <a:rPr lang="zh-CN" altLang="en-US" dirty="0"/>
              <a:t>，</a:t>
            </a:r>
            <a:endParaRPr lang="en-US" altLang="zh-CN" dirty="0"/>
          </a:p>
          <a:p>
            <a:r>
              <a:rPr lang="zh-CN" altLang="en-US" dirty="0"/>
              <a:t>在乘法节点反向传递时，输入的值</a:t>
            </a:r>
            <a:r>
              <a:rPr lang="zh-CN" altLang="en-US" b="1" dirty="0"/>
              <a:t>交叉相乘</a:t>
            </a:r>
            <a:r>
              <a:rPr lang="zh-CN" altLang="en-US" dirty="0"/>
              <a:t>然后流入下一个节点。</a:t>
            </a:r>
          </a:p>
        </p:txBody>
      </p:sp>
      <p:pic>
        <p:nvPicPr>
          <p:cNvPr id="4" name="图片 3">
            <a:extLst>
              <a:ext uri="{FF2B5EF4-FFF2-40B4-BE49-F238E27FC236}">
                <a16:creationId xmlns:a16="http://schemas.microsoft.com/office/drawing/2014/main" id="{19EAD25D-6CA6-4956-8C4B-CABD7042ECC6}"/>
              </a:ext>
            </a:extLst>
          </p:cNvPr>
          <p:cNvPicPr>
            <a:picLocks noChangeAspect="1"/>
          </p:cNvPicPr>
          <p:nvPr/>
        </p:nvPicPr>
        <p:blipFill>
          <a:blip r:embed="rId2"/>
          <a:stretch>
            <a:fillRect/>
          </a:stretch>
        </p:blipFill>
        <p:spPr>
          <a:xfrm>
            <a:off x="5190266" y="1474891"/>
            <a:ext cx="3400425" cy="2009775"/>
          </a:xfrm>
          <a:prstGeom prst="rect">
            <a:avLst/>
          </a:prstGeom>
        </p:spPr>
      </p:pic>
    </p:spTree>
    <p:extLst>
      <p:ext uri="{BB962C8B-B14F-4D97-AF65-F5344CB8AC3E}">
        <p14:creationId xmlns:p14="http://schemas.microsoft.com/office/powerpoint/2010/main" val="24955705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801AA-E961-43BC-9CF4-ADBA7B681944}"/>
              </a:ext>
            </a:extLst>
          </p:cNvPr>
          <p:cNvSpPr>
            <a:spLocks noGrp="1"/>
          </p:cNvSpPr>
          <p:nvPr>
            <p:ph type="title"/>
          </p:nvPr>
        </p:nvSpPr>
        <p:spPr/>
        <p:txBody>
          <a:bodyPr/>
          <a:lstStyle/>
          <a:p>
            <a:r>
              <a:rPr lang="zh-CN" altLang="en-US" dirty="0"/>
              <a:t>乘法节点的反向传播</a:t>
            </a:r>
          </a:p>
        </p:txBody>
      </p:sp>
      <p:pic>
        <p:nvPicPr>
          <p:cNvPr id="4" name="内容占位符 3">
            <a:extLst>
              <a:ext uri="{FF2B5EF4-FFF2-40B4-BE49-F238E27FC236}">
                <a16:creationId xmlns:a16="http://schemas.microsoft.com/office/drawing/2014/main" id="{B2840333-9C05-4F5C-A0F0-A078DD30EBA3}"/>
              </a:ext>
            </a:extLst>
          </p:cNvPr>
          <p:cNvPicPr>
            <a:picLocks noGrp="1" noChangeAspect="1"/>
          </p:cNvPicPr>
          <p:nvPr>
            <p:ph idx="1"/>
          </p:nvPr>
        </p:nvPicPr>
        <p:blipFill>
          <a:blip r:embed="rId2"/>
          <a:stretch>
            <a:fillRect/>
          </a:stretch>
        </p:blipFill>
        <p:spPr>
          <a:xfrm>
            <a:off x="1935956" y="1733928"/>
            <a:ext cx="8320087" cy="3390144"/>
          </a:xfrm>
          <a:prstGeom prst="rect">
            <a:avLst/>
          </a:prstGeom>
        </p:spPr>
      </p:pic>
    </p:spTree>
    <p:extLst>
      <p:ext uri="{BB962C8B-B14F-4D97-AF65-F5344CB8AC3E}">
        <p14:creationId xmlns:p14="http://schemas.microsoft.com/office/powerpoint/2010/main" val="19996940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727FDA-173D-4B62-9565-FA36780B6431}"/>
              </a:ext>
            </a:extLst>
          </p:cNvPr>
          <p:cNvSpPr>
            <a:spLocks noGrp="1"/>
          </p:cNvSpPr>
          <p:nvPr>
            <p:ph type="title"/>
          </p:nvPr>
        </p:nvSpPr>
        <p:spPr/>
        <p:txBody>
          <a:bodyPr/>
          <a:lstStyle/>
          <a:p>
            <a:r>
              <a:rPr lang="en-US" altLang="zh-CN" dirty="0"/>
              <a:t>2.3 </a:t>
            </a:r>
            <a:r>
              <a:rPr lang="zh-CN" altLang="en-US" dirty="0"/>
              <a:t>仿射变换</a:t>
            </a:r>
          </a:p>
        </p:txBody>
      </p:sp>
      <p:sp>
        <p:nvSpPr>
          <p:cNvPr id="4" name="内容占位符 3">
            <a:extLst>
              <a:ext uri="{FF2B5EF4-FFF2-40B4-BE49-F238E27FC236}">
                <a16:creationId xmlns:a16="http://schemas.microsoft.com/office/drawing/2014/main" id="{0CC6B5C7-5EAA-47BF-B565-6AC07310C3EE}"/>
              </a:ext>
            </a:extLst>
          </p:cNvPr>
          <p:cNvSpPr>
            <a:spLocks noGrp="1"/>
          </p:cNvSpPr>
          <p:nvPr>
            <p:ph sz="half" idx="1"/>
          </p:nvPr>
        </p:nvSpPr>
        <p:spPr/>
        <p:txBody>
          <a:bodyPr/>
          <a:lstStyle/>
          <a:p>
            <a:r>
              <a:rPr lang="zh-CN" altLang="en-US" dirty="0"/>
              <a:t>仿射变换公式</a:t>
            </a:r>
            <a:endParaRPr lang="en-US" altLang="zh-CN" dirty="0"/>
          </a:p>
          <a:p>
            <a:endParaRPr lang="en-US" altLang="zh-CN" dirty="0"/>
          </a:p>
          <a:p>
            <a:endParaRPr lang="en-US" altLang="zh-CN" dirty="0"/>
          </a:p>
          <a:p>
            <a:r>
              <a:rPr lang="zh-CN" altLang="en-US" dirty="0"/>
              <a:t>神经网络的重要形式单元</a:t>
            </a:r>
          </a:p>
        </p:txBody>
      </p:sp>
      <p:pic>
        <p:nvPicPr>
          <p:cNvPr id="10" name="内容占位符 9">
            <a:extLst>
              <a:ext uri="{FF2B5EF4-FFF2-40B4-BE49-F238E27FC236}">
                <a16:creationId xmlns:a16="http://schemas.microsoft.com/office/drawing/2014/main" id="{713148FA-667C-400D-B103-330539E411C3}"/>
              </a:ext>
            </a:extLst>
          </p:cNvPr>
          <p:cNvPicPr>
            <a:picLocks noGrp="1" noChangeAspect="1"/>
          </p:cNvPicPr>
          <p:nvPr>
            <p:ph sz="half" idx="2"/>
          </p:nvPr>
        </p:nvPicPr>
        <p:blipFill>
          <a:blip r:embed="rId2"/>
          <a:stretch>
            <a:fillRect/>
          </a:stretch>
        </p:blipFill>
        <p:spPr>
          <a:xfrm>
            <a:off x="7347852" y="1825625"/>
            <a:ext cx="2830295" cy="4351338"/>
          </a:xfrm>
          <a:prstGeom prst="rect">
            <a:avLst/>
          </a:prstGeom>
        </p:spPr>
      </p:pic>
      <p:pic>
        <p:nvPicPr>
          <p:cNvPr id="9" name="图片 8">
            <a:extLst>
              <a:ext uri="{FF2B5EF4-FFF2-40B4-BE49-F238E27FC236}">
                <a16:creationId xmlns:a16="http://schemas.microsoft.com/office/drawing/2014/main" id="{A939E7C2-A70B-4451-9D0E-34FF42828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137" y="2623200"/>
            <a:ext cx="1609725" cy="352425"/>
          </a:xfrm>
          <a:prstGeom prst="rect">
            <a:avLst/>
          </a:prstGeom>
        </p:spPr>
      </p:pic>
    </p:spTree>
    <p:extLst>
      <p:ext uri="{BB962C8B-B14F-4D97-AF65-F5344CB8AC3E}">
        <p14:creationId xmlns:p14="http://schemas.microsoft.com/office/powerpoint/2010/main" val="45650386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EA321-8C60-4063-8BF0-A027993112D0}"/>
              </a:ext>
            </a:extLst>
          </p:cNvPr>
          <p:cNvSpPr>
            <a:spLocks noGrp="1"/>
          </p:cNvSpPr>
          <p:nvPr>
            <p:ph type="title"/>
          </p:nvPr>
        </p:nvSpPr>
        <p:spPr/>
        <p:txBody>
          <a:bodyPr/>
          <a:lstStyle/>
          <a:p>
            <a:r>
              <a:rPr lang="zh-CN" altLang="en-US" dirty="0"/>
              <a:t>仿射节点的反向传播</a:t>
            </a:r>
          </a:p>
        </p:txBody>
      </p:sp>
      <p:sp>
        <p:nvSpPr>
          <p:cNvPr id="3" name="内容占位符 2">
            <a:extLst>
              <a:ext uri="{FF2B5EF4-FFF2-40B4-BE49-F238E27FC236}">
                <a16:creationId xmlns:a16="http://schemas.microsoft.com/office/drawing/2014/main" id="{B24A6AB9-0410-4B58-BB38-CAC387B7458B}"/>
              </a:ext>
            </a:extLst>
          </p:cNvPr>
          <p:cNvSpPr>
            <a:spLocks noGrp="1"/>
          </p:cNvSpPr>
          <p:nvPr>
            <p:ph idx="1"/>
          </p:nvPr>
        </p:nvSpPr>
        <p:spPr/>
        <p:txBody>
          <a:bodyPr/>
          <a:lstStyle/>
          <a:p>
            <a:r>
              <a:rPr lang="zh-CN" altLang="en-US" dirty="0"/>
              <a:t>和乘法节点类似</a:t>
            </a:r>
            <a:endParaRPr lang="en-US" altLang="zh-CN" dirty="0"/>
          </a:p>
          <a:p>
            <a:pPr lvl="1"/>
            <a:r>
              <a:rPr lang="zh-CN" altLang="en-US" dirty="0"/>
              <a:t>和乘法节点一样</a:t>
            </a:r>
            <a:endParaRPr lang="en-US" altLang="zh-CN" dirty="0"/>
          </a:p>
          <a:p>
            <a:pPr lvl="2"/>
            <a:r>
              <a:rPr lang="zh-CN" altLang="en-US" dirty="0"/>
              <a:t>对</a:t>
            </a:r>
            <a:r>
              <a:rPr lang="en-US" altLang="zh-CN" dirty="0"/>
              <a:t>X</a:t>
            </a:r>
            <a:r>
              <a:rPr lang="zh-CN" altLang="en-US" dirty="0"/>
              <a:t>求导，结果就是</a:t>
            </a:r>
            <a:r>
              <a:rPr lang="en-US" altLang="zh-CN" dirty="0"/>
              <a:t>W1</a:t>
            </a:r>
            <a:r>
              <a:rPr lang="zh-CN" altLang="en-US" dirty="0"/>
              <a:t>；</a:t>
            </a:r>
            <a:endParaRPr lang="en-US" altLang="zh-CN" dirty="0"/>
          </a:p>
          <a:p>
            <a:pPr lvl="2"/>
            <a:r>
              <a:rPr lang="zh-CN" altLang="en-US" dirty="0"/>
              <a:t>对</a:t>
            </a:r>
            <a:r>
              <a:rPr lang="en-US" altLang="zh-CN" dirty="0"/>
              <a:t>W1</a:t>
            </a:r>
            <a:r>
              <a:rPr lang="zh-CN" altLang="en-US" dirty="0"/>
              <a:t>求导，结果就是</a:t>
            </a:r>
            <a:r>
              <a:rPr lang="en-US" altLang="zh-CN" dirty="0"/>
              <a:t>X</a:t>
            </a:r>
            <a:r>
              <a:rPr lang="zh-CN" altLang="en-US" dirty="0"/>
              <a:t>；</a:t>
            </a:r>
            <a:endParaRPr lang="en-US" altLang="zh-CN" dirty="0"/>
          </a:p>
          <a:p>
            <a:pPr lvl="1"/>
            <a:r>
              <a:rPr lang="zh-CN" altLang="en-US" dirty="0"/>
              <a:t>对</a:t>
            </a:r>
            <a:r>
              <a:rPr lang="en-US" altLang="zh-CN" dirty="0"/>
              <a:t>b1</a:t>
            </a:r>
            <a:r>
              <a:rPr lang="zh-CN" altLang="en-US" dirty="0"/>
              <a:t>求导，结果为</a:t>
            </a:r>
            <a:r>
              <a:rPr lang="en-US" altLang="zh-CN" dirty="0"/>
              <a:t>1</a:t>
            </a:r>
            <a:r>
              <a:rPr lang="zh-CN" altLang="en-US" dirty="0"/>
              <a:t>，</a:t>
            </a:r>
            <a:r>
              <a:rPr lang="zh-CN" altLang="en-US" b="1" dirty="0"/>
              <a:t>原封不动</a:t>
            </a:r>
            <a:r>
              <a:rPr lang="zh-CN" altLang="en-US" dirty="0"/>
              <a:t>地流入即可。</a:t>
            </a:r>
            <a:endParaRPr lang="en-US" altLang="zh-CN" dirty="0"/>
          </a:p>
          <a:p>
            <a:r>
              <a:rPr lang="zh-CN" altLang="en-US" dirty="0"/>
              <a:t>注意：</a:t>
            </a:r>
            <a:endParaRPr lang="en-US" altLang="zh-CN" dirty="0"/>
          </a:p>
          <a:p>
            <a:pPr lvl="1"/>
            <a:r>
              <a:rPr lang="zh-CN" altLang="en-US" dirty="0"/>
              <a:t>相乘是向量之间的乘法。</a:t>
            </a:r>
          </a:p>
        </p:txBody>
      </p:sp>
    </p:spTree>
    <p:extLst>
      <p:ext uri="{BB962C8B-B14F-4D97-AF65-F5344CB8AC3E}">
        <p14:creationId xmlns:p14="http://schemas.microsoft.com/office/powerpoint/2010/main" val="47699423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4ABFB7-098C-429A-8CD5-90B3B5FA93E4}"/>
              </a:ext>
            </a:extLst>
          </p:cNvPr>
          <p:cNvSpPr>
            <a:spLocks noGrp="1"/>
          </p:cNvSpPr>
          <p:nvPr>
            <p:ph type="title"/>
          </p:nvPr>
        </p:nvSpPr>
        <p:spPr/>
        <p:txBody>
          <a:bodyPr/>
          <a:lstStyle/>
          <a:p>
            <a:r>
              <a:rPr lang="en-US" altLang="zh-CN" dirty="0"/>
              <a:t>2.4 ReLU</a:t>
            </a:r>
            <a:r>
              <a:rPr lang="zh-CN" altLang="en-US" dirty="0"/>
              <a:t>层</a:t>
            </a:r>
          </a:p>
        </p:txBody>
      </p:sp>
      <p:sp>
        <p:nvSpPr>
          <p:cNvPr id="3" name="内容占位符 2">
            <a:extLst>
              <a:ext uri="{FF2B5EF4-FFF2-40B4-BE49-F238E27FC236}">
                <a16:creationId xmlns:a16="http://schemas.microsoft.com/office/drawing/2014/main" id="{0725C30B-A2CB-4CD3-8F84-7991C9EF6110}"/>
              </a:ext>
            </a:extLst>
          </p:cNvPr>
          <p:cNvSpPr>
            <a:spLocks noGrp="1"/>
          </p:cNvSpPr>
          <p:nvPr>
            <p:ph sz="half" idx="1"/>
          </p:nvPr>
        </p:nvSpPr>
        <p:spPr/>
        <p:txBody>
          <a:bodyPr/>
          <a:lstStyle/>
          <a:p>
            <a:r>
              <a:rPr lang="zh-CN" altLang="en-US" dirty="0"/>
              <a:t>激活层我们就以</a:t>
            </a:r>
            <a:r>
              <a:rPr lang="en-US" altLang="zh-CN" dirty="0"/>
              <a:t>ReLU</a:t>
            </a:r>
            <a:r>
              <a:rPr lang="zh-CN" altLang="en-US" dirty="0"/>
              <a:t>为例</a:t>
            </a:r>
            <a:endParaRPr lang="en-US" altLang="zh-CN" dirty="0"/>
          </a:p>
          <a:p>
            <a:endParaRPr lang="en-US" altLang="zh-CN" dirty="0"/>
          </a:p>
          <a:p>
            <a:r>
              <a:rPr lang="zh-CN" altLang="en-US" dirty="0"/>
              <a:t>当</a:t>
            </a:r>
            <a:r>
              <a:rPr lang="en-US" altLang="zh-CN" dirty="0"/>
              <a:t>x&gt;0</a:t>
            </a:r>
            <a:r>
              <a:rPr lang="zh-CN" altLang="en-US" dirty="0"/>
              <a:t>时，</a:t>
            </a:r>
            <a:r>
              <a:rPr lang="en-US" altLang="zh-CN" dirty="0"/>
              <a:t>y=x</a:t>
            </a:r>
            <a:r>
              <a:rPr lang="zh-CN" altLang="en-US" dirty="0"/>
              <a:t>，求导为</a:t>
            </a:r>
            <a:r>
              <a:rPr lang="en-US" altLang="zh-CN" dirty="0"/>
              <a:t>1</a:t>
            </a:r>
            <a:r>
              <a:rPr lang="zh-CN" altLang="en-US" dirty="0"/>
              <a:t>，</a:t>
            </a:r>
            <a:endParaRPr lang="en-US" altLang="zh-CN" dirty="0"/>
          </a:p>
          <a:p>
            <a:pPr lvl="1"/>
            <a:r>
              <a:rPr lang="zh-CN" altLang="en-US" dirty="0"/>
              <a:t>也就是原封不动传递。</a:t>
            </a:r>
          </a:p>
          <a:p>
            <a:r>
              <a:rPr lang="zh-CN" altLang="en-US" dirty="0"/>
              <a:t>当</a:t>
            </a:r>
            <a:r>
              <a:rPr lang="en-US" altLang="zh-CN" dirty="0"/>
              <a:t>x&lt;=0</a:t>
            </a:r>
            <a:r>
              <a:rPr lang="zh-CN" altLang="en-US" dirty="0"/>
              <a:t>时，</a:t>
            </a:r>
            <a:r>
              <a:rPr lang="en-US" altLang="zh-CN" dirty="0"/>
              <a:t>y=0</a:t>
            </a:r>
            <a:r>
              <a:rPr lang="zh-CN" altLang="en-US" dirty="0"/>
              <a:t>，求导为</a:t>
            </a:r>
            <a:r>
              <a:rPr lang="en-US" altLang="zh-CN" dirty="0"/>
              <a:t>0</a:t>
            </a:r>
            <a:r>
              <a:rPr lang="zh-CN" altLang="en-US" dirty="0"/>
              <a:t>，</a:t>
            </a:r>
            <a:endParaRPr lang="en-US" altLang="zh-CN" dirty="0"/>
          </a:p>
          <a:p>
            <a:pPr lvl="1"/>
            <a:r>
              <a:rPr lang="zh-CN" altLang="en-US" dirty="0"/>
              <a:t>也就是传递值为</a:t>
            </a:r>
            <a:r>
              <a:rPr lang="en-US" altLang="zh-CN" dirty="0"/>
              <a:t>0</a:t>
            </a:r>
            <a:r>
              <a:rPr lang="zh-CN" altLang="en-US" dirty="0"/>
              <a:t>。</a:t>
            </a:r>
          </a:p>
          <a:p>
            <a:endParaRPr lang="zh-CN" altLang="en-US" dirty="0"/>
          </a:p>
        </p:txBody>
      </p:sp>
      <p:sp>
        <p:nvSpPr>
          <p:cNvPr id="4" name="内容占位符 3">
            <a:extLst>
              <a:ext uri="{FF2B5EF4-FFF2-40B4-BE49-F238E27FC236}">
                <a16:creationId xmlns:a16="http://schemas.microsoft.com/office/drawing/2014/main" id="{C721D080-9F37-4643-924C-546EE008BB2E}"/>
              </a:ext>
            </a:extLst>
          </p:cNvPr>
          <p:cNvSpPr>
            <a:spLocks noGrp="1"/>
          </p:cNvSpPr>
          <p:nvPr>
            <p:ph sz="half" idx="2"/>
          </p:nvPr>
        </p:nvSpPr>
        <p:spPr/>
        <p:txBody>
          <a:bodyPr/>
          <a:lstStyle/>
          <a:p>
            <a:r>
              <a:rPr lang="en-US" altLang="zh-CN" dirty="0"/>
              <a:t>ReLU</a:t>
            </a:r>
            <a:r>
              <a:rPr lang="zh-CN" altLang="en-US" dirty="0"/>
              <a:t>层：</a:t>
            </a:r>
          </a:p>
        </p:txBody>
      </p:sp>
      <p:pic>
        <p:nvPicPr>
          <p:cNvPr id="6" name="图片 5">
            <a:extLst>
              <a:ext uri="{FF2B5EF4-FFF2-40B4-BE49-F238E27FC236}">
                <a16:creationId xmlns:a16="http://schemas.microsoft.com/office/drawing/2014/main" id="{BE3FC202-1EE1-474F-95A7-14914893C9B5}"/>
              </a:ext>
            </a:extLst>
          </p:cNvPr>
          <p:cNvPicPr>
            <a:picLocks noChangeAspect="1"/>
          </p:cNvPicPr>
          <p:nvPr/>
        </p:nvPicPr>
        <p:blipFill>
          <a:blip r:embed="rId2"/>
          <a:stretch>
            <a:fillRect/>
          </a:stretch>
        </p:blipFill>
        <p:spPr>
          <a:xfrm>
            <a:off x="7448550" y="2521939"/>
            <a:ext cx="2628900" cy="2533650"/>
          </a:xfrm>
          <a:prstGeom prst="rect">
            <a:avLst/>
          </a:prstGeom>
        </p:spPr>
      </p:pic>
    </p:spTree>
    <p:extLst>
      <p:ext uri="{BB962C8B-B14F-4D97-AF65-F5344CB8AC3E}">
        <p14:creationId xmlns:p14="http://schemas.microsoft.com/office/powerpoint/2010/main" val="26343479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A0A09-45F6-4E83-8276-F9B1DD905238}"/>
              </a:ext>
            </a:extLst>
          </p:cNvPr>
          <p:cNvSpPr>
            <a:spLocks noGrp="1"/>
          </p:cNvSpPr>
          <p:nvPr>
            <p:ph type="title"/>
          </p:nvPr>
        </p:nvSpPr>
        <p:spPr/>
        <p:txBody>
          <a:bodyPr/>
          <a:lstStyle/>
          <a:p>
            <a:r>
              <a:rPr lang="en-US" altLang="zh-CN" dirty="0"/>
              <a:t>2.5 Softmax-with-Loss</a:t>
            </a:r>
            <a:endParaRPr lang="zh-CN" altLang="en-US" dirty="0"/>
          </a:p>
        </p:txBody>
      </p:sp>
      <p:sp>
        <p:nvSpPr>
          <p:cNvPr id="3" name="内容占位符 2">
            <a:extLst>
              <a:ext uri="{FF2B5EF4-FFF2-40B4-BE49-F238E27FC236}">
                <a16:creationId xmlns:a16="http://schemas.microsoft.com/office/drawing/2014/main" id="{3144556F-EA04-4BD1-9177-4F3CD23B280A}"/>
              </a:ext>
            </a:extLst>
          </p:cNvPr>
          <p:cNvSpPr>
            <a:spLocks noGrp="1"/>
          </p:cNvSpPr>
          <p:nvPr>
            <p:ph idx="1"/>
          </p:nvPr>
        </p:nvSpPr>
        <p:spPr/>
        <p:txBody>
          <a:bodyPr/>
          <a:lstStyle/>
          <a:p>
            <a:r>
              <a:rPr lang="en-US" altLang="zh-CN" dirty="0"/>
              <a:t>Softmax-with-Loss </a:t>
            </a:r>
            <a:r>
              <a:rPr lang="zh-CN" altLang="en-US" dirty="0"/>
              <a:t>是</a:t>
            </a:r>
            <a:r>
              <a:rPr lang="en-US" altLang="zh-CN" dirty="0"/>
              <a:t>Softmax</a:t>
            </a:r>
            <a:r>
              <a:rPr lang="zh-CN" altLang="en-US" dirty="0"/>
              <a:t>和交叉熵损失的合称。</a:t>
            </a:r>
            <a:endParaRPr lang="en-US" altLang="zh-CN" dirty="0"/>
          </a:p>
          <a:p>
            <a:r>
              <a:rPr lang="zh-CN" altLang="en-US" dirty="0"/>
              <a:t>是神经网络的最后一个环节。</a:t>
            </a:r>
            <a:endParaRPr lang="en-US" altLang="zh-CN" dirty="0"/>
          </a:p>
          <a:p>
            <a:endParaRPr lang="en-US" altLang="zh-CN" dirty="0"/>
          </a:p>
          <a:p>
            <a:r>
              <a:rPr lang="zh-CN" altLang="en-US" dirty="0"/>
              <a:t>反向传播推导的结论：（对推导过程感兴趣的话可以看文末参考文献*的附录</a:t>
            </a:r>
            <a:r>
              <a:rPr lang="en-US" altLang="zh-CN" dirty="0"/>
              <a:t>A</a:t>
            </a:r>
            <a:r>
              <a:rPr lang="zh-CN" altLang="en-US" dirty="0"/>
              <a:t>）：</a:t>
            </a:r>
          </a:p>
        </p:txBody>
      </p:sp>
    </p:spTree>
    <p:extLst>
      <p:ext uri="{BB962C8B-B14F-4D97-AF65-F5344CB8AC3E}">
        <p14:creationId xmlns:p14="http://schemas.microsoft.com/office/powerpoint/2010/main" val="170956624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DDD40D-3907-4CFD-BF68-9DB0C11BF6BA}"/>
              </a:ext>
            </a:extLst>
          </p:cNvPr>
          <p:cNvSpPr>
            <a:spLocks noGrp="1"/>
          </p:cNvSpPr>
          <p:nvPr>
            <p:ph type="title"/>
          </p:nvPr>
        </p:nvSpPr>
        <p:spPr/>
        <p:txBody>
          <a:bodyPr/>
          <a:lstStyle/>
          <a:p>
            <a:r>
              <a:rPr lang="en-US" altLang="zh-CN" dirty="0"/>
              <a:t>Softmax-with-Loss</a:t>
            </a:r>
            <a:r>
              <a:rPr lang="zh-CN" altLang="en-US" dirty="0"/>
              <a:t>的反向传播</a:t>
            </a:r>
          </a:p>
        </p:txBody>
      </p:sp>
      <p:sp>
        <p:nvSpPr>
          <p:cNvPr id="4" name="内容占位符 3">
            <a:extLst>
              <a:ext uri="{FF2B5EF4-FFF2-40B4-BE49-F238E27FC236}">
                <a16:creationId xmlns:a16="http://schemas.microsoft.com/office/drawing/2014/main" id="{23A65E29-602E-40FD-AEFE-633D08D12783}"/>
              </a:ext>
            </a:extLst>
          </p:cNvPr>
          <p:cNvSpPr>
            <a:spLocks noGrp="1"/>
          </p:cNvSpPr>
          <p:nvPr>
            <p:ph sz="half" idx="1"/>
          </p:nvPr>
        </p:nvSpPr>
        <p:spPr/>
        <p:txBody>
          <a:bodyPr>
            <a:normAutofit fontScale="85000" lnSpcReduction="10000"/>
          </a:bodyPr>
          <a:lstStyle/>
          <a:p>
            <a:r>
              <a:rPr lang="zh-CN" altLang="en-US" dirty="0"/>
              <a:t>从前面的层输入的是</a:t>
            </a:r>
            <a:r>
              <a:rPr lang="en-US" altLang="zh-CN" dirty="0"/>
              <a:t>(a1, a2, a3)</a:t>
            </a:r>
          </a:p>
          <a:p>
            <a:r>
              <a:rPr lang="en-US" altLang="zh-CN" dirty="0" err="1"/>
              <a:t>softmax</a:t>
            </a:r>
            <a:r>
              <a:rPr lang="zh-CN" altLang="en-US" dirty="0"/>
              <a:t>层输出是</a:t>
            </a:r>
            <a:r>
              <a:rPr lang="en-US" altLang="zh-CN" dirty="0"/>
              <a:t>(y1, y2, y3)</a:t>
            </a:r>
            <a:r>
              <a:rPr lang="zh-CN" altLang="en-US" dirty="0"/>
              <a:t>。</a:t>
            </a:r>
            <a:endParaRPr lang="en-US" altLang="zh-CN" dirty="0"/>
          </a:p>
          <a:p>
            <a:r>
              <a:rPr lang="zh-CN" altLang="en-US" dirty="0"/>
              <a:t>教师标签是</a:t>
            </a:r>
            <a:r>
              <a:rPr lang="en-US" altLang="zh-CN" dirty="0"/>
              <a:t>(t1, t2, t3)</a:t>
            </a:r>
            <a:r>
              <a:rPr lang="zh-CN" altLang="en-US" dirty="0"/>
              <a:t>，</a:t>
            </a:r>
            <a:endParaRPr lang="en-US" altLang="zh-CN" dirty="0"/>
          </a:p>
          <a:p>
            <a:pPr lvl="1"/>
            <a:r>
              <a:rPr lang="zh-CN" altLang="en-US" dirty="0"/>
              <a:t>表示是否分类正确的标签，</a:t>
            </a:r>
            <a:endParaRPr lang="en-US" altLang="zh-CN" dirty="0"/>
          </a:p>
          <a:p>
            <a:pPr lvl="1"/>
            <a:r>
              <a:rPr lang="zh-CN" altLang="en-US" dirty="0"/>
              <a:t>比如正确分类应该是第一行的结果时，</a:t>
            </a:r>
            <a:r>
              <a:rPr lang="en-US" altLang="zh-CN" dirty="0"/>
              <a:t>(t1, t2, t3)</a:t>
            </a:r>
            <a:r>
              <a:rPr lang="zh-CN" altLang="en-US" dirty="0"/>
              <a:t>就是</a:t>
            </a:r>
            <a:r>
              <a:rPr lang="en-US" altLang="zh-CN" dirty="0"/>
              <a:t>(1,0,0)</a:t>
            </a:r>
            <a:r>
              <a:rPr lang="zh-CN" altLang="en-US" dirty="0"/>
              <a:t>。</a:t>
            </a:r>
            <a:endParaRPr lang="en-US" altLang="zh-CN" dirty="0"/>
          </a:p>
          <a:p>
            <a:r>
              <a:rPr lang="en-US" altLang="zh-CN" dirty="0"/>
              <a:t>Cross Entropy Error</a:t>
            </a:r>
            <a:r>
              <a:rPr lang="zh-CN" altLang="en-US" dirty="0"/>
              <a:t>层输出损失是</a:t>
            </a:r>
            <a:r>
              <a:rPr lang="en-US" altLang="zh-CN" dirty="0"/>
              <a:t>L</a:t>
            </a:r>
            <a:r>
              <a:rPr lang="zh-CN" altLang="en-US" dirty="0"/>
              <a:t>。</a:t>
            </a:r>
            <a:endParaRPr lang="en-US" altLang="zh-CN" dirty="0"/>
          </a:p>
          <a:p>
            <a:r>
              <a:rPr lang="en-US" altLang="zh-CN" dirty="0"/>
              <a:t>Softmax-with-Loss</a:t>
            </a:r>
            <a:r>
              <a:rPr lang="zh-CN" altLang="en-US" dirty="0"/>
              <a:t>的反向传播的结果为：</a:t>
            </a:r>
            <a:endParaRPr lang="en-US" altLang="zh-CN" dirty="0"/>
          </a:p>
          <a:p>
            <a:pPr lvl="1"/>
            <a:r>
              <a:rPr lang="en-US" altLang="zh-CN" dirty="0"/>
              <a:t>(y1 − t1, y2 − t2, y3 − t3)</a:t>
            </a:r>
            <a:r>
              <a:rPr lang="zh-CN" altLang="en-US" dirty="0"/>
              <a:t>。</a:t>
            </a:r>
          </a:p>
        </p:txBody>
      </p:sp>
      <p:pic>
        <p:nvPicPr>
          <p:cNvPr id="7" name="内容占位符 6">
            <a:extLst>
              <a:ext uri="{FF2B5EF4-FFF2-40B4-BE49-F238E27FC236}">
                <a16:creationId xmlns:a16="http://schemas.microsoft.com/office/drawing/2014/main" id="{B327CF53-0D90-4B25-8B08-EAEBB0074213}"/>
              </a:ext>
            </a:extLst>
          </p:cNvPr>
          <p:cNvPicPr>
            <a:picLocks noGrp="1" noChangeAspect="1"/>
          </p:cNvPicPr>
          <p:nvPr>
            <p:ph sz="half" idx="2"/>
          </p:nvPr>
        </p:nvPicPr>
        <p:blipFill>
          <a:blip r:embed="rId2"/>
          <a:stretch>
            <a:fillRect/>
          </a:stretch>
        </p:blipFill>
        <p:spPr>
          <a:xfrm>
            <a:off x="6172200" y="2317274"/>
            <a:ext cx="5181600" cy="3368040"/>
          </a:xfrm>
          <a:prstGeom prst="rect">
            <a:avLst/>
          </a:prstGeom>
        </p:spPr>
      </p:pic>
    </p:spTree>
    <p:extLst>
      <p:ext uri="{BB962C8B-B14F-4D97-AF65-F5344CB8AC3E}">
        <p14:creationId xmlns:p14="http://schemas.microsoft.com/office/powerpoint/2010/main" val="75209398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CEEDE-96A1-4F7A-8AD0-9A22712D9E51}"/>
              </a:ext>
            </a:extLst>
          </p:cNvPr>
          <p:cNvSpPr>
            <a:spLocks noGrp="1"/>
          </p:cNvSpPr>
          <p:nvPr>
            <p:ph type="title"/>
          </p:nvPr>
        </p:nvSpPr>
        <p:spPr/>
        <p:txBody>
          <a:bodyPr/>
          <a:lstStyle/>
          <a:p>
            <a:r>
              <a:rPr lang="en-US" altLang="zh-CN" dirty="0"/>
              <a:t>3.</a:t>
            </a:r>
            <a:r>
              <a:rPr lang="zh-CN" altLang="en-US" dirty="0"/>
              <a:t>参数更新</a:t>
            </a:r>
          </a:p>
        </p:txBody>
      </p:sp>
      <p:sp>
        <p:nvSpPr>
          <p:cNvPr id="3" name="内容占位符 2">
            <a:extLst>
              <a:ext uri="{FF2B5EF4-FFF2-40B4-BE49-F238E27FC236}">
                <a16:creationId xmlns:a16="http://schemas.microsoft.com/office/drawing/2014/main" id="{ED43A419-33AA-4F16-A96F-8A6776155996}"/>
              </a:ext>
            </a:extLst>
          </p:cNvPr>
          <p:cNvSpPr>
            <a:spLocks noGrp="1"/>
          </p:cNvSpPr>
          <p:nvPr>
            <p:ph idx="1"/>
          </p:nvPr>
        </p:nvSpPr>
        <p:spPr/>
        <p:txBody>
          <a:bodyPr/>
          <a:lstStyle/>
          <a:p>
            <a:r>
              <a:rPr lang="zh-CN" altLang="en-US" dirty="0"/>
              <a:t>参数的更新对象是</a:t>
            </a:r>
            <a:r>
              <a:rPr lang="en-US" altLang="zh-CN" dirty="0"/>
              <a:t>W</a:t>
            </a:r>
            <a:r>
              <a:rPr lang="zh-CN" altLang="en-US" dirty="0"/>
              <a:t>和</a:t>
            </a:r>
            <a:r>
              <a:rPr lang="en-US" altLang="zh-CN" dirty="0"/>
              <a:t>b</a:t>
            </a:r>
          </a:p>
          <a:p>
            <a:r>
              <a:rPr lang="zh-CN" altLang="en-US" dirty="0"/>
              <a:t>更新方法</a:t>
            </a:r>
            <a:endParaRPr lang="en-US" altLang="zh-CN" dirty="0"/>
          </a:p>
          <a:p>
            <a:pPr lvl="1"/>
            <a:r>
              <a:rPr lang="zh-CN" altLang="en-US" dirty="0"/>
              <a:t>用</a:t>
            </a:r>
            <a:r>
              <a:rPr lang="en-US" altLang="zh-CN" dirty="0" err="1"/>
              <a:t>dW</a:t>
            </a:r>
            <a:r>
              <a:rPr lang="zh-CN" altLang="en-US" dirty="0"/>
              <a:t>和</a:t>
            </a:r>
            <a:r>
              <a:rPr lang="en-US" altLang="zh-CN" dirty="0" err="1"/>
              <a:t>db</a:t>
            </a:r>
            <a:r>
              <a:rPr lang="zh-CN" altLang="en-US" dirty="0"/>
              <a:t>表示反向传播到</a:t>
            </a:r>
            <a:r>
              <a:rPr lang="en-US" altLang="zh-CN" dirty="0"/>
              <a:t>W</a:t>
            </a:r>
            <a:r>
              <a:rPr lang="zh-CN" altLang="en-US" dirty="0"/>
              <a:t>和</a:t>
            </a:r>
            <a:r>
              <a:rPr lang="en-US" altLang="zh-CN" dirty="0"/>
              <a:t>b</a:t>
            </a:r>
            <a:r>
              <a:rPr lang="zh-CN" altLang="en-US" dirty="0"/>
              <a:t>节点时的计算结果。</a:t>
            </a:r>
          </a:p>
          <a:p>
            <a:pPr lvl="2"/>
            <a:r>
              <a:rPr lang="en-US" altLang="zh-CN" dirty="0" err="1"/>
              <a:t>dW</a:t>
            </a:r>
            <a:r>
              <a:rPr lang="zh-CN" altLang="en-US" dirty="0"/>
              <a:t>就是输入值乘以</a:t>
            </a:r>
            <a:r>
              <a:rPr lang="en-US" altLang="zh-CN" dirty="0"/>
              <a:t>X</a:t>
            </a:r>
            <a:r>
              <a:rPr lang="zh-CN" altLang="en-US" dirty="0"/>
              <a:t>，</a:t>
            </a:r>
            <a:r>
              <a:rPr lang="en-US" altLang="zh-CN" dirty="0" err="1"/>
              <a:t>db</a:t>
            </a:r>
            <a:r>
              <a:rPr lang="zh-CN" altLang="en-US" dirty="0"/>
              <a:t>就等于输入值。</a:t>
            </a:r>
            <a:endParaRPr lang="en-US" altLang="zh-CN" dirty="0"/>
          </a:p>
          <a:p>
            <a:pPr lvl="1"/>
            <a:r>
              <a:rPr lang="zh-CN" altLang="en-US" dirty="0"/>
              <a:t>更新方法：</a:t>
            </a:r>
            <a:r>
              <a:rPr lang="en-US" altLang="zh-CN" dirty="0"/>
              <a:t> W=W-</a:t>
            </a:r>
            <a:r>
              <a:rPr lang="en-US" altLang="zh-CN" dirty="0" err="1"/>
              <a:t>dW</a:t>
            </a:r>
            <a:r>
              <a:rPr lang="zh-CN" altLang="en-US" dirty="0"/>
              <a:t>；</a:t>
            </a:r>
            <a:r>
              <a:rPr lang="en-US" altLang="zh-CN" dirty="0"/>
              <a:t>b=b-</a:t>
            </a:r>
            <a:r>
              <a:rPr lang="en-US" altLang="zh-CN" dirty="0" err="1"/>
              <a:t>db</a:t>
            </a:r>
            <a:endParaRPr lang="en-US" altLang="zh-CN" dirty="0"/>
          </a:p>
          <a:p>
            <a:pPr lvl="2"/>
            <a:r>
              <a:rPr lang="zh-CN" altLang="en-US" dirty="0"/>
              <a:t>可以，但不太好。</a:t>
            </a:r>
            <a:endParaRPr lang="en-US" altLang="zh-CN" dirty="0"/>
          </a:p>
        </p:txBody>
      </p:sp>
    </p:spTree>
    <p:extLst>
      <p:ext uri="{BB962C8B-B14F-4D97-AF65-F5344CB8AC3E}">
        <p14:creationId xmlns:p14="http://schemas.microsoft.com/office/powerpoint/2010/main" val="3042175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如何研究人工智能</a:t>
            </a:r>
            <a:br>
              <a:rPr lang="en-US" altLang="zh-CN" dirty="0"/>
            </a:br>
            <a:r>
              <a:rPr lang="zh-CN" altLang="en-US" dirty="0"/>
              <a:t> </a:t>
            </a:r>
            <a:r>
              <a:rPr lang="en-US" altLang="zh-CN" dirty="0"/>
              <a:t>-</a:t>
            </a:r>
            <a:r>
              <a:rPr lang="zh-CN" altLang="en-US" dirty="0"/>
              <a:t>引入“概念”</a:t>
            </a:r>
          </a:p>
        </p:txBody>
      </p:sp>
      <p:sp>
        <p:nvSpPr>
          <p:cNvPr id="3" name="内容占位符 2"/>
          <p:cNvSpPr>
            <a:spLocks noGrp="1"/>
          </p:cNvSpPr>
          <p:nvPr>
            <p:ph idx="1"/>
          </p:nvPr>
        </p:nvSpPr>
        <p:spPr/>
        <p:txBody>
          <a:bodyPr>
            <a:normAutofit/>
          </a:bodyPr>
          <a:lstStyle/>
          <a:p>
            <a:r>
              <a:rPr lang="zh-CN" altLang="en-US" dirty="0"/>
              <a:t>注意到：</a:t>
            </a:r>
            <a:endParaRPr lang="en-US" altLang="zh-CN" dirty="0"/>
          </a:p>
          <a:p>
            <a:pPr lvl="1"/>
            <a:r>
              <a:rPr lang="zh-CN" altLang="en-US" dirty="0"/>
              <a:t>人工智能、智能、知识都各自是一个概念</a:t>
            </a:r>
          </a:p>
          <a:p>
            <a:r>
              <a:rPr lang="zh-CN" altLang="en-US" dirty="0"/>
              <a:t>所以研究人工智能就变成了三个问题：</a:t>
            </a:r>
            <a:endParaRPr lang="en-US" altLang="zh-CN" dirty="0"/>
          </a:p>
          <a:p>
            <a:pPr lvl="1"/>
            <a:r>
              <a:rPr lang="zh-CN" altLang="en-US" dirty="0"/>
              <a:t>如何定义一个概念？</a:t>
            </a:r>
          </a:p>
          <a:p>
            <a:pPr lvl="1"/>
            <a:r>
              <a:rPr lang="zh-CN" altLang="en-US" dirty="0"/>
              <a:t>如何表示一个概念？</a:t>
            </a:r>
          </a:p>
          <a:p>
            <a:pPr lvl="1"/>
            <a:r>
              <a:rPr lang="zh-CN" altLang="en-US" dirty="0"/>
              <a:t>如何应用一个概念？</a:t>
            </a:r>
            <a:endParaRPr lang="en-US" altLang="zh-CN" dirty="0"/>
          </a:p>
          <a:p>
            <a:r>
              <a:rPr lang="zh-CN" altLang="en-US" dirty="0"/>
              <a:t>研究人工智能需要对概念进行深入研究</a:t>
            </a:r>
            <a:endParaRPr lang="en-US" altLang="zh-CN" dirty="0"/>
          </a:p>
          <a:p>
            <a:pPr lvl="1"/>
            <a:r>
              <a:rPr kumimoji="1" lang="zh-CN" altLang="en-US" dirty="0"/>
              <a:t>首先搞懂：概念的表示与指称</a:t>
            </a:r>
            <a:endParaRPr kumimoji="1" lang="en-US" altLang="zh-CN" dirty="0"/>
          </a:p>
        </p:txBody>
      </p:sp>
    </p:spTree>
    <p:extLst>
      <p:ext uri="{BB962C8B-B14F-4D97-AF65-F5344CB8AC3E}">
        <p14:creationId xmlns:p14="http://schemas.microsoft.com/office/powerpoint/2010/main" val="276246283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7F094A2-28CB-4CC9-9F75-365D042C078A}"/>
              </a:ext>
            </a:extLst>
          </p:cNvPr>
          <p:cNvSpPr>
            <a:spLocks noGrp="1"/>
          </p:cNvSpPr>
          <p:nvPr>
            <p:ph type="title"/>
          </p:nvPr>
        </p:nvSpPr>
        <p:spPr/>
        <p:txBody>
          <a:bodyPr/>
          <a:lstStyle/>
          <a:p>
            <a:r>
              <a:rPr lang="zh-CN" altLang="en-US" dirty="0"/>
              <a:t>参数更新方法</a:t>
            </a:r>
          </a:p>
        </p:txBody>
      </p:sp>
      <p:sp>
        <p:nvSpPr>
          <p:cNvPr id="5" name="内容占位符 4">
            <a:extLst>
              <a:ext uri="{FF2B5EF4-FFF2-40B4-BE49-F238E27FC236}">
                <a16:creationId xmlns:a16="http://schemas.microsoft.com/office/drawing/2014/main" id="{F1FFD7E3-4FCB-4DD1-8892-8A8B366EDC0B}"/>
              </a:ext>
            </a:extLst>
          </p:cNvPr>
          <p:cNvSpPr>
            <a:spLocks noGrp="1"/>
          </p:cNvSpPr>
          <p:nvPr>
            <p:ph sz="half" idx="1"/>
          </p:nvPr>
        </p:nvSpPr>
        <p:spPr/>
        <p:txBody>
          <a:bodyPr>
            <a:normAutofit lnSpcReduction="10000"/>
          </a:bodyPr>
          <a:lstStyle/>
          <a:p>
            <a:r>
              <a:rPr lang="zh-CN" altLang="en-US" b="1" dirty="0"/>
              <a:t>其一</a:t>
            </a:r>
            <a:r>
              <a:rPr lang="zh-CN" altLang="en-US" dirty="0"/>
              <a:t>，为了避免最后求出的</a:t>
            </a:r>
            <a:r>
              <a:rPr lang="en-US" altLang="zh-CN" dirty="0"/>
              <a:t>W</a:t>
            </a:r>
            <a:r>
              <a:rPr lang="zh-CN" altLang="en-US" dirty="0"/>
              <a:t>过于集中，引入</a:t>
            </a:r>
            <a:r>
              <a:rPr lang="zh-CN" altLang="en-US" b="1" dirty="0"/>
              <a:t>正则化惩罚项</a:t>
            </a:r>
            <a:r>
              <a:rPr lang="zh-CN" altLang="en-US" dirty="0"/>
              <a:t>。</a:t>
            </a:r>
            <a:endParaRPr lang="en-US" altLang="zh-CN" dirty="0"/>
          </a:p>
          <a:p>
            <a:pPr lvl="1"/>
            <a:r>
              <a:rPr lang="zh-CN" altLang="en-US" dirty="0"/>
              <a:t>比如</a:t>
            </a:r>
            <a:r>
              <a:rPr lang="en-US" altLang="zh-CN" dirty="0"/>
              <a:t>[1/3,1/3,1/3]</a:t>
            </a:r>
            <a:r>
              <a:rPr lang="zh-CN" altLang="en-US" dirty="0"/>
              <a:t>和</a:t>
            </a:r>
            <a:r>
              <a:rPr lang="en-US" altLang="zh-CN" dirty="0"/>
              <a:t>[1,0,0]</a:t>
            </a:r>
            <a:r>
              <a:rPr lang="zh-CN" altLang="en-US" dirty="0"/>
              <a:t>，</a:t>
            </a:r>
            <a:endParaRPr lang="en-US" altLang="zh-CN" dirty="0"/>
          </a:p>
          <a:p>
            <a:pPr lvl="1"/>
            <a:r>
              <a:rPr lang="zh-CN" altLang="en-US" dirty="0"/>
              <a:t>这两个结果明显前一个结果更为分散，也是更想要的。</a:t>
            </a:r>
            <a:endParaRPr lang="en-US" altLang="zh-CN" dirty="0"/>
          </a:p>
          <a:p>
            <a:r>
              <a:rPr lang="zh-CN" altLang="en-US" dirty="0"/>
              <a:t>用</a:t>
            </a:r>
            <a:r>
              <a:rPr lang="en-US" altLang="zh-CN" dirty="0"/>
              <a:t>1/2W</a:t>
            </a:r>
            <a:r>
              <a:rPr lang="en-US" altLang="zh-CN" baseline="30000" dirty="0"/>
              <a:t>2</a:t>
            </a:r>
            <a:r>
              <a:rPr lang="zh-CN" altLang="en-US" dirty="0"/>
              <a:t>来表示衡量分散度。</a:t>
            </a:r>
            <a:endParaRPr lang="en-US" altLang="zh-CN" dirty="0"/>
          </a:p>
          <a:p>
            <a:pPr lvl="1"/>
            <a:r>
              <a:rPr lang="zh-CN" altLang="en-US" dirty="0"/>
              <a:t>对该式求导，结果就是</a:t>
            </a:r>
            <a:r>
              <a:rPr lang="en-US" altLang="zh-CN" dirty="0"/>
              <a:t>W</a:t>
            </a:r>
            <a:r>
              <a:rPr lang="zh-CN" altLang="en-US" dirty="0"/>
              <a:t>。</a:t>
            </a:r>
            <a:endParaRPr lang="en-US" altLang="zh-CN" dirty="0"/>
          </a:p>
          <a:p>
            <a:r>
              <a:rPr lang="zh-CN" altLang="en-US" dirty="0"/>
              <a:t>设正则化惩罚项的系数值为</a:t>
            </a:r>
            <a:r>
              <a:rPr lang="en-US" altLang="zh-CN" dirty="0"/>
              <a:t>reg</a:t>
            </a:r>
            <a:r>
              <a:rPr lang="zh-CN" altLang="en-US" dirty="0"/>
              <a:t>，修正后的</a:t>
            </a:r>
            <a:r>
              <a:rPr lang="en-US" altLang="zh-CN" dirty="0" err="1"/>
              <a:t>dW</a:t>
            </a:r>
            <a:r>
              <a:rPr lang="zh-CN" altLang="en-US" dirty="0"/>
              <a:t>可以写为：</a:t>
            </a:r>
            <a:endParaRPr lang="en-US" altLang="zh-CN" dirty="0"/>
          </a:p>
          <a:p>
            <a:endParaRPr lang="zh-CN" altLang="en-US" dirty="0"/>
          </a:p>
        </p:txBody>
      </p:sp>
      <p:sp>
        <p:nvSpPr>
          <p:cNvPr id="6" name="内容占位符 5">
            <a:extLst>
              <a:ext uri="{FF2B5EF4-FFF2-40B4-BE49-F238E27FC236}">
                <a16:creationId xmlns:a16="http://schemas.microsoft.com/office/drawing/2014/main" id="{21929F35-5899-4C3F-9590-3CEADAA4CF29}"/>
              </a:ext>
            </a:extLst>
          </p:cNvPr>
          <p:cNvSpPr>
            <a:spLocks noGrp="1"/>
          </p:cNvSpPr>
          <p:nvPr>
            <p:ph sz="half" idx="2"/>
          </p:nvPr>
        </p:nvSpPr>
        <p:spPr/>
        <p:txBody>
          <a:bodyPr>
            <a:normAutofit lnSpcReduction="10000"/>
          </a:bodyPr>
          <a:lstStyle/>
          <a:p>
            <a:r>
              <a:rPr lang="zh-CN" altLang="en-US" b="1" dirty="0"/>
              <a:t>其二</a:t>
            </a:r>
            <a:r>
              <a:rPr lang="zh-CN" altLang="en-US" dirty="0"/>
              <a:t>，直接反向传播回来的量值可能会比较大，在寻找最优解的过程中可能会直接将最优解越过去，所以在这里设置一个参数：</a:t>
            </a:r>
            <a:r>
              <a:rPr lang="zh-CN" altLang="en-US" b="1" dirty="0"/>
              <a:t>学习率</a:t>
            </a:r>
            <a:r>
              <a:rPr lang="zh-CN" altLang="en-US" dirty="0"/>
              <a:t>。</a:t>
            </a:r>
            <a:endParaRPr lang="en-US" altLang="zh-CN" dirty="0"/>
          </a:p>
          <a:p>
            <a:pPr lvl="1"/>
            <a:r>
              <a:rPr lang="zh-CN" altLang="en-US" dirty="0"/>
              <a:t>通常很小，比如设学习率为</a:t>
            </a:r>
            <a:r>
              <a:rPr lang="en-US" altLang="zh-CN" dirty="0"/>
              <a:t>0.0001</a:t>
            </a:r>
            <a:r>
              <a:rPr lang="zh-CN" altLang="en-US" dirty="0"/>
              <a:t>这样。</a:t>
            </a:r>
            <a:endParaRPr lang="en-US" altLang="zh-CN" dirty="0"/>
          </a:p>
          <a:p>
            <a:r>
              <a:rPr lang="zh-CN" altLang="en-US" dirty="0"/>
              <a:t>学习率用</a:t>
            </a:r>
            <a:r>
              <a:rPr lang="en-US" altLang="zh-CN" dirty="0"/>
              <a:t>epsilon</a:t>
            </a:r>
            <a:r>
              <a:rPr lang="zh-CN" altLang="en-US" dirty="0"/>
              <a:t>表示，那么最终更新后的</a:t>
            </a:r>
            <a:r>
              <a:rPr lang="en-US" altLang="zh-CN" dirty="0"/>
              <a:t>W</a:t>
            </a:r>
            <a:r>
              <a:rPr lang="zh-CN" altLang="en-US" dirty="0"/>
              <a:t>和</a:t>
            </a:r>
            <a:r>
              <a:rPr lang="en-US" altLang="zh-CN" dirty="0"/>
              <a:t>b</a:t>
            </a:r>
            <a:r>
              <a:rPr lang="zh-CN" altLang="en-US" dirty="0"/>
              <a:t>写为：</a:t>
            </a:r>
          </a:p>
        </p:txBody>
      </p:sp>
      <p:pic>
        <p:nvPicPr>
          <p:cNvPr id="13" name="图形 12">
            <a:extLst>
              <a:ext uri="{FF2B5EF4-FFF2-40B4-BE49-F238E27FC236}">
                <a16:creationId xmlns:a16="http://schemas.microsoft.com/office/drawing/2014/main" id="{6DF97802-C8DC-4F30-9A5B-E3C0EFA582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2996" y="6063456"/>
            <a:ext cx="4132008" cy="496887"/>
          </a:xfrm>
          <a:prstGeom prst="rect">
            <a:avLst/>
          </a:prstGeom>
        </p:spPr>
      </p:pic>
      <p:grpSp>
        <p:nvGrpSpPr>
          <p:cNvPr id="19" name="组合 18">
            <a:extLst>
              <a:ext uri="{FF2B5EF4-FFF2-40B4-BE49-F238E27FC236}">
                <a16:creationId xmlns:a16="http://schemas.microsoft.com/office/drawing/2014/main" id="{56D48870-5CD2-4F2A-88A6-21FEE96C2F27}"/>
              </a:ext>
            </a:extLst>
          </p:cNvPr>
          <p:cNvGrpSpPr/>
          <p:nvPr/>
        </p:nvGrpSpPr>
        <p:grpSpPr>
          <a:xfrm>
            <a:off x="6760824" y="5848746"/>
            <a:ext cx="4068180" cy="926305"/>
            <a:chOff x="7007589" y="5882481"/>
            <a:chExt cx="4068180" cy="926305"/>
          </a:xfrm>
        </p:grpSpPr>
        <p:pic>
          <p:nvPicPr>
            <p:cNvPr id="16" name="图形 15">
              <a:extLst>
                <a:ext uri="{FF2B5EF4-FFF2-40B4-BE49-F238E27FC236}">
                  <a16:creationId xmlns:a16="http://schemas.microsoft.com/office/drawing/2014/main" id="{BCCD9363-A770-4C7B-B71F-E4A4102F2E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07589" y="5882481"/>
              <a:ext cx="4068180" cy="429419"/>
            </a:xfrm>
            <a:prstGeom prst="rect">
              <a:avLst/>
            </a:prstGeom>
          </p:spPr>
        </p:pic>
        <p:pic>
          <p:nvPicPr>
            <p:cNvPr id="18" name="图形 17">
              <a:extLst>
                <a:ext uri="{FF2B5EF4-FFF2-40B4-BE49-F238E27FC236}">
                  <a16:creationId xmlns:a16="http://schemas.microsoft.com/office/drawing/2014/main" id="{65A67F76-C91A-4DB9-9163-3EB23E55AE5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06435" y="6311899"/>
              <a:ext cx="3870488" cy="496887"/>
            </a:xfrm>
            <a:prstGeom prst="rect">
              <a:avLst/>
            </a:prstGeom>
          </p:spPr>
        </p:pic>
      </p:grpSp>
    </p:spTree>
    <p:extLst>
      <p:ext uri="{BB962C8B-B14F-4D97-AF65-F5344CB8AC3E}">
        <p14:creationId xmlns:p14="http://schemas.microsoft.com/office/powerpoint/2010/main" val="4906992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5373E3-E671-4125-8459-A65F46D6A255}"/>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11EF99BD-301E-42FB-9B93-4E1B4BFF9A72}"/>
              </a:ext>
            </a:extLst>
          </p:cNvPr>
          <p:cNvSpPr>
            <a:spLocks noGrp="1"/>
          </p:cNvSpPr>
          <p:nvPr>
            <p:ph idx="1"/>
          </p:nvPr>
        </p:nvSpPr>
        <p:spPr/>
        <p:txBody>
          <a:bodyPr/>
          <a:lstStyle/>
          <a:p>
            <a:r>
              <a:rPr lang="zh-CN" altLang="en-US" dirty="0"/>
              <a:t>链式法则是反向传播的基本传递方式</a:t>
            </a:r>
            <a:endParaRPr lang="en-US" altLang="zh-CN" dirty="0"/>
          </a:p>
          <a:p>
            <a:pPr lvl="1"/>
            <a:r>
              <a:rPr lang="zh-CN" altLang="en-US" dirty="0"/>
              <a:t>简化了反向传播计算的复杂程度。</a:t>
            </a:r>
            <a:endParaRPr lang="en-US" altLang="zh-CN" dirty="0"/>
          </a:p>
          <a:p>
            <a:r>
              <a:rPr lang="zh-CN" altLang="en-US" dirty="0"/>
              <a:t>各类节点的反向传播的算法</a:t>
            </a:r>
            <a:endParaRPr lang="en-US" altLang="zh-CN" dirty="0"/>
          </a:p>
          <a:p>
            <a:pPr lvl="1"/>
            <a:r>
              <a:rPr lang="en-US" altLang="zh-CN" dirty="0"/>
              <a:t>5</a:t>
            </a:r>
            <a:r>
              <a:rPr lang="zh-CN" altLang="en-US" dirty="0"/>
              <a:t>种常用的节点的反向传播计算结果。</a:t>
            </a:r>
          </a:p>
          <a:p>
            <a:r>
              <a:rPr lang="zh-CN" altLang="en-US" dirty="0"/>
              <a:t>参数更新是反向传播的目的</a:t>
            </a:r>
            <a:endParaRPr lang="en-US" altLang="zh-CN" dirty="0"/>
          </a:p>
          <a:p>
            <a:pPr lvl="1"/>
            <a:r>
              <a:rPr lang="zh-CN" altLang="en-US" dirty="0"/>
              <a:t>借助正则化惩罚项和学习率实现。</a:t>
            </a:r>
            <a:endParaRPr lang="en-US" altLang="zh-CN" dirty="0"/>
          </a:p>
          <a:p>
            <a:pPr lvl="1"/>
            <a:endParaRPr lang="en-US" altLang="zh-CN" dirty="0"/>
          </a:p>
          <a:p>
            <a:r>
              <a:rPr lang="zh-CN" altLang="en-US" dirty="0"/>
              <a:t>至此，完成反向传播的流程。</a:t>
            </a:r>
          </a:p>
          <a:p>
            <a:endParaRPr lang="zh-CN" altLang="en-US" dirty="0"/>
          </a:p>
        </p:txBody>
      </p:sp>
    </p:spTree>
    <p:extLst>
      <p:ext uri="{BB962C8B-B14F-4D97-AF65-F5344CB8AC3E}">
        <p14:creationId xmlns:p14="http://schemas.microsoft.com/office/powerpoint/2010/main" val="20312089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C9548-12F4-407B-B3E6-4830F51C0222}"/>
              </a:ext>
            </a:extLst>
          </p:cNvPr>
          <p:cNvSpPr>
            <a:spLocks noGrp="1"/>
          </p:cNvSpPr>
          <p:nvPr>
            <p:ph type="title"/>
          </p:nvPr>
        </p:nvSpPr>
        <p:spPr/>
        <p:txBody>
          <a:bodyPr/>
          <a:lstStyle/>
          <a:p>
            <a:r>
              <a:rPr lang="zh-CN" altLang="en-US" dirty="0"/>
              <a:t>两层神经网络的 </a:t>
            </a:r>
            <a:r>
              <a:rPr lang="en-US" altLang="zh-CN" dirty="0"/>
              <a:t>Python </a:t>
            </a:r>
            <a:r>
              <a:rPr lang="zh-CN" altLang="en-US" dirty="0"/>
              <a:t>实现</a:t>
            </a:r>
          </a:p>
        </p:txBody>
      </p:sp>
      <p:pic>
        <p:nvPicPr>
          <p:cNvPr id="5" name="内容占位符 4">
            <a:extLst>
              <a:ext uri="{FF2B5EF4-FFF2-40B4-BE49-F238E27FC236}">
                <a16:creationId xmlns:a16="http://schemas.microsoft.com/office/drawing/2014/main" id="{E1801D98-474C-4DCA-BD0B-58E2AEE0E3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4259" y="1825625"/>
            <a:ext cx="6983482" cy="4351338"/>
          </a:xfrm>
        </p:spPr>
      </p:pic>
    </p:spTree>
    <p:extLst>
      <p:ext uri="{BB962C8B-B14F-4D97-AF65-F5344CB8AC3E}">
        <p14:creationId xmlns:p14="http://schemas.microsoft.com/office/powerpoint/2010/main" val="418716741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F58D5-F451-4242-B61E-89457F614C41}"/>
              </a:ext>
            </a:extLst>
          </p:cNvPr>
          <p:cNvSpPr>
            <a:spLocks noGrp="1"/>
          </p:cNvSpPr>
          <p:nvPr>
            <p:ph type="title"/>
          </p:nvPr>
        </p:nvSpPr>
        <p:spPr/>
        <p:txBody>
          <a:bodyPr/>
          <a:lstStyle/>
          <a:p>
            <a:r>
              <a:rPr lang="en-US" altLang="zh-CN" dirty="0"/>
              <a:t>Python </a:t>
            </a:r>
            <a:r>
              <a:rPr lang="zh-CN" altLang="en-US" dirty="0"/>
              <a:t>编程实现</a:t>
            </a:r>
          </a:p>
        </p:txBody>
      </p:sp>
      <p:sp>
        <p:nvSpPr>
          <p:cNvPr id="3" name="内容占位符 2">
            <a:extLst>
              <a:ext uri="{FF2B5EF4-FFF2-40B4-BE49-F238E27FC236}">
                <a16:creationId xmlns:a16="http://schemas.microsoft.com/office/drawing/2014/main" id="{8AB40D12-539A-4C5C-B3DB-5A4CD3C3F1FC}"/>
              </a:ext>
            </a:extLst>
          </p:cNvPr>
          <p:cNvSpPr>
            <a:spLocks noGrp="1"/>
          </p:cNvSpPr>
          <p:nvPr>
            <p:ph idx="1"/>
          </p:nvPr>
        </p:nvSpPr>
        <p:spPr/>
        <p:txBody>
          <a:bodyPr/>
          <a:lstStyle/>
          <a:p>
            <a:r>
              <a:rPr lang="zh-CN" altLang="en-US" dirty="0"/>
              <a:t>实现步骤：</a:t>
            </a:r>
            <a:endParaRPr lang="en-US" altLang="zh-CN" dirty="0"/>
          </a:p>
          <a:p>
            <a:pPr lvl="1"/>
            <a:r>
              <a:rPr lang="zh-CN" altLang="en-US" dirty="0"/>
              <a:t>实现前向传播函数</a:t>
            </a:r>
            <a:endParaRPr lang="en-US" altLang="zh-CN" dirty="0"/>
          </a:p>
          <a:p>
            <a:pPr lvl="1"/>
            <a:r>
              <a:rPr lang="zh-CN" altLang="en-US" dirty="0"/>
              <a:t>实现反向传播函数</a:t>
            </a:r>
            <a:endParaRPr lang="en-US" altLang="zh-CN" dirty="0"/>
          </a:p>
          <a:p>
            <a:pPr lvl="1"/>
            <a:r>
              <a:rPr lang="zh-CN" altLang="en-US" dirty="0"/>
              <a:t>初始化参数</a:t>
            </a:r>
            <a:endParaRPr lang="en-US" altLang="zh-CN" dirty="0"/>
          </a:p>
          <a:p>
            <a:pPr lvl="1"/>
            <a:r>
              <a:rPr lang="zh-CN" altLang="en-US" dirty="0"/>
              <a:t>训练与迭代</a:t>
            </a:r>
            <a:endParaRPr lang="en-US" altLang="zh-CN" dirty="0"/>
          </a:p>
          <a:p>
            <a:pPr lvl="1"/>
            <a:r>
              <a:rPr lang="zh-CN" altLang="en-US" dirty="0"/>
              <a:t>运行验证</a:t>
            </a:r>
            <a:endParaRPr lang="en-US" altLang="zh-CN" dirty="0"/>
          </a:p>
          <a:p>
            <a:pPr lvl="1"/>
            <a:r>
              <a:rPr lang="zh-CN" altLang="en-US" dirty="0"/>
              <a:t>运行</a:t>
            </a:r>
          </a:p>
        </p:txBody>
      </p:sp>
    </p:spTree>
    <p:extLst>
      <p:ext uri="{BB962C8B-B14F-4D97-AF65-F5344CB8AC3E}">
        <p14:creationId xmlns:p14="http://schemas.microsoft.com/office/powerpoint/2010/main" val="122712861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09D74-70A8-4F9D-BBB3-B7C19C225A46}"/>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85314041-D760-4BC2-A0C9-0EE43A43A85B}"/>
              </a:ext>
            </a:extLst>
          </p:cNvPr>
          <p:cNvSpPr>
            <a:spLocks noGrp="1"/>
          </p:cNvSpPr>
          <p:nvPr>
            <p:ph idx="1"/>
          </p:nvPr>
        </p:nvSpPr>
        <p:spPr/>
        <p:txBody>
          <a:bodyPr/>
          <a:lstStyle/>
          <a:p>
            <a:r>
              <a:rPr lang="zh-CN" altLang="en-US" dirty="0"/>
              <a:t>简单的神经网络的例子</a:t>
            </a:r>
            <a:endParaRPr lang="en-US" altLang="zh-CN" dirty="0"/>
          </a:p>
          <a:p>
            <a:r>
              <a:rPr lang="zh-CN" altLang="en-US" dirty="0"/>
              <a:t>只用了一组数据用来训练，其训练结果应该是比较勉强的。</a:t>
            </a:r>
            <a:endParaRPr lang="en-US" altLang="zh-CN" dirty="0"/>
          </a:p>
          <a:p>
            <a:pPr lvl="1"/>
            <a:r>
              <a:rPr lang="zh-CN" altLang="en-US" dirty="0"/>
              <a:t>之所以最终效果还行，只是因为选择验证的例子比较合适。</a:t>
            </a:r>
            <a:endParaRPr lang="en-US" altLang="zh-CN" dirty="0"/>
          </a:p>
          <a:p>
            <a:r>
              <a:rPr lang="zh-CN" altLang="en-US" dirty="0"/>
              <a:t>要想得到比较完美的模型，需要有大量的、分散的训练数据。</a:t>
            </a:r>
            <a:endParaRPr lang="en-US" altLang="zh-CN" dirty="0"/>
          </a:p>
          <a:p>
            <a:pPr lvl="1"/>
            <a:r>
              <a:rPr lang="zh-CN" altLang="en-US" dirty="0"/>
              <a:t>比如第一象限不仅要有</a:t>
            </a:r>
            <a:r>
              <a:rPr lang="en-US" altLang="zh-CN" dirty="0"/>
              <a:t>[1,1]</a:t>
            </a:r>
            <a:r>
              <a:rPr lang="zh-CN" altLang="en-US" dirty="0"/>
              <a:t>这种数据，还要有</a:t>
            </a:r>
            <a:r>
              <a:rPr lang="en-US" altLang="zh-CN" dirty="0"/>
              <a:t>[1000,1]</a:t>
            </a:r>
            <a:r>
              <a:rPr lang="zh-CN" altLang="en-US" dirty="0"/>
              <a:t>，</a:t>
            </a:r>
            <a:r>
              <a:rPr lang="en-US" altLang="zh-CN" dirty="0"/>
              <a:t>[1,1000]</a:t>
            </a:r>
            <a:r>
              <a:rPr lang="zh-CN" altLang="en-US" dirty="0"/>
              <a:t>这种。</a:t>
            </a:r>
          </a:p>
        </p:txBody>
      </p:sp>
    </p:spTree>
    <p:extLst>
      <p:ext uri="{BB962C8B-B14F-4D97-AF65-F5344CB8AC3E}">
        <p14:creationId xmlns:p14="http://schemas.microsoft.com/office/powerpoint/2010/main" val="2163983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概念（词）的经典表示</a:t>
            </a:r>
          </a:p>
        </p:txBody>
      </p:sp>
      <p:sp>
        <p:nvSpPr>
          <p:cNvPr id="3" name="内容占位符 2"/>
          <p:cNvSpPr>
            <a:spLocks noGrp="1"/>
          </p:cNvSpPr>
          <p:nvPr>
            <p:ph idx="1"/>
          </p:nvPr>
        </p:nvSpPr>
        <p:spPr/>
        <p:txBody>
          <a:bodyPr>
            <a:normAutofit fontScale="85000" lnSpcReduction="20000"/>
          </a:bodyPr>
          <a:lstStyle/>
          <a:p>
            <a:r>
              <a:rPr lang="zh-CN" altLang="en-US" dirty="0"/>
              <a:t>经典“概念”的定义有三部分组成：</a:t>
            </a:r>
            <a:endParaRPr lang="en-US" altLang="zh-CN" dirty="0"/>
          </a:p>
          <a:p>
            <a:pPr lvl="1"/>
            <a:r>
              <a:rPr lang="zh-CN" altLang="en-US" dirty="0"/>
              <a:t>符号表示： 名字（说明这个概念叫什么）， 指名</a:t>
            </a:r>
          </a:p>
          <a:p>
            <a:pPr lvl="1"/>
            <a:r>
              <a:rPr lang="zh-CN" altLang="en-US" dirty="0"/>
              <a:t>内涵表示： 命题（由命题表示，命题是能判断真假的陈述句）， 指心</a:t>
            </a:r>
          </a:p>
          <a:p>
            <a:pPr lvl="1"/>
            <a:r>
              <a:rPr lang="zh-CN" altLang="en-US" dirty="0"/>
              <a:t>外延表示： 经典集合（说明与概念对应的实际对象是哪些），指物</a:t>
            </a:r>
            <a:endParaRPr lang="en-US" altLang="zh-CN" dirty="0"/>
          </a:p>
          <a:p>
            <a:r>
              <a:rPr lang="zh-CN" altLang="en-US" dirty="0"/>
              <a:t>例子： </a:t>
            </a:r>
          </a:p>
          <a:p>
            <a:pPr lvl="1"/>
            <a:r>
              <a:rPr lang="zh-CN" altLang="en-US" dirty="0"/>
              <a:t>符号表示：素数</a:t>
            </a:r>
          </a:p>
          <a:p>
            <a:pPr lvl="1"/>
            <a:r>
              <a:rPr lang="zh-CN" altLang="en-US" dirty="0"/>
              <a:t>内涵表示：只能够被</a:t>
            </a:r>
            <a:r>
              <a:rPr lang="en-US" altLang="zh-CN" dirty="0"/>
              <a:t>1</a:t>
            </a:r>
            <a:r>
              <a:rPr lang="zh-CN" altLang="en-US" dirty="0"/>
              <a:t>和自身整除的自然数</a:t>
            </a:r>
          </a:p>
          <a:p>
            <a:pPr lvl="1"/>
            <a:r>
              <a:rPr lang="zh-CN" altLang="en-US" dirty="0"/>
              <a:t>外延表示：｛</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5</a:t>
            </a:r>
            <a:r>
              <a:rPr lang="zh-CN" altLang="en-US" dirty="0"/>
              <a:t>，</a:t>
            </a:r>
            <a:r>
              <a:rPr lang="en-US" altLang="zh-CN" dirty="0"/>
              <a:t>7</a:t>
            </a:r>
            <a:r>
              <a:rPr lang="zh-CN" altLang="en-US" dirty="0"/>
              <a:t>，</a:t>
            </a:r>
            <a:r>
              <a:rPr lang="en-US" altLang="zh-CN" dirty="0"/>
              <a:t>11</a:t>
            </a:r>
            <a:r>
              <a:rPr lang="zh-CN" altLang="en-US" dirty="0"/>
              <a:t>，</a:t>
            </a:r>
            <a:r>
              <a:rPr lang="en-US" altLang="zh-CN" dirty="0"/>
              <a:t>13</a:t>
            </a:r>
            <a:r>
              <a:rPr lang="zh-CN" altLang="en-US" dirty="0"/>
              <a:t>，</a:t>
            </a:r>
            <a:r>
              <a:rPr lang="en-US" altLang="zh-CN" dirty="0"/>
              <a:t>17</a:t>
            </a:r>
            <a:r>
              <a:rPr lang="zh-CN" altLang="en-US" dirty="0"/>
              <a:t>，</a:t>
            </a:r>
            <a:r>
              <a:rPr lang="en-US" altLang="zh-CN" dirty="0"/>
              <a:t>19</a:t>
            </a:r>
            <a:r>
              <a:rPr lang="zh-CN" altLang="en-US" dirty="0"/>
              <a:t>，</a:t>
            </a:r>
            <a:r>
              <a:rPr lang="en-US" altLang="zh-CN" dirty="0"/>
              <a:t>23</a:t>
            </a:r>
            <a:r>
              <a:rPr lang="zh-CN" altLang="en-US" dirty="0"/>
              <a:t>，</a:t>
            </a:r>
            <a:r>
              <a:rPr lang="en-US" altLang="zh-CN" dirty="0"/>
              <a:t>29</a:t>
            </a:r>
            <a:r>
              <a:rPr lang="zh-CN" altLang="en-US" dirty="0"/>
              <a:t>，</a:t>
            </a:r>
            <a:r>
              <a:rPr lang="en-US" altLang="zh-CN" dirty="0"/>
              <a:t>…}</a:t>
            </a:r>
          </a:p>
          <a:p>
            <a:r>
              <a:rPr lang="zh-CN" altLang="en-US" dirty="0"/>
              <a:t>深入：</a:t>
            </a:r>
            <a:endParaRPr lang="en-US" altLang="zh-CN" dirty="0"/>
          </a:p>
          <a:p>
            <a:pPr lvl="1"/>
            <a:r>
              <a:rPr lang="zh-CN" altLang="en-US" dirty="0"/>
              <a:t>三部分各有其作用，且彼此不能互相替代。</a:t>
            </a:r>
            <a:endParaRPr lang="en-US" altLang="zh-CN" dirty="0"/>
          </a:p>
          <a:p>
            <a:pPr lvl="1"/>
            <a:r>
              <a:rPr lang="zh-CN" altLang="en-US" dirty="0"/>
              <a:t>要掌握一个概念，即必须清楚其三个功能。</a:t>
            </a:r>
          </a:p>
        </p:txBody>
      </p:sp>
    </p:spTree>
    <p:extLst>
      <p:ext uri="{BB962C8B-B14F-4D97-AF65-F5344CB8AC3E}">
        <p14:creationId xmlns:p14="http://schemas.microsoft.com/office/powerpoint/2010/main" val="3586311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指名功能</a:t>
            </a:r>
          </a:p>
        </p:txBody>
      </p:sp>
      <p:sp>
        <p:nvSpPr>
          <p:cNvPr id="3" name="内容占位符 2"/>
          <p:cNvSpPr>
            <a:spLocks noGrp="1"/>
          </p:cNvSpPr>
          <p:nvPr>
            <p:ph idx="1"/>
          </p:nvPr>
        </p:nvSpPr>
        <p:spPr/>
        <p:txBody>
          <a:bodyPr>
            <a:normAutofit fontScale="85000" lnSpcReduction="20000"/>
          </a:bodyPr>
          <a:lstStyle/>
          <a:p>
            <a:r>
              <a:rPr lang="zh-CN" altLang="en-US" dirty="0"/>
              <a:t>指名功能，指向</a:t>
            </a:r>
            <a:r>
              <a:rPr lang="zh-CN" altLang="en-US" b="1" dirty="0"/>
              <a:t>认知世界</a:t>
            </a:r>
            <a:r>
              <a:rPr lang="zh-CN" altLang="en-US" dirty="0"/>
              <a:t>或者</a:t>
            </a:r>
            <a:r>
              <a:rPr lang="zh-CN" altLang="en-US" b="1" dirty="0"/>
              <a:t>符号世界</a:t>
            </a:r>
            <a:r>
              <a:rPr lang="zh-CN" altLang="en-US" dirty="0"/>
              <a:t>，表示对象的符号名称，这些符号名称组成各种语言。</a:t>
            </a:r>
            <a:endParaRPr lang="en-US" altLang="zh-CN" dirty="0"/>
          </a:p>
          <a:p>
            <a:pPr lvl="1"/>
            <a:r>
              <a:rPr lang="zh-CN" altLang="en-US" dirty="0"/>
              <a:t>指名功能依赖于不同的语言系统和符号系统，由人创造，属于认知世界。</a:t>
            </a:r>
            <a:endParaRPr lang="en-US" altLang="zh-CN" dirty="0"/>
          </a:p>
          <a:p>
            <a:pPr lvl="2"/>
            <a:r>
              <a:rPr lang="zh-CN" altLang="en-US" dirty="0"/>
              <a:t>同一个概念在不同的符号系统中，概念名不一定相同。</a:t>
            </a:r>
          </a:p>
          <a:p>
            <a:r>
              <a:rPr lang="zh-CN" altLang="en-US" dirty="0"/>
              <a:t>例子：</a:t>
            </a:r>
          </a:p>
          <a:p>
            <a:pPr lvl="1"/>
            <a:r>
              <a:rPr lang="en-US" altLang="zh-CN" dirty="0"/>
              <a:t>colorless green ideas sleep furiously  </a:t>
            </a:r>
          </a:p>
          <a:p>
            <a:pPr lvl="2"/>
            <a:r>
              <a:rPr lang="zh-CN" altLang="en-US" dirty="0"/>
              <a:t>无色的绿色思想在狂暴的休息</a:t>
            </a:r>
            <a:endParaRPr lang="en-US" altLang="zh-CN" dirty="0"/>
          </a:p>
          <a:p>
            <a:pPr lvl="2"/>
            <a:r>
              <a:rPr lang="zh-CN" altLang="en-US" dirty="0">
                <a:hlinkClick r:id="rId3"/>
              </a:rPr>
              <a:t>诺姆</a:t>
            </a:r>
            <a:r>
              <a:rPr lang="en-US" altLang="zh-CN" dirty="0">
                <a:hlinkClick r:id="rId3"/>
              </a:rPr>
              <a:t>·</a:t>
            </a:r>
            <a:r>
              <a:rPr lang="zh-CN" altLang="en-US" dirty="0">
                <a:hlinkClick r:id="rId3"/>
              </a:rPr>
              <a:t>乔姆斯基</a:t>
            </a:r>
            <a:r>
              <a:rPr lang="en-US" altLang="zh-CN" dirty="0">
                <a:hlinkClick r:id="rId3"/>
              </a:rPr>
              <a:t>_</a:t>
            </a:r>
            <a:r>
              <a:rPr lang="zh-CN" altLang="en-US" dirty="0">
                <a:hlinkClick r:id="rId3"/>
              </a:rPr>
              <a:t>百度百科 </a:t>
            </a:r>
            <a:r>
              <a:rPr lang="en-US" altLang="zh-CN" dirty="0">
                <a:hlinkClick r:id="rId3"/>
              </a:rPr>
              <a:t>(baidu.com)</a:t>
            </a:r>
            <a:endParaRPr lang="en-US" altLang="zh-CN" dirty="0"/>
          </a:p>
          <a:p>
            <a:pPr lvl="1"/>
            <a:r>
              <a:rPr lang="zh-CN" altLang="en-US" dirty="0"/>
              <a:t>她嫁了人间的许多颜色</a:t>
            </a:r>
            <a:endParaRPr lang="en-US" altLang="zh-CN" dirty="0"/>
          </a:p>
          <a:p>
            <a:pPr lvl="2"/>
            <a:r>
              <a:rPr lang="zh-CN" altLang="en-US" dirty="0">
                <a:hlinkClick r:id="rId4"/>
              </a:rPr>
              <a:t>“她嫁了人间许多的颜色”：不简单的微软小冰</a:t>
            </a:r>
            <a:r>
              <a:rPr lang="en-US" altLang="zh-CN" dirty="0">
                <a:hlinkClick r:id="rId4"/>
              </a:rPr>
              <a:t>__</a:t>
            </a:r>
            <a:r>
              <a:rPr lang="zh-CN" altLang="en-US" dirty="0">
                <a:hlinkClick r:id="rId4"/>
              </a:rPr>
              <a:t>财经头条 </a:t>
            </a:r>
            <a:r>
              <a:rPr lang="en-US" altLang="zh-CN" dirty="0">
                <a:hlinkClick r:id="rId4"/>
              </a:rPr>
              <a:t>(sina.com.cn)</a:t>
            </a:r>
            <a:endParaRPr lang="zh-CN" altLang="en-US" dirty="0"/>
          </a:p>
          <a:p>
            <a:pPr lvl="1"/>
            <a:r>
              <a:rPr lang="zh-CN" altLang="en-US" dirty="0"/>
              <a:t>鸳鸯两字怎生书？</a:t>
            </a:r>
            <a:endParaRPr lang="en-US" altLang="zh-CN" dirty="0"/>
          </a:p>
          <a:p>
            <a:pPr lvl="2"/>
            <a:r>
              <a:rPr lang="en-US" altLang="zh-CN" dirty="0">
                <a:hlinkClick r:id="rId5"/>
              </a:rPr>
              <a:t>"</a:t>
            </a:r>
            <a:r>
              <a:rPr lang="zh-CN" altLang="en-US" dirty="0">
                <a:hlinkClick r:id="rId5"/>
              </a:rPr>
              <a:t>等闲妨了绣功夫，笑问鸳鸯两字怎生书？</a:t>
            </a:r>
            <a:r>
              <a:rPr lang="en-US" altLang="zh-CN" dirty="0">
                <a:hlinkClick r:id="rId5"/>
              </a:rPr>
              <a:t>"</a:t>
            </a:r>
            <a:r>
              <a:rPr lang="zh-CN" altLang="en-US" dirty="0">
                <a:hlinkClick r:id="rId5"/>
              </a:rPr>
              <a:t>全诗赏析</a:t>
            </a:r>
            <a:r>
              <a:rPr lang="en-US" altLang="zh-CN" dirty="0">
                <a:hlinkClick r:id="rId5"/>
              </a:rPr>
              <a:t>_</a:t>
            </a:r>
            <a:r>
              <a:rPr lang="zh-CN" altLang="en-US" dirty="0">
                <a:hlinkClick r:id="rId5"/>
              </a:rPr>
              <a:t>古诗文网 </a:t>
            </a:r>
            <a:r>
              <a:rPr lang="en-US" altLang="zh-CN" dirty="0">
                <a:hlinkClick r:id="rId5"/>
              </a:rPr>
              <a:t>(gushiwen.cn)</a:t>
            </a:r>
            <a:endParaRPr lang="zh-CN" altLang="en-US" dirty="0"/>
          </a:p>
        </p:txBody>
      </p:sp>
    </p:spTree>
    <p:extLst>
      <p:ext uri="{BB962C8B-B14F-4D97-AF65-F5344CB8AC3E}">
        <p14:creationId xmlns:p14="http://schemas.microsoft.com/office/powerpoint/2010/main" val="904758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指心功能</a:t>
            </a:r>
          </a:p>
        </p:txBody>
      </p:sp>
      <p:sp>
        <p:nvSpPr>
          <p:cNvPr id="3" name="内容占位符 2"/>
          <p:cNvSpPr>
            <a:spLocks noGrp="1"/>
          </p:cNvSpPr>
          <p:nvPr>
            <p:ph idx="1"/>
          </p:nvPr>
        </p:nvSpPr>
        <p:spPr/>
        <p:txBody>
          <a:bodyPr/>
          <a:lstStyle/>
          <a:p>
            <a:r>
              <a:rPr lang="zh-CN" altLang="en-US" dirty="0"/>
              <a:t>指向人的</a:t>
            </a:r>
            <a:r>
              <a:rPr lang="zh-CN" altLang="en-US" b="1" dirty="0"/>
              <a:t>心智世界</a:t>
            </a:r>
            <a:r>
              <a:rPr lang="zh-CN" altLang="en-US" dirty="0"/>
              <a:t>里的对象，代表心智世界里的对象表示。</a:t>
            </a:r>
            <a:endParaRPr lang="en-US" altLang="zh-CN" dirty="0"/>
          </a:p>
          <a:p>
            <a:pPr lvl="1"/>
            <a:r>
              <a:rPr lang="zh-CN" altLang="en-US" dirty="0"/>
              <a:t>概念的指心一定存在。</a:t>
            </a:r>
            <a:endParaRPr lang="en-US" altLang="zh-CN" dirty="0"/>
          </a:p>
          <a:p>
            <a:pPr lvl="1"/>
            <a:r>
              <a:rPr lang="zh-CN" altLang="en-US" dirty="0"/>
              <a:t>如果对某一个人，一个概念的指心功能没有实现，则该词对该人不可见。</a:t>
            </a:r>
            <a:endParaRPr lang="en-US" altLang="zh-CN" dirty="0"/>
          </a:p>
          <a:p>
            <a:pPr lvl="2"/>
            <a:r>
              <a:rPr lang="zh-CN" altLang="en-US" dirty="0"/>
              <a:t>即：该人不理解该概念。</a:t>
            </a:r>
          </a:p>
          <a:p>
            <a:r>
              <a:rPr lang="zh-CN" altLang="en-US" dirty="0"/>
              <a:t>例子：</a:t>
            </a:r>
          </a:p>
          <a:p>
            <a:pPr lvl="1"/>
            <a:r>
              <a:rPr lang="zh-CN" altLang="en-US" dirty="0"/>
              <a:t>丧家的资本家的乏走狗。</a:t>
            </a:r>
            <a:endParaRPr lang="en-US" altLang="zh-CN" dirty="0"/>
          </a:p>
          <a:p>
            <a:pPr lvl="2"/>
            <a:r>
              <a:rPr lang="zh-CN" altLang="en-US" dirty="0">
                <a:hlinkClick r:id="rId3"/>
              </a:rPr>
              <a:t>鲁迅</a:t>
            </a:r>
            <a:r>
              <a:rPr lang="en-US" altLang="zh-CN" dirty="0">
                <a:hlinkClick r:id="rId3"/>
              </a:rPr>
              <a:t>《“</a:t>
            </a:r>
            <a:r>
              <a:rPr lang="zh-CN" altLang="en-US" dirty="0">
                <a:hlinkClick r:id="rId3"/>
              </a:rPr>
              <a:t>丧家的”“资本家的乏走狗”</a:t>
            </a:r>
            <a:r>
              <a:rPr lang="en-US" altLang="zh-CN" dirty="0">
                <a:hlinkClick r:id="rId3"/>
              </a:rPr>
              <a:t>》</a:t>
            </a:r>
            <a:r>
              <a:rPr lang="zh-CN" altLang="en-US" dirty="0">
                <a:hlinkClick r:id="rId3"/>
              </a:rPr>
              <a:t>全文、注释和赏析 </a:t>
            </a:r>
            <a:r>
              <a:rPr lang="en-US" altLang="zh-CN" dirty="0">
                <a:hlinkClick r:id="rId3"/>
              </a:rPr>
              <a:t>- </a:t>
            </a:r>
            <a:r>
              <a:rPr lang="zh-CN" altLang="en-US" dirty="0">
                <a:hlinkClick r:id="rId3"/>
              </a:rPr>
              <a:t>可可诗词网 </a:t>
            </a:r>
            <a:r>
              <a:rPr lang="en-US" altLang="zh-CN" dirty="0">
                <a:hlinkClick r:id="rId3"/>
              </a:rPr>
              <a:t>(kekeshici.com)</a:t>
            </a:r>
            <a:endParaRPr lang="zh-CN" altLang="en-US" dirty="0"/>
          </a:p>
          <a:p>
            <a:pPr lvl="1"/>
            <a:r>
              <a:rPr lang="zh-CN" altLang="en-US" dirty="0"/>
              <a:t>你看那个人，好奇怪唉，像一条狗。</a:t>
            </a:r>
            <a:endParaRPr lang="en-US" altLang="zh-CN" dirty="0"/>
          </a:p>
          <a:p>
            <a:pPr lvl="2"/>
            <a:r>
              <a:rPr lang="en-US" altLang="zh-CN" dirty="0">
                <a:hlinkClick r:id="rId4"/>
              </a:rPr>
              <a:t>《</a:t>
            </a:r>
            <a:r>
              <a:rPr lang="zh-CN" altLang="en-US" dirty="0">
                <a:hlinkClick r:id="rId4"/>
              </a:rPr>
              <a:t>大话西游</a:t>
            </a:r>
            <a:r>
              <a:rPr lang="en-US" altLang="zh-CN" dirty="0">
                <a:hlinkClick r:id="rId4"/>
              </a:rPr>
              <a:t>》“</a:t>
            </a:r>
            <a:r>
              <a:rPr lang="zh-CN" altLang="en-US" dirty="0">
                <a:hlinkClick r:id="rId4"/>
              </a:rPr>
              <a:t>你看那个人好像一条狗”，居然有这等深刻含义？ </a:t>
            </a:r>
            <a:r>
              <a:rPr lang="en-US" altLang="zh-CN" dirty="0">
                <a:hlinkClick r:id="rId4"/>
              </a:rPr>
              <a:t>- </a:t>
            </a:r>
            <a:r>
              <a:rPr lang="zh-CN" altLang="en-US" dirty="0">
                <a:hlinkClick r:id="rId4"/>
              </a:rPr>
              <a:t>知乎 </a:t>
            </a:r>
            <a:r>
              <a:rPr lang="en-US" altLang="zh-CN" dirty="0">
                <a:hlinkClick r:id="rId4"/>
              </a:rPr>
              <a:t>(zhihu.com)</a:t>
            </a:r>
            <a:endParaRPr lang="zh-CN" altLang="en-US" dirty="0"/>
          </a:p>
        </p:txBody>
      </p:sp>
    </p:spTree>
    <p:extLst>
      <p:ext uri="{BB962C8B-B14F-4D97-AF65-F5344CB8AC3E}">
        <p14:creationId xmlns:p14="http://schemas.microsoft.com/office/powerpoint/2010/main" val="221924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指物功能</a:t>
            </a:r>
          </a:p>
        </p:txBody>
      </p:sp>
      <p:sp>
        <p:nvSpPr>
          <p:cNvPr id="3" name="内容占位符 2"/>
          <p:cNvSpPr>
            <a:spLocks noGrp="1"/>
          </p:cNvSpPr>
          <p:nvPr>
            <p:ph idx="1"/>
          </p:nvPr>
        </p:nvSpPr>
        <p:spPr/>
        <p:txBody>
          <a:bodyPr/>
          <a:lstStyle/>
          <a:p>
            <a:r>
              <a:rPr lang="zh-CN" altLang="en-US" dirty="0"/>
              <a:t>指向</a:t>
            </a:r>
            <a:r>
              <a:rPr lang="zh-CN" altLang="en-US" b="1" dirty="0"/>
              <a:t>客观世界</a:t>
            </a:r>
            <a:r>
              <a:rPr lang="zh-CN" altLang="en-US" dirty="0"/>
              <a:t>的对象，表示客观世界对象的可观测性。</a:t>
            </a:r>
          </a:p>
          <a:p>
            <a:pPr lvl="1"/>
            <a:r>
              <a:rPr lang="zh-CN" altLang="en-US" dirty="0"/>
              <a:t>对象的可观测性，指的是对象对于人或者仪器等的知觉感知特性，不依赖于人的主观感受。</a:t>
            </a:r>
            <a:endParaRPr lang="en-US" altLang="zh-CN" dirty="0"/>
          </a:p>
          <a:p>
            <a:pPr lvl="1"/>
            <a:r>
              <a:rPr lang="zh-CN" altLang="en-US" dirty="0"/>
              <a:t>对象可能是现实世界中存在的，也可能是不存在的。</a:t>
            </a:r>
          </a:p>
          <a:p>
            <a:r>
              <a:rPr lang="zh-CN" altLang="en-US" dirty="0"/>
              <a:t>例子：</a:t>
            </a:r>
          </a:p>
          <a:p>
            <a:pPr lvl="1"/>
            <a:r>
              <a:rPr lang="zh-CN" altLang="en-US" dirty="0"/>
              <a:t>那赵家的</a:t>
            </a:r>
            <a:r>
              <a:rPr lang="zh-CN" altLang="en-US" u="sng" dirty="0"/>
              <a:t>狗</a:t>
            </a:r>
            <a:r>
              <a:rPr lang="zh-CN" altLang="en-US" dirty="0"/>
              <a:t>，何以看我两眼呢？</a:t>
            </a:r>
            <a:endParaRPr lang="en-US" altLang="zh-CN" dirty="0"/>
          </a:p>
          <a:p>
            <a:pPr lvl="2"/>
            <a:r>
              <a:rPr lang="zh-CN" altLang="en-US" dirty="0">
                <a:hlinkClick r:id="rId3"/>
              </a:rPr>
              <a:t>狂人日记片段句子分析</a:t>
            </a:r>
            <a:r>
              <a:rPr lang="en-US" altLang="zh-CN" dirty="0">
                <a:hlinkClick r:id="rId3"/>
              </a:rPr>
              <a:t>—</a:t>
            </a:r>
            <a:r>
              <a:rPr lang="zh-CN" altLang="en-US" dirty="0">
                <a:hlinkClick r:id="rId3"/>
              </a:rPr>
              <a:t>鲁迅文章句子分析 </a:t>
            </a:r>
            <a:r>
              <a:rPr lang="en-US" altLang="zh-CN" dirty="0">
                <a:hlinkClick r:id="rId3"/>
              </a:rPr>
              <a:t>- </a:t>
            </a:r>
            <a:r>
              <a:rPr lang="zh-CN" altLang="en-US" dirty="0">
                <a:hlinkClick r:id="rId3"/>
              </a:rPr>
              <a:t>知乎 </a:t>
            </a:r>
            <a:r>
              <a:rPr lang="en-US" altLang="zh-CN" dirty="0">
                <a:hlinkClick r:id="rId3"/>
              </a:rPr>
              <a:t>(zhihu.com)</a:t>
            </a:r>
            <a:endParaRPr lang="en-US" altLang="zh-CN" dirty="0"/>
          </a:p>
          <a:p>
            <a:pPr lvl="1"/>
            <a:r>
              <a:rPr lang="zh-CN" altLang="en-US" u="sng" dirty="0"/>
              <a:t>鬼</a:t>
            </a:r>
            <a:r>
              <a:rPr lang="zh-CN" altLang="en-US" dirty="0"/>
              <a:t>在我脖子后面吹了口气。</a:t>
            </a:r>
            <a:endParaRPr lang="en-US" altLang="zh-CN" dirty="0"/>
          </a:p>
          <a:p>
            <a:pPr lvl="2"/>
            <a:r>
              <a:rPr lang="zh-CN" altLang="en-US" dirty="0">
                <a:hlinkClick r:id="rId4"/>
              </a:rPr>
              <a:t>民间故事：鬼吹气 </a:t>
            </a:r>
            <a:r>
              <a:rPr lang="en-US" altLang="zh-CN" dirty="0">
                <a:hlinkClick r:id="rId4"/>
              </a:rPr>
              <a:t>(baidu.com)</a:t>
            </a:r>
            <a:endParaRPr lang="zh-CN" altLang="en-US" dirty="0"/>
          </a:p>
        </p:txBody>
      </p:sp>
    </p:spTree>
    <p:extLst>
      <p:ext uri="{BB962C8B-B14F-4D97-AF65-F5344CB8AC3E}">
        <p14:creationId xmlns:p14="http://schemas.microsoft.com/office/powerpoint/2010/main" val="2851354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名指、心指、物指关系</a:t>
            </a:r>
          </a:p>
        </p:txBody>
      </p:sp>
      <p:sp>
        <p:nvSpPr>
          <p:cNvPr id="3" name="内容占位符 2"/>
          <p:cNvSpPr>
            <a:spLocks noGrp="1"/>
          </p:cNvSpPr>
          <p:nvPr>
            <p:ph idx="1"/>
          </p:nvPr>
        </p:nvSpPr>
        <p:spPr/>
        <p:txBody>
          <a:bodyPr>
            <a:normAutofit fontScale="70000" lnSpcReduction="20000"/>
          </a:bodyPr>
          <a:lstStyle/>
          <a:p>
            <a:r>
              <a:rPr lang="zh-CN" altLang="en-US" dirty="0"/>
              <a:t>掌握一个概念，需要三指都对才行。</a:t>
            </a:r>
            <a:endParaRPr lang="en-US" altLang="zh-CN" dirty="0"/>
          </a:p>
          <a:p>
            <a:pPr lvl="1"/>
            <a:r>
              <a:rPr lang="zh-CN" altLang="en-US" dirty="0"/>
              <a:t>如：我认识</a:t>
            </a:r>
            <a:r>
              <a:rPr lang="en-US" altLang="zh-CN" dirty="0"/>
              <a:t>xxx</a:t>
            </a:r>
            <a:r>
              <a:rPr lang="zh-CN" altLang="en-US" dirty="0"/>
              <a:t>。。。</a:t>
            </a:r>
            <a:endParaRPr lang="en-US" altLang="zh-CN" dirty="0"/>
          </a:p>
          <a:p>
            <a:r>
              <a:rPr lang="zh-CN" altLang="en-US" dirty="0"/>
              <a:t>三指合而为一</a:t>
            </a:r>
            <a:endParaRPr lang="en-US" altLang="zh-CN" dirty="0"/>
          </a:p>
          <a:p>
            <a:pPr lvl="1"/>
            <a:r>
              <a:rPr lang="zh-CN" altLang="en-US" dirty="0"/>
              <a:t>何处合成愁？ 离人心上秋。</a:t>
            </a:r>
            <a:endParaRPr lang="en-US" altLang="zh-CN" dirty="0"/>
          </a:p>
          <a:p>
            <a:pPr lvl="2"/>
            <a:r>
              <a:rPr lang="en-US" altLang="zh-CN" dirty="0">
                <a:hlinkClick r:id="rId3"/>
              </a:rPr>
              <a:t>"</a:t>
            </a:r>
            <a:r>
              <a:rPr lang="zh-CN" altLang="en-US" dirty="0">
                <a:hlinkClick r:id="rId3"/>
              </a:rPr>
              <a:t>离人心上秋。</a:t>
            </a:r>
            <a:r>
              <a:rPr lang="en-US" altLang="zh-CN" dirty="0">
                <a:hlinkClick r:id="rId3"/>
              </a:rPr>
              <a:t>"</a:t>
            </a:r>
            <a:r>
              <a:rPr lang="zh-CN" altLang="en-US" dirty="0">
                <a:hlinkClick r:id="rId3"/>
              </a:rPr>
              <a:t>全诗赏析</a:t>
            </a:r>
            <a:r>
              <a:rPr lang="en-US" altLang="zh-CN" dirty="0">
                <a:hlinkClick r:id="rId3"/>
              </a:rPr>
              <a:t>_</a:t>
            </a:r>
            <a:r>
              <a:rPr lang="zh-CN" altLang="en-US" dirty="0">
                <a:hlinkClick r:id="rId3"/>
              </a:rPr>
              <a:t>古诗文网 </a:t>
            </a:r>
            <a:r>
              <a:rPr lang="en-US" altLang="zh-CN" dirty="0">
                <a:hlinkClick r:id="rId3"/>
              </a:rPr>
              <a:t>(gushiwen.cn)</a:t>
            </a:r>
            <a:endParaRPr lang="zh-CN" altLang="en-US" dirty="0"/>
          </a:p>
          <a:p>
            <a:pPr lvl="2"/>
            <a:r>
              <a:rPr lang="zh-CN" altLang="en-US" dirty="0"/>
              <a:t>名指的回答：心上秋</a:t>
            </a:r>
          </a:p>
          <a:p>
            <a:pPr lvl="2"/>
            <a:r>
              <a:rPr lang="zh-CN" altLang="en-US" dirty="0"/>
              <a:t>心指的回答：离人心上秋</a:t>
            </a:r>
          </a:p>
          <a:p>
            <a:pPr lvl="2"/>
            <a:r>
              <a:rPr lang="zh-CN" altLang="en-US" dirty="0"/>
              <a:t>物指的回答：离人心，秋</a:t>
            </a:r>
          </a:p>
          <a:p>
            <a:r>
              <a:rPr lang="zh-CN" altLang="en-US" dirty="0"/>
              <a:t>名指同，物指可以不同</a:t>
            </a:r>
          </a:p>
          <a:p>
            <a:pPr lvl="1"/>
            <a:r>
              <a:rPr lang="zh-CN" altLang="en-US" dirty="0"/>
              <a:t>粉身碎骨浑不怕，要留清白在人间。 </a:t>
            </a:r>
            <a:r>
              <a:rPr lang="en-US" altLang="zh-CN" dirty="0"/>
              <a:t>-</a:t>
            </a:r>
            <a:r>
              <a:rPr lang="zh-CN" altLang="en-US" dirty="0"/>
              <a:t>于谦</a:t>
            </a:r>
            <a:r>
              <a:rPr lang="en-US" altLang="zh-CN" dirty="0"/>
              <a:t>《</a:t>
            </a:r>
            <a:r>
              <a:rPr lang="zh-CN" altLang="en-US" dirty="0"/>
              <a:t> 石灰吟</a:t>
            </a:r>
            <a:r>
              <a:rPr lang="en-US" altLang="zh-CN" dirty="0"/>
              <a:t>》</a:t>
            </a:r>
          </a:p>
          <a:p>
            <a:pPr lvl="2"/>
            <a:r>
              <a:rPr lang="en-US" altLang="zh-CN" dirty="0">
                <a:hlinkClick r:id="rId4"/>
              </a:rPr>
              <a:t>"</a:t>
            </a:r>
            <a:r>
              <a:rPr lang="zh-CN" altLang="en-US" dirty="0">
                <a:hlinkClick r:id="rId4"/>
              </a:rPr>
              <a:t>粉骨碎身浑不怕，要留清白在人间。</a:t>
            </a:r>
            <a:r>
              <a:rPr lang="en-US" altLang="zh-CN" dirty="0">
                <a:hlinkClick r:id="rId4"/>
              </a:rPr>
              <a:t>"</a:t>
            </a:r>
            <a:r>
              <a:rPr lang="zh-CN" altLang="en-US" dirty="0">
                <a:hlinkClick r:id="rId4"/>
              </a:rPr>
              <a:t>全诗赏析</a:t>
            </a:r>
            <a:r>
              <a:rPr lang="en-US" altLang="zh-CN" dirty="0">
                <a:hlinkClick r:id="rId4"/>
              </a:rPr>
              <a:t>_</a:t>
            </a:r>
            <a:r>
              <a:rPr lang="zh-CN" altLang="en-US" dirty="0">
                <a:hlinkClick r:id="rId4"/>
              </a:rPr>
              <a:t>古诗文网 </a:t>
            </a:r>
            <a:r>
              <a:rPr lang="en-US" altLang="zh-CN" dirty="0">
                <a:hlinkClick r:id="rId4"/>
              </a:rPr>
              <a:t>(gushiwen.cn)</a:t>
            </a:r>
            <a:endParaRPr lang="en-US" altLang="zh-CN" dirty="0"/>
          </a:p>
          <a:p>
            <a:r>
              <a:rPr lang="zh-CN" altLang="en-US" dirty="0"/>
              <a:t>三者其实很多情况下是不同的</a:t>
            </a:r>
            <a:endParaRPr lang="en-US" altLang="zh-CN" dirty="0"/>
          </a:p>
          <a:p>
            <a:pPr lvl="1"/>
            <a:r>
              <a:rPr lang="zh-CN" altLang="en-US" dirty="0"/>
              <a:t>想想例子？</a:t>
            </a:r>
            <a:endParaRPr lang="en-US" altLang="zh-CN" dirty="0"/>
          </a:p>
          <a:p>
            <a:pPr lvl="1"/>
            <a:r>
              <a:rPr lang="zh-CN" altLang="en-US" dirty="0"/>
              <a:t>“尽在不言中。。。”</a:t>
            </a:r>
          </a:p>
        </p:txBody>
      </p:sp>
    </p:spTree>
    <p:extLst>
      <p:ext uri="{BB962C8B-B14F-4D97-AF65-F5344CB8AC3E}">
        <p14:creationId xmlns:p14="http://schemas.microsoft.com/office/powerpoint/2010/main" val="239568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问题：</a:t>
            </a:r>
            <a:br>
              <a:rPr lang="en-US" altLang="zh-CN" sz="4000" dirty="0"/>
            </a:br>
            <a:r>
              <a:rPr lang="en-US" altLang="zh-CN" sz="4000" dirty="0"/>
              <a:t> - </a:t>
            </a:r>
            <a:r>
              <a:rPr lang="zh-CN" altLang="en-US" sz="4000" dirty="0"/>
              <a:t>指名、指心、指物和人工智能有什么关系？</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人工智能没有统一的定义</a:t>
            </a:r>
            <a:endParaRPr lang="en-US" altLang="zh-CN" dirty="0"/>
          </a:p>
          <a:p>
            <a:pPr lvl="1"/>
            <a:r>
              <a:rPr lang="zh-CN" altLang="en-US" dirty="0"/>
              <a:t>纠结在“知识”的定义上</a:t>
            </a:r>
            <a:endParaRPr lang="en-US" altLang="zh-CN" dirty="0"/>
          </a:p>
          <a:p>
            <a:r>
              <a:rPr lang="zh-CN" altLang="en-US" dirty="0"/>
              <a:t>知识没有确切的定义</a:t>
            </a:r>
            <a:endParaRPr lang="en-US" altLang="zh-CN" dirty="0"/>
          </a:p>
          <a:p>
            <a:pPr lvl="1"/>
            <a:r>
              <a:rPr lang="zh-CN" altLang="en-US" dirty="0"/>
              <a:t>但是“概念”有明确深入的研究</a:t>
            </a:r>
            <a:endParaRPr lang="en-US" altLang="zh-CN" dirty="0"/>
          </a:p>
          <a:p>
            <a:r>
              <a:rPr lang="zh-CN" altLang="en-US" dirty="0"/>
              <a:t>于是：</a:t>
            </a:r>
            <a:endParaRPr lang="en-US" altLang="zh-CN" dirty="0"/>
          </a:p>
          <a:p>
            <a:pPr lvl="1"/>
            <a:r>
              <a:rPr lang="zh-CN" altLang="en-US" dirty="0"/>
              <a:t>人工智能的定义（研究人工智能）就需要首先了解概念的经典表示</a:t>
            </a:r>
            <a:endParaRPr lang="en-US" altLang="zh-CN" dirty="0"/>
          </a:p>
          <a:p>
            <a:pPr lvl="1"/>
            <a:r>
              <a:rPr lang="zh-CN" altLang="en-US" dirty="0"/>
              <a:t>即：研究人工智能需要对“概念”进行深入研究</a:t>
            </a:r>
            <a:endParaRPr lang="en-US" altLang="zh-CN" dirty="0"/>
          </a:p>
          <a:p>
            <a:r>
              <a:rPr lang="zh-CN" altLang="en-US" dirty="0"/>
              <a:t>概念的经典表示包含：</a:t>
            </a:r>
            <a:endParaRPr lang="en-US" altLang="zh-CN" dirty="0"/>
          </a:p>
          <a:p>
            <a:pPr lvl="1"/>
            <a:r>
              <a:rPr lang="zh-CN" altLang="en-US" dirty="0"/>
              <a:t>符号、内涵、外延</a:t>
            </a:r>
            <a:endParaRPr lang="en-US" altLang="zh-CN" dirty="0"/>
          </a:p>
          <a:p>
            <a:pPr lvl="1"/>
            <a:r>
              <a:rPr lang="zh-CN" altLang="en-US" dirty="0"/>
              <a:t>分别对应三指：</a:t>
            </a:r>
            <a:endParaRPr lang="en-US" altLang="zh-CN" dirty="0"/>
          </a:p>
          <a:p>
            <a:pPr lvl="1"/>
            <a:r>
              <a:rPr lang="zh-CN" altLang="en-US" dirty="0"/>
              <a:t>指名、指心、指物</a:t>
            </a:r>
            <a:endParaRPr lang="en-US" altLang="zh-CN" dirty="0"/>
          </a:p>
        </p:txBody>
      </p:sp>
    </p:spTree>
    <p:extLst>
      <p:ext uri="{BB962C8B-B14F-4D97-AF65-F5344CB8AC3E}">
        <p14:creationId xmlns:p14="http://schemas.microsoft.com/office/powerpoint/2010/main" val="3144981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8D59A-9C33-FB1A-B589-8F9218649B99}"/>
              </a:ext>
            </a:extLst>
          </p:cNvPr>
          <p:cNvSpPr>
            <a:spLocks noGrp="1"/>
          </p:cNvSpPr>
          <p:nvPr>
            <p:ph type="title"/>
          </p:nvPr>
        </p:nvSpPr>
        <p:spPr/>
        <p:txBody>
          <a:bodyPr/>
          <a:lstStyle/>
          <a:p>
            <a:r>
              <a:rPr lang="zh-CN" altLang="en-US" dirty="0"/>
              <a:t>知道几个事情</a:t>
            </a:r>
          </a:p>
        </p:txBody>
      </p:sp>
      <p:sp>
        <p:nvSpPr>
          <p:cNvPr id="3" name="内容占位符 2">
            <a:extLst>
              <a:ext uri="{FF2B5EF4-FFF2-40B4-BE49-F238E27FC236}">
                <a16:creationId xmlns:a16="http://schemas.microsoft.com/office/drawing/2014/main" id="{23AD0A25-3DDA-4F76-4A05-600A4B239389}"/>
              </a:ext>
            </a:extLst>
          </p:cNvPr>
          <p:cNvSpPr>
            <a:spLocks noGrp="1"/>
          </p:cNvSpPr>
          <p:nvPr>
            <p:ph idx="1"/>
          </p:nvPr>
        </p:nvSpPr>
        <p:spPr/>
        <p:txBody>
          <a:bodyPr/>
          <a:lstStyle/>
          <a:p>
            <a:r>
              <a:rPr lang="zh-CN" altLang="en-US" dirty="0"/>
              <a:t>图灵的三篇论文</a:t>
            </a:r>
            <a:endParaRPr lang="en-US" altLang="zh-CN" dirty="0"/>
          </a:p>
          <a:p>
            <a:r>
              <a:rPr lang="zh-CN" altLang="en-US" dirty="0"/>
              <a:t>人工智能的三个主流学派</a:t>
            </a:r>
            <a:endParaRPr lang="en-US" altLang="zh-CN" dirty="0"/>
          </a:p>
          <a:p>
            <a:r>
              <a:rPr lang="zh-CN" altLang="en-US" dirty="0"/>
              <a:t>人工智能发展的三次浪潮</a:t>
            </a:r>
            <a:endParaRPr lang="en-US" altLang="zh-CN" dirty="0"/>
          </a:p>
          <a:p>
            <a:r>
              <a:rPr lang="zh-CN" altLang="en-US" dirty="0"/>
              <a:t>人工智能发展种的三次人机对弈</a:t>
            </a:r>
            <a:endParaRPr lang="en-US" altLang="zh-CN" dirty="0"/>
          </a:p>
          <a:p>
            <a:r>
              <a:rPr lang="zh-CN" altLang="en-US" dirty="0"/>
              <a:t>人工智能的三级实力</a:t>
            </a:r>
          </a:p>
        </p:txBody>
      </p:sp>
    </p:spTree>
    <p:extLst>
      <p:ext uri="{BB962C8B-B14F-4D97-AF65-F5344CB8AC3E}">
        <p14:creationId xmlns:p14="http://schemas.microsoft.com/office/powerpoint/2010/main" val="556091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3339" y="365125"/>
            <a:ext cx="11542889" cy="6492875"/>
          </a:xfrm>
          <a:prstGeom prst="ellipse">
            <a:avLst/>
          </a:prstGeom>
          <a:ln>
            <a:noFill/>
          </a:ln>
          <a:effectLst>
            <a:softEdge rad="112500"/>
          </a:effectLst>
        </p:spPr>
      </p:pic>
      <p:sp>
        <p:nvSpPr>
          <p:cNvPr id="4" name="标题 3"/>
          <p:cNvSpPr>
            <a:spLocks noGrp="1"/>
          </p:cNvSpPr>
          <p:nvPr>
            <p:ph type="title"/>
          </p:nvPr>
        </p:nvSpPr>
        <p:spPr>
          <a:xfrm>
            <a:off x="403339" y="365125"/>
            <a:ext cx="10515600" cy="1325563"/>
          </a:xfrm>
        </p:spPr>
        <p:txBody>
          <a:bodyPr>
            <a:normAutofit/>
          </a:bodyPr>
          <a:lstStyle/>
          <a:p>
            <a:r>
              <a:rPr lang="zh-CN" altLang="en-US" sz="3600" dirty="0"/>
              <a:t>人工智能主流学派</a:t>
            </a:r>
          </a:p>
        </p:txBody>
      </p:sp>
    </p:spTree>
    <p:extLst>
      <p:ext uri="{BB962C8B-B14F-4D97-AF65-F5344CB8AC3E}">
        <p14:creationId xmlns:p14="http://schemas.microsoft.com/office/powerpoint/2010/main" val="2075446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28BCD1-AA69-4C8A-873D-9AEB2B1CE11C}"/>
              </a:ext>
            </a:extLst>
          </p:cNvPr>
          <p:cNvSpPr>
            <a:spLocks noGrp="1"/>
          </p:cNvSpPr>
          <p:nvPr>
            <p:ph type="title"/>
          </p:nvPr>
        </p:nvSpPr>
        <p:spPr/>
        <p:txBody>
          <a:bodyPr/>
          <a:lstStyle/>
          <a:p>
            <a:r>
              <a:rPr lang="zh-CN" altLang="en-US" dirty="0"/>
              <a:t>人工智能的三个主流学派</a:t>
            </a:r>
          </a:p>
        </p:txBody>
      </p:sp>
      <p:sp>
        <p:nvSpPr>
          <p:cNvPr id="3" name="内容占位符 2">
            <a:extLst>
              <a:ext uri="{FF2B5EF4-FFF2-40B4-BE49-F238E27FC236}">
                <a16:creationId xmlns:a16="http://schemas.microsoft.com/office/drawing/2014/main" id="{C1CCACF7-89E5-4B9D-AE6C-E975DDE3A12C}"/>
              </a:ext>
            </a:extLst>
          </p:cNvPr>
          <p:cNvSpPr>
            <a:spLocks noGrp="1"/>
          </p:cNvSpPr>
          <p:nvPr>
            <p:ph idx="1"/>
          </p:nvPr>
        </p:nvSpPr>
        <p:spPr/>
        <p:txBody>
          <a:bodyPr/>
          <a:lstStyle/>
          <a:p>
            <a:r>
              <a:rPr kumimoji="1" lang="zh-CN" altLang="en-US" dirty="0"/>
              <a:t>人工智能也是一个概念。</a:t>
            </a:r>
            <a:r>
              <a:rPr kumimoji="1" lang="en-US" altLang="zh-CN" dirty="0"/>
              <a:t> </a:t>
            </a:r>
          </a:p>
          <a:p>
            <a:pPr lvl="1"/>
            <a:r>
              <a:rPr kumimoji="1" lang="zh-CN" altLang="en-US" dirty="0"/>
              <a:t>使一个概念成为现实，就需要实现它的三指功能。</a:t>
            </a:r>
            <a:endParaRPr kumimoji="1" lang="en-US" altLang="zh-CN" dirty="0"/>
          </a:p>
          <a:p>
            <a:r>
              <a:rPr lang="zh-CN" altLang="en-US" dirty="0"/>
              <a:t>由概念三指引申出人工智能的三个主流学派</a:t>
            </a:r>
          </a:p>
          <a:p>
            <a:r>
              <a:rPr kumimoji="1" lang="zh-CN" altLang="en-US" dirty="0"/>
              <a:t>依据所指不同：人工智能分为三个学派</a:t>
            </a:r>
            <a:endParaRPr kumimoji="1" lang="en-US" altLang="zh-CN" dirty="0"/>
          </a:p>
          <a:p>
            <a:pPr lvl="1"/>
            <a:r>
              <a:rPr kumimoji="1" lang="en-US" altLang="zh-CN" dirty="0"/>
              <a:t>AI </a:t>
            </a:r>
            <a:r>
              <a:rPr kumimoji="1" lang="zh-CN" altLang="en-US" dirty="0"/>
              <a:t>的指名功能：</a:t>
            </a:r>
            <a:r>
              <a:rPr kumimoji="1" lang="en-US" altLang="zh-CN" dirty="0"/>
              <a:t> </a:t>
            </a:r>
            <a:r>
              <a:rPr kumimoji="1" lang="zh-CN" altLang="en-US" dirty="0"/>
              <a:t>符号主义</a:t>
            </a:r>
            <a:endParaRPr kumimoji="1" lang="en-US" altLang="zh-CN" dirty="0"/>
          </a:p>
          <a:p>
            <a:pPr lvl="1"/>
            <a:r>
              <a:rPr kumimoji="1" lang="en-US" altLang="zh-CN" dirty="0"/>
              <a:t>AI </a:t>
            </a:r>
            <a:r>
              <a:rPr kumimoji="1" lang="zh-CN" altLang="en-US" dirty="0"/>
              <a:t>的指心功能：</a:t>
            </a:r>
            <a:r>
              <a:rPr kumimoji="1" lang="en-US" altLang="zh-CN" dirty="0"/>
              <a:t> </a:t>
            </a:r>
            <a:r>
              <a:rPr kumimoji="1" lang="zh-CN" altLang="en-US" dirty="0"/>
              <a:t>联结主义</a:t>
            </a:r>
            <a:endParaRPr kumimoji="1" lang="en-US" altLang="zh-CN" dirty="0"/>
          </a:p>
          <a:p>
            <a:pPr lvl="1"/>
            <a:r>
              <a:rPr kumimoji="1" lang="en-US" altLang="zh-CN" dirty="0"/>
              <a:t>AI </a:t>
            </a:r>
            <a:r>
              <a:rPr kumimoji="1" lang="zh-CN" altLang="en-US" dirty="0"/>
              <a:t>的指物功能：</a:t>
            </a:r>
            <a:r>
              <a:rPr kumimoji="1" lang="en-US" altLang="zh-CN" dirty="0"/>
              <a:t> </a:t>
            </a:r>
            <a:r>
              <a:rPr kumimoji="1" lang="zh-CN" altLang="en-US" dirty="0"/>
              <a:t>行为主义</a:t>
            </a:r>
            <a:endParaRPr kumimoji="1" lang="en-US" altLang="zh-CN" dirty="0"/>
          </a:p>
        </p:txBody>
      </p:sp>
    </p:spTree>
    <p:extLst>
      <p:ext uri="{BB962C8B-B14F-4D97-AF65-F5344CB8AC3E}">
        <p14:creationId xmlns:p14="http://schemas.microsoft.com/office/powerpoint/2010/main" val="3906037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指名： 符号主义</a:t>
            </a:r>
          </a:p>
        </p:txBody>
      </p:sp>
      <p:sp>
        <p:nvSpPr>
          <p:cNvPr id="3" name="内容占位符 2"/>
          <p:cNvSpPr>
            <a:spLocks noGrp="1"/>
          </p:cNvSpPr>
          <p:nvPr>
            <p:ph idx="1"/>
          </p:nvPr>
        </p:nvSpPr>
        <p:spPr/>
        <p:txBody>
          <a:bodyPr>
            <a:normAutofit fontScale="92500"/>
          </a:bodyPr>
          <a:lstStyle/>
          <a:p>
            <a:r>
              <a:rPr kumimoji="1" lang="zh-CN" altLang="en-US" dirty="0"/>
              <a:t>物理符号系统假设：</a:t>
            </a:r>
            <a:endParaRPr kumimoji="1" lang="en-US" altLang="zh-CN" dirty="0"/>
          </a:p>
          <a:p>
            <a:pPr lvl="1"/>
            <a:r>
              <a:rPr kumimoji="1" lang="zh-CN" altLang="en-US" dirty="0"/>
              <a:t>只要在符号计算上实现了相应的功能，那么现实世界就实现了相应的功能。</a:t>
            </a:r>
            <a:endParaRPr kumimoji="1" lang="en-US" altLang="zh-CN" dirty="0"/>
          </a:p>
          <a:p>
            <a:pPr lvl="1"/>
            <a:r>
              <a:rPr kumimoji="1" lang="zh-CN" altLang="en-US" dirty="0"/>
              <a:t>智能的充要条件。</a:t>
            </a:r>
            <a:endParaRPr kumimoji="1" lang="en-US" altLang="zh-CN" dirty="0"/>
          </a:p>
          <a:p>
            <a:pPr lvl="2"/>
            <a:r>
              <a:rPr kumimoji="1" lang="zh-CN" altLang="en-US" dirty="0"/>
              <a:t>即：只要在机器上是正确的，现实世界就是正确的。</a:t>
            </a:r>
            <a:endParaRPr kumimoji="1" lang="en-US" altLang="zh-CN" dirty="0"/>
          </a:p>
          <a:p>
            <a:pPr lvl="2"/>
            <a:r>
              <a:rPr kumimoji="1" lang="zh-CN" altLang="en-US" dirty="0"/>
              <a:t>即：指名对了，指物自然正确。</a:t>
            </a:r>
            <a:endParaRPr kumimoji="1" lang="en-US" altLang="zh-CN" dirty="0"/>
          </a:p>
          <a:p>
            <a:r>
              <a:rPr kumimoji="1" lang="zh-CN" altLang="en-US" dirty="0"/>
              <a:t>人脑和计算机都是物理符号系统，认知过程就是在符号上的运算。</a:t>
            </a:r>
            <a:endParaRPr kumimoji="1" lang="en-US" altLang="zh-CN" dirty="0"/>
          </a:p>
          <a:p>
            <a:pPr lvl="1"/>
            <a:r>
              <a:rPr kumimoji="1" lang="en-US" altLang="zh-CN" dirty="0"/>
              <a:t>Simon </a:t>
            </a:r>
            <a:r>
              <a:rPr kumimoji="1" lang="zh-CN" altLang="en-US" dirty="0"/>
              <a:t>与 </a:t>
            </a:r>
            <a:r>
              <a:rPr kumimoji="1" lang="en-US" altLang="zh-CN" dirty="0"/>
              <a:t>Newell </a:t>
            </a:r>
            <a:r>
              <a:rPr kumimoji="1" lang="zh-CN" altLang="en-US" dirty="0"/>
              <a:t>（</a:t>
            </a:r>
            <a:r>
              <a:rPr kumimoji="1" lang="en-US" altLang="zh-CN" dirty="0"/>
              <a:t>1975</a:t>
            </a:r>
            <a:r>
              <a:rPr kumimoji="1" lang="zh-CN" altLang="en-US" dirty="0"/>
              <a:t>年获取的图灵奖）</a:t>
            </a:r>
            <a:endParaRPr kumimoji="1" lang="en-US" altLang="zh-CN" dirty="0"/>
          </a:p>
          <a:p>
            <a:r>
              <a:rPr lang="zh-CN" altLang="en-US" dirty="0"/>
              <a:t>核心是符号推理与机器推理</a:t>
            </a:r>
            <a:endParaRPr lang="en-US" altLang="zh-CN" dirty="0"/>
          </a:p>
          <a:p>
            <a:pPr lvl="1"/>
            <a:r>
              <a:rPr lang="zh-CN" altLang="en-US" dirty="0"/>
              <a:t>用符号表达的方式来研究智能、研究推理。</a:t>
            </a:r>
            <a:endParaRPr kumimoji="1" lang="en-US" altLang="zh-CN" dirty="0"/>
          </a:p>
          <a:p>
            <a:endParaRPr lang="zh-CN" altLang="en-US" dirty="0"/>
          </a:p>
        </p:txBody>
      </p:sp>
    </p:spTree>
    <p:extLst>
      <p:ext uri="{BB962C8B-B14F-4D97-AF65-F5344CB8AC3E}">
        <p14:creationId xmlns:p14="http://schemas.microsoft.com/office/powerpoint/2010/main" val="382760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图灵测试的问题</a:t>
            </a:r>
          </a:p>
        </p:txBody>
      </p:sp>
      <p:sp>
        <p:nvSpPr>
          <p:cNvPr id="3" name="内容占位符 2"/>
          <p:cNvSpPr>
            <a:spLocks noGrp="1"/>
          </p:cNvSpPr>
          <p:nvPr>
            <p:ph idx="1"/>
          </p:nvPr>
        </p:nvSpPr>
        <p:spPr/>
        <p:txBody>
          <a:bodyPr/>
          <a:lstStyle/>
          <a:p>
            <a:r>
              <a:rPr lang="zh-CN" altLang="en-US" dirty="0"/>
              <a:t>优点：避免了智能的内涵式定义和判定难题，将研究智能的重点放在智能的外在功能性表现，使得智能从工程上看似乎是可实现和判断的。</a:t>
            </a:r>
          </a:p>
          <a:p>
            <a:r>
              <a:rPr lang="zh-CN" altLang="en-US" dirty="0"/>
              <a:t>缺点：将智能的表现限定在指名功能里</a:t>
            </a:r>
            <a:endParaRPr lang="en-US" altLang="zh-CN" dirty="0"/>
          </a:p>
          <a:p>
            <a:pPr lvl="1"/>
            <a:r>
              <a:rPr lang="zh-CN" altLang="en-US" dirty="0"/>
              <a:t>中文屋思想实验明确指出了其中的缺点</a:t>
            </a:r>
            <a:endParaRPr lang="en-US" altLang="zh-CN" dirty="0"/>
          </a:p>
          <a:p>
            <a:pPr lvl="2"/>
            <a:r>
              <a:rPr lang="zh-CN" altLang="en-US" b="1" i="0" dirty="0">
                <a:solidFill>
                  <a:srgbClr val="121212"/>
                </a:solidFill>
                <a:effectLst/>
                <a:latin typeface="-apple-system"/>
              </a:rPr>
              <a:t>约翰</a:t>
            </a:r>
            <a:r>
              <a:rPr lang="en-US" altLang="zh-CN" b="1" i="0" dirty="0">
                <a:solidFill>
                  <a:srgbClr val="121212"/>
                </a:solidFill>
                <a:effectLst/>
                <a:latin typeface="-apple-system"/>
              </a:rPr>
              <a:t>·</a:t>
            </a:r>
            <a:r>
              <a:rPr lang="zh-CN" altLang="en-US" b="1" i="0" dirty="0">
                <a:solidFill>
                  <a:srgbClr val="121212"/>
                </a:solidFill>
                <a:effectLst/>
                <a:latin typeface="-apple-system"/>
              </a:rPr>
              <a:t>塞尔（</a:t>
            </a:r>
            <a:r>
              <a:rPr lang="en-US" altLang="zh-CN" b="1" i="0" dirty="0">
                <a:solidFill>
                  <a:srgbClr val="121212"/>
                </a:solidFill>
                <a:effectLst/>
                <a:latin typeface="-apple-system"/>
              </a:rPr>
              <a:t>John Searle</a:t>
            </a:r>
            <a:r>
              <a:rPr lang="zh-CN" altLang="en-US" b="1" i="0" dirty="0">
                <a:solidFill>
                  <a:srgbClr val="121212"/>
                </a:solidFill>
                <a:effectLst/>
                <a:latin typeface="-apple-system"/>
              </a:rPr>
              <a:t>）</a:t>
            </a:r>
            <a:r>
              <a:rPr kumimoji="1" lang="en-US" altLang="zh-CN" dirty="0"/>
              <a:t>1980</a:t>
            </a:r>
            <a:r>
              <a:rPr kumimoji="1" lang="zh-CN" altLang="en-US" dirty="0"/>
              <a:t>年提出</a:t>
            </a:r>
            <a:endParaRPr lang="zh-CN" altLang="en-US" dirty="0"/>
          </a:p>
        </p:txBody>
      </p:sp>
    </p:spTree>
    <p:extLst>
      <p:ext uri="{BB962C8B-B14F-4D97-AF65-F5344CB8AC3E}">
        <p14:creationId xmlns:p14="http://schemas.microsoft.com/office/powerpoint/2010/main" val="561225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哲学批判：中文屋思想实验</a:t>
            </a:r>
          </a:p>
        </p:txBody>
      </p:sp>
      <p:pic>
        <p:nvPicPr>
          <p:cNvPr id="4" name="内容占位符 5" descr="中文屋.png"/>
          <p:cNvPicPr>
            <a:picLocks noChangeAspect="1"/>
          </p:cNvPicPr>
          <p:nvPr/>
        </p:nvPicPr>
        <p:blipFill>
          <a:blip r:embed="rId3">
            <a:extLst>
              <a:ext uri="{28A0092B-C50C-407E-A947-70E740481C1C}">
                <a14:useLocalDpi xmlns:a14="http://schemas.microsoft.com/office/drawing/2010/main" val="0"/>
              </a:ext>
            </a:extLst>
          </a:blip>
          <a:srcRect t="9543" b="9543"/>
          <a:stretch>
            <a:fillRect/>
          </a:stretch>
        </p:blipFill>
        <p:spPr>
          <a:xfrm>
            <a:off x="2286000" y="1738312"/>
            <a:ext cx="8229600" cy="4525963"/>
          </a:xfrm>
          <a:prstGeom prst="rect">
            <a:avLst/>
          </a:prstGeom>
        </p:spPr>
      </p:pic>
    </p:spTree>
    <p:extLst>
      <p:ext uri="{BB962C8B-B14F-4D97-AF65-F5344CB8AC3E}">
        <p14:creationId xmlns:p14="http://schemas.microsoft.com/office/powerpoint/2010/main" val="158634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研究进展</a:t>
            </a:r>
          </a:p>
        </p:txBody>
      </p:sp>
      <p:sp>
        <p:nvSpPr>
          <p:cNvPr id="3" name="内容占位符 2"/>
          <p:cNvSpPr>
            <a:spLocks noGrp="1"/>
          </p:cNvSpPr>
          <p:nvPr>
            <p:ph idx="1"/>
          </p:nvPr>
        </p:nvSpPr>
        <p:spPr/>
        <p:txBody>
          <a:bodyPr>
            <a:normAutofit fontScale="92500" lnSpcReduction="10000"/>
          </a:bodyPr>
          <a:lstStyle/>
          <a:p>
            <a:r>
              <a:rPr lang="zh-CN" altLang="en-US" dirty="0"/>
              <a:t>机器证明： </a:t>
            </a:r>
            <a:endParaRPr lang="en-US" altLang="zh-CN" dirty="0"/>
          </a:p>
          <a:p>
            <a:pPr lvl="1"/>
            <a:r>
              <a:rPr lang="zh-CN" altLang="en-US" dirty="0"/>
              <a:t>王浩</a:t>
            </a:r>
            <a:r>
              <a:rPr lang="en-US" altLang="zh-CN" dirty="0"/>
              <a:t>(</a:t>
            </a:r>
            <a:r>
              <a:rPr lang="zh-CN" altLang="en-US" dirty="0"/>
              <a:t>逻辑系定理证明</a:t>
            </a:r>
            <a:r>
              <a:rPr lang="en-US" altLang="zh-CN" dirty="0"/>
              <a:t>)</a:t>
            </a:r>
          </a:p>
          <a:p>
            <a:pPr lvl="1"/>
            <a:r>
              <a:rPr lang="zh-CN" altLang="en-US" dirty="0"/>
              <a:t>吴文俊</a:t>
            </a:r>
            <a:r>
              <a:rPr lang="en-US" altLang="zh-CN" dirty="0"/>
              <a:t>(</a:t>
            </a:r>
            <a:r>
              <a:rPr lang="zh-CN" altLang="en-US" dirty="0"/>
              <a:t>几何系定理证明</a:t>
            </a:r>
            <a:r>
              <a:rPr lang="en-US" altLang="zh-CN" dirty="0"/>
              <a:t>)</a:t>
            </a:r>
            <a:endParaRPr lang="zh-CN" altLang="en-US" dirty="0"/>
          </a:p>
          <a:p>
            <a:r>
              <a:rPr lang="zh-CN" altLang="en-US" dirty="0"/>
              <a:t>知识表示 </a:t>
            </a:r>
            <a:r>
              <a:rPr lang="en-US" altLang="zh-CN" dirty="0"/>
              <a:t>– </a:t>
            </a:r>
            <a:r>
              <a:rPr lang="zh-CN" altLang="en-US" dirty="0"/>
              <a:t>专家系统：</a:t>
            </a:r>
          </a:p>
          <a:p>
            <a:pPr lvl="1"/>
            <a:r>
              <a:rPr lang="zh-CN" altLang="en-US" dirty="0"/>
              <a:t>世界上第一个专家系统程序：</a:t>
            </a:r>
            <a:r>
              <a:rPr lang="en-US" altLang="zh-CN" dirty="0"/>
              <a:t>DENDRAL</a:t>
            </a:r>
          </a:p>
          <a:p>
            <a:pPr lvl="2"/>
            <a:r>
              <a:rPr lang="zh-CN" altLang="en-US" dirty="0"/>
              <a:t>费根鲍姆</a:t>
            </a:r>
            <a:r>
              <a:rPr lang="en-US" altLang="zh-CN" dirty="0"/>
              <a:t>(Edward Albert </a:t>
            </a:r>
            <a:r>
              <a:rPr lang="en-US" altLang="zh-CN" dirty="0" err="1"/>
              <a:t>Feigenbaum</a:t>
            </a:r>
            <a:r>
              <a:rPr lang="en-US" altLang="zh-CN" dirty="0"/>
              <a:t>) 1994</a:t>
            </a:r>
            <a:r>
              <a:rPr lang="zh-CN" altLang="en-US" dirty="0"/>
              <a:t>图灵奖得主</a:t>
            </a:r>
            <a:endParaRPr lang="en-US" altLang="zh-CN" dirty="0"/>
          </a:p>
          <a:p>
            <a:pPr lvl="1"/>
            <a:r>
              <a:rPr lang="zh-CN" altLang="en-US" dirty="0"/>
              <a:t>首个成功的商业案例：</a:t>
            </a:r>
            <a:r>
              <a:rPr lang="en-US" altLang="zh-CN" dirty="0"/>
              <a:t>DEC XCON</a:t>
            </a:r>
          </a:p>
          <a:p>
            <a:pPr lvl="2"/>
            <a:r>
              <a:rPr lang="zh-CN" altLang="en-US" dirty="0"/>
              <a:t>专家配置系统，订购</a:t>
            </a:r>
            <a:r>
              <a:rPr lang="en-US" altLang="zh-CN" dirty="0"/>
              <a:t>VAX</a:t>
            </a:r>
            <a:r>
              <a:rPr lang="zh-CN" altLang="en-US" dirty="0"/>
              <a:t>时，按照要求自动配置零部件。</a:t>
            </a:r>
            <a:endParaRPr lang="en-US" altLang="zh-CN" dirty="0"/>
          </a:p>
          <a:p>
            <a:pPr lvl="2"/>
            <a:r>
              <a:rPr lang="zh-CN" altLang="en-US" dirty="0"/>
              <a:t>源于卡内基梅隆的</a:t>
            </a:r>
            <a:r>
              <a:rPr lang="en-US" altLang="zh-CN" dirty="0"/>
              <a:t>R1</a:t>
            </a:r>
            <a:r>
              <a:rPr lang="zh-CN" altLang="en-US" dirty="0"/>
              <a:t>。</a:t>
            </a:r>
          </a:p>
          <a:p>
            <a:r>
              <a:rPr lang="zh-CN" altLang="en-US" dirty="0"/>
              <a:t>日本第五代智能机失败的原因</a:t>
            </a:r>
          </a:p>
        </p:txBody>
      </p:sp>
      <p:pic>
        <p:nvPicPr>
          <p:cNvPr id="4" name="图片 3" descr="feignba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1772" y="1825625"/>
            <a:ext cx="2382028" cy="2934999"/>
          </a:xfrm>
          <a:prstGeom prst="rect">
            <a:avLst/>
          </a:prstGeom>
        </p:spPr>
      </p:pic>
    </p:spTree>
    <p:extLst>
      <p:ext uri="{BB962C8B-B14F-4D97-AF65-F5344CB8AC3E}">
        <p14:creationId xmlns:p14="http://schemas.microsoft.com/office/powerpoint/2010/main" val="3475612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实现符号主义面临的挑战</a:t>
            </a:r>
          </a:p>
        </p:txBody>
      </p:sp>
      <p:sp>
        <p:nvSpPr>
          <p:cNvPr id="3" name="内容占位符 2"/>
          <p:cNvSpPr>
            <a:spLocks noGrp="1"/>
          </p:cNvSpPr>
          <p:nvPr>
            <p:ph idx="1"/>
          </p:nvPr>
        </p:nvSpPr>
        <p:spPr/>
        <p:txBody>
          <a:bodyPr>
            <a:normAutofit/>
          </a:bodyPr>
          <a:lstStyle/>
          <a:p>
            <a:r>
              <a:rPr lang="zh-CN" altLang="en-US" dirty="0"/>
              <a:t>组合爆炸</a:t>
            </a:r>
          </a:p>
          <a:p>
            <a:pPr lvl="1"/>
            <a:r>
              <a:rPr lang="zh-CN" altLang="en-US" dirty="0"/>
              <a:t>常识难以穷尽，推理步骤可以无穷。</a:t>
            </a:r>
          </a:p>
          <a:p>
            <a:pPr lvl="1"/>
            <a:r>
              <a:rPr lang="zh-CN" altLang="en-US" dirty="0"/>
              <a:t>柯里组合悖论</a:t>
            </a:r>
            <a:r>
              <a:rPr lang="en-US" altLang="zh-CN" dirty="0"/>
              <a:t>:  Curry</a:t>
            </a:r>
            <a:r>
              <a:rPr kumimoji="1" lang="en-US" altLang="zh-CN" dirty="0"/>
              <a:t>'s</a:t>
            </a:r>
            <a:r>
              <a:rPr lang="en-US" altLang="zh-CN" dirty="0"/>
              <a:t> Paradox(1942)</a:t>
            </a:r>
            <a:br>
              <a:rPr lang="en-US" altLang="zh-CN" dirty="0"/>
            </a:br>
            <a:r>
              <a:rPr lang="en-US" altLang="zh-CN" dirty="0"/>
              <a:t>	</a:t>
            </a:r>
            <a:r>
              <a:rPr lang="zh-CN" altLang="en-US" dirty="0"/>
              <a:t>如果这个句子为真，则中国和德国相邻。</a:t>
            </a:r>
          </a:p>
          <a:p>
            <a:r>
              <a:rPr lang="zh-CN" altLang="en-US" dirty="0"/>
              <a:t>经典概念难以得到，知识难以提取。</a:t>
            </a:r>
          </a:p>
        </p:txBody>
      </p:sp>
    </p:spTree>
    <p:extLst>
      <p:ext uri="{BB962C8B-B14F-4D97-AF65-F5344CB8AC3E}">
        <p14:creationId xmlns:p14="http://schemas.microsoft.com/office/powerpoint/2010/main" val="2208080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指心： 联结主义</a:t>
            </a:r>
          </a:p>
        </p:txBody>
      </p:sp>
      <p:sp>
        <p:nvSpPr>
          <p:cNvPr id="3" name="内容占位符 2"/>
          <p:cNvSpPr>
            <a:spLocks noGrp="1"/>
          </p:cNvSpPr>
          <p:nvPr>
            <p:ph idx="1"/>
          </p:nvPr>
        </p:nvSpPr>
        <p:spPr/>
        <p:txBody>
          <a:bodyPr>
            <a:normAutofit fontScale="70000" lnSpcReduction="20000"/>
          </a:bodyPr>
          <a:lstStyle/>
          <a:p>
            <a:pPr>
              <a:lnSpc>
                <a:spcPct val="130000"/>
              </a:lnSpc>
            </a:pPr>
            <a:r>
              <a:rPr lang="zh-CN" altLang="en-US" dirty="0"/>
              <a:t>概念的心智表示</a:t>
            </a:r>
            <a:endParaRPr lang="en-US" altLang="zh-CN" dirty="0"/>
          </a:p>
          <a:p>
            <a:pPr lvl="1">
              <a:lnSpc>
                <a:spcPct val="130000"/>
              </a:lnSpc>
            </a:pPr>
            <a:r>
              <a:rPr lang="zh-CN" altLang="en-US" dirty="0"/>
              <a:t>大脑是一切智能的基础，主要关注大脑神经元及其连接机制，试图发现大脑的结构及其处理信息的机制，揭示人类智能的本质机理， 进而在机器上实现相应的模拟。</a:t>
            </a:r>
            <a:endParaRPr lang="en-US" altLang="zh-CN" dirty="0"/>
          </a:p>
          <a:p>
            <a:pPr lvl="1">
              <a:lnSpc>
                <a:spcPct val="130000"/>
              </a:lnSpc>
            </a:pPr>
            <a:r>
              <a:rPr lang="en-US" altLang="zh-CN" dirty="0"/>
              <a:t>2016</a:t>
            </a:r>
            <a:r>
              <a:rPr lang="zh-CN" altLang="en-US" dirty="0"/>
              <a:t>年</a:t>
            </a:r>
            <a:r>
              <a:rPr lang="en-US" altLang="zh-CN" dirty="0"/>
              <a:t>Nature</a:t>
            </a:r>
            <a:r>
              <a:rPr lang="zh-CN" altLang="en-US" dirty="0"/>
              <a:t>上论文，揭示了大脑语义地图的存在性。</a:t>
            </a:r>
            <a:endParaRPr lang="en-US" altLang="zh-CN" dirty="0"/>
          </a:p>
          <a:p>
            <a:pPr lvl="2">
              <a:lnSpc>
                <a:spcPct val="130000"/>
              </a:lnSpc>
            </a:pPr>
            <a:r>
              <a:rPr lang="en-US" altLang="zh-CN" dirty="0" err="1"/>
              <a:t>Huth</a:t>
            </a:r>
            <a:r>
              <a:rPr lang="en-US" altLang="zh-CN" dirty="0"/>
              <a:t> A G, et al, Natural speech reveals the semantic maps that tile human cerebral cortex. Nature, 532(7600):453-458, 2016</a:t>
            </a:r>
          </a:p>
          <a:p>
            <a:pPr lvl="2">
              <a:lnSpc>
                <a:spcPct val="130000"/>
              </a:lnSpc>
            </a:pPr>
            <a:r>
              <a:rPr lang="zh-CN" altLang="en-US" dirty="0"/>
              <a:t>概念都可以在每个闹区找到对应的表示区，确确实实的概念的心智表示存在的。</a:t>
            </a:r>
            <a:endParaRPr lang="en-US" altLang="zh-CN" dirty="0"/>
          </a:p>
          <a:p>
            <a:pPr lvl="2">
              <a:lnSpc>
                <a:spcPct val="130000"/>
              </a:lnSpc>
            </a:pPr>
            <a:r>
              <a:rPr lang="zh-CN" altLang="en-US" dirty="0"/>
              <a:t>联结主义有其坚实的物理基础。</a:t>
            </a:r>
          </a:p>
          <a:p>
            <a:pPr>
              <a:lnSpc>
                <a:spcPct val="130000"/>
              </a:lnSpc>
            </a:pPr>
            <a:r>
              <a:rPr lang="zh-CN" altLang="en-US" dirty="0"/>
              <a:t>学派代表：</a:t>
            </a:r>
          </a:p>
          <a:p>
            <a:pPr lvl="1">
              <a:lnSpc>
                <a:spcPct val="130000"/>
              </a:lnSpc>
            </a:pPr>
            <a:r>
              <a:rPr lang="en-US" altLang="zh-CN" dirty="0"/>
              <a:t>McCulloch</a:t>
            </a:r>
            <a:r>
              <a:rPr lang="zh-CN" altLang="en-US" dirty="0"/>
              <a:t>，</a:t>
            </a:r>
            <a:r>
              <a:rPr lang="en-US" altLang="zh-CN" dirty="0"/>
              <a:t>Pitts</a:t>
            </a:r>
            <a:r>
              <a:rPr lang="zh-CN" altLang="en-US" dirty="0"/>
              <a:t>，</a:t>
            </a:r>
            <a:r>
              <a:rPr lang="en-US" altLang="zh-CN" dirty="0"/>
              <a:t>Hopfield</a:t>
            </a:r>
          </a:p>
          <a:p>
            <a:pPr lvl="1">
              <a:lnSpc>
                <a:spcPct val="130000"/>
              </a:lnSpc>
            </a:pPr>
            <a:r>
              <a:rPr lang="zh-CN" altLang="en-US" dirty="0"/>
              <a:t>麦卡洛克</a:t>
            </a:r>
            <a:r>
              <a:rPr lang="en-US" altLang="zh-CN" dirty="0"/>
              <a:t>(McCulloch)</a:t>
            </a:r>
            <a:r>
              <a:rPr lang="zh-CN" altLang="en-US" dirty="0"/>
              <a:t>、皮茨</a:t>
            </a:r>
            <a:r>
              <a:rPr lang="en-US" altLang="zh-CN" dirty="0"/>
              <a:t>(Pitts)</a:t>
            </a:r>
            <a:r>
              <a:rPr lang="zh-CN" altLang="en-US" dirty="0"/>
              <a:t>，</a:t>
            </a:r>
            <a:r>
              <a:rPr lang="en-US" altLang="zh-CN" dirty="0"/>
              <a:t> 1943</a:t>
            </a:r>
            <a:r>
              <a:rPr lang="zh-CN" altLang="en-US" dirty="0"/>
              <a:t>年创立的脑模型（即</a:t>
            </a:r>
            <a:r>
              <a:rPr lang="en-US" altLang="zh-CN" dirty="0"/>
              <a:t>MP</a:t>
            </a:r>
            <a:r>
              <a:rPr lang="zh-CN" altLang="en-US" dirty="0"/>
              <a:t>模型）</a:t>
            </a:r>
            <a:endParaRPr lang="en-US" altLang="zh-CN" dirty="0"/>
          </a:p>
          <a:p>
            <a:pPr lvl="1">
              <a:lnSpc>
                <a:spcPct val="130000"/>
              </a:lnSpc>
            </a:pPr>
            <a:r>
              <a:rPr lang="en-US" altLang="zh-CN" dirty="0"/>
              <a:t>Hopfield</a:t>
            </a:r>
            <a:r>
              <a:rPr lang="zh-CN" altLang="en-US" dirty="0"/>
              <a:t>在</a:t>
            </a:r>
            <a:r>
              <a:rPr lang="en-US" altLang="zh-CN" dirty="0"/>
              <a:t>1982</a:t>
            </a:r>
            <a:r>
              <a:rPr lang="zh-CN" altLang="en-US" dirty="0"/>
              <a:t>年和</a:t>
            </a:r>
            <a:r>
              <a:rPr lang="en-US" altLang="zh-CN" dirty="0"/>
              <a:t>1984</a:t>
            </a:r>
            <a:r>
              <a:rPr lang="zh-CN" altLang="en-US" dirty="0"/>
              <a:t>年发表两篇重要论文，提出用硬件模拟神经网络</a:t>
            </a:r>
            <a:endParaRPr lang="en-US" altLang="zh-CN" dirty="0"/>
          </a:p>
        </p:txBody>
      </p:sp>
    </p:spTree>
    <p:extLst>
      <p:ext uri="{BB962C8B-B14F-4D97-AF65-F5344CB8AC3E}">
        <p14:creationId xmlns:p14="http://schemas.microsoft.com/office/powerpoint/2010/main" val="3038661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EED57-E19D-9B56-629A-F52EA5B4B41D}"/>
              </a:ext>
            </a:extLst>
          </p:cNvPr>
          <p:cNvSpPr>
            <a:spLocks noGrp="1"/>
          </p:cNvSpPr>
          <p:nvPr>
            <p:ph type="title"/>
          </p:nvPr>
        </p:nvSpPr>
        <p:spPr/>
        <p:txBody>
          <a:bodyPr/>
          <a:lstStyle/>
          <a:p>
            <a:r>
              <a:rPr lang="zh-CN" altLang="en-US" dirty="0"/>
              <a:t>哲学批判：缸中之脑</a:t>
            </a:r>
          </a:p>
        </p:txBody>
      </p:sp>
      <p:sp>
        <p:nvSpPr>
          <p:cNvPr id="3" name="内容占位符 2">
            <a:extLst>
              <a:ext uri="{FF2B5EF4-FFF2-40B4-BE49-F238E27FC236}">
                <a16:creationId xmlns:a16="http://schemas.microsoft.com/office/drawing/2014/main" id="{092B1B3A-967C-DF68-36E6-80C7C54EB178}"/>
              </a:ext>
            </a:extLst>
          </p:cNvPr>
          <p:cNvSpPr>
            <a:spLocks noGrp="1"/>
          </p:cNvSpPr>
          <p:nvPr>
            <p:ph idx="1"/>
          </p:nvPr>
        </p:nvSpPr>
        <p:spPr/>
        <p:txBody>
          <a:bodyPr/>
          <a:lstStyle/>
          <a:p>
            <a:r>
              <a:rPr lang="zh-CN" altLang="en-US" dirty="0"/>
              <a:t>希拉里</a:t>
            </a:r>
            <a:r>
              <a:rPr lang="en-US" altLang="zh-CN" dirty="0"/>
              <a:t>·</a:t>
            </a:r>
            <a:r>
              <a:rPr lang="zh-CN" altLang="en-US" dirty="0"/>
              <a:t>普特南（</a:t>
            </a:r>
            <a:r>
              <a:rPr lang="en-US" altLang="zh-CN" dirty="0"/>
              <a:t>Hilary Putnam</a:t>
            </a:r>
            <a:r>
              <a:rPr lang="zh-CN" altLang="en-US" dirty="0"/>
              <a:t>）</a:t>
            </a:r>
            <a:r>
              <a:rPr lang="en-US" altLang="zh-CN" dirty="0"/>
              <a:t>1981</a:t>
            </a:r>
            <a:r>
              <a:rPr lang="zh-CN" altLang="en-US" dirty="0"/>
              <a:t>年在</a:t>
            </a:r>
            <a:r>
              <a:rPr lang="en-US" altLang="zh-CN" dirty="0"/>
              <a:t>《</a:t>
            </a:r>
            <a:r>
              <a:rPr lang="zh-CN" altLang="en-US" dirty="0"/>
              <a:t>理性，真理与历史</a:t>
            </a:r>
            <a:r>
              <a:rPr lang="en-US" altLang="zh-CN" dirty="0"/>
              <a:t>》</a:t>
            </a:r>
            <a:r>
              <a:rPr lang="zh-CN" altLang="en-US" dirty="0"/>
              <a:t>（</a:t>
            </a:r>
            <a:r>
              <a:rPr lang="en-US" altLang="zh-CN" dirty="0"/>
              <a:t>Reason</a:t>
            </a:r>
            <a:r>
              <a:rPr lang="zh-CN" altLang="en-US" dirty="0"/>
              <a:t>、</a:t>
            </a:r>
            <a:r>
              <a:rPr lang="en-US" altLang="zh-CN" dirty="0"/>
              <a:t>Truth</a:t>
            </a:r>
            <a:r>
              <a:rPr lang="zh-CN" altLang="en-US" dirty="0"/>
              <a:t>、</a:t>
            </a:r>
            <a:r>
              <a:rPr lang="en-US" altLang="zh-CN" dirty="0"/>
              <a:t>and History</a:t>
            </a:r>
            <a:r>
              <a:rPr lang="zh-CN" altLang="en-US" dirty="0"/>
              <a:t>）一书中，阐述“缸中之脑”的假想。</a:t>
            </a:r>
            <a:endParaRPr lang="en-US" altLang="zh-CN" dirty="0"/>
          </a:p>
          <a:p>
            <a:endParaRPr lang="zh-CN" altLang="en-US" dirty="0"/>
          </a:p>
        </p:txBody>
      </p:sp>
      <p:pic>
        <p:nvPicPr>
          <p:cNvPr id="4" name="内容占位符 3">
            <a:extLst>
              <a:ext uri="{FF2B5EF4-FFF2-40B4-BE49-F238E27FC236}">
                <a16:creationId xmlns:a16="http://schemas.microsoft.com/office/drawing/2014/main" id="{C55A5754-AFBE-4E54-72C2-F6FAE4E26955}"/>
              </a:ext>
            </a:extLst>
          </p:cNvPr>
          <p:cNvPicPr>
            <a:picLocks noChangeAspect="1"/>
          </p:cNvPicPr>
          <p:nvPr/>
        </p:nvPicPr>
        <p:blipFill>
          <a:blip r:embed="rId3"/>
          <a:srcRect t="3774" b="3774"/>
          <a:stretch>
            <a:fillRect/>
          </a:stretch>
        </p:blipFill>
        <p:spPr>
          <a:xfrm>
            <a:off x="3130475" y="2915113"/>
            <a:ext cx="5931050" cy="3261850"/>
          </a:xfrm>
          <a:prstGeom prst="rect">
            <a:avLst/>
          </a:prstGeom>
        </p:spPr>
      </p:pic>
    </p:spTree>
    <p:extLst>
      <p:ext uri="{BB962C8B-B14F-4D97-AF65-F5344CB8AC3E}">
        <p14:creationId xmlns:p14="http://schemas.microsoft.com/office/powerpoint/2010/main" val="2369914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研究进展</a:t>
            </a:r>
          </a:p>
        </p:txBody>
      </p:sp>
      <p:sp>
        <p:nvSpPr>
          <p:cNvPr id="3" name="内容占位符 2"/>
          <p:cNvSpPr>
            <a:spLocks noGrp="1"/>
          </p:cNvSpPr>
          <p:nvPr>
            <p:ph idx="1"/>
          </p:nvPr>
        </p:nvSpPr>
        <p:spPr/>
        <p:txBody>
          <a:bodyPr>
            <a:normAutofit/>
          </a:bodyPr>
          <a:lstStyle/>
          <a:p>
            <a:r>
              <a:rPr lang="zh-CN" altLang="en-US" dirty="0"/>
              <a:t>神经网络</a:t>
            </a:r>
            <a:endParaRPr lang="en-US" altLang="zh-CN" dirty="0"/>
          </a:p>
          <a:p>
            <a:pPr lvl="1"/>
            <a:r>
              <a:rPr lang="en-US" altLang="zh-CN" dirty="0"/>
              <a:t>ANN</a:t>
            </a:r>
            <a:r>
              <a:rPr lang="zh-CN" altLang="en-US" dirty="0"/>
              <a:t>、</a:t>
            </a:r>
            <a:r>
              <a:rPr lang="en-US" altLang="zh-CN" dirty="0"/>
              <a:t>CNN</a:t>
            </a:r>
            <a:r>
              <a:rPr lang="zh-CN" altLang="en-US" dirty="0"/>
              <a:t>、</a:t>
            </a:r>
            <a:r>
              <a:rPr lang="en-US" altLang="zh-CN" dirty="0"/>
              <a:t>RNN</a:t>
            </a:r>
            <a:r>
              <a:rPr lang="zh-CN" altLang="en-US" dirty="0"/>
              <a:t>、</a:t>
            </a:r>
            <a:r>
              <a:rPr lang="en-US" altLang="zh-CN" dirty="0"/>
              <a:t>DNN</a:t>
            </a:r>
            <a:endParaRPr lang="zh-CN" altLang="en-US" dirty="0"/>
          </a:p>
          <a:p>
            <a:r>
              <a:rPr lang="zh-CN" altLang="en-US" dirty="0"/>
              <a:t>深度学习</a:t>
            </a:r>
            <a:endParaRPr lang="en-US" altLang="zh-CN" dirty="0"/>
          </a:p>
          <a:p>
            <a:pPr lvl="1"/>
            <a:r>
              <a:rPr lang="en-US" altLang="zh-CN" dirty="0"/>
              <a:t>《A Fast Learning Algorithm for Deep Belief Nets》</a:t>
            </a:r>
            <a:endParaRPr lang="zh-CN" altLang="en-US" dirty="0"/>
          </a:p>
          <a:p>
            <a:pPr lvl="2"/>
            <a:r>
              <a:rPr lang="zh-CN" altLang="en-US" dirty="0"/>
              <a:t>辛顿</a:t>
            </a:r>
            <a:r>
              <a:rPr lang="en-US" altLang="zh-CN" dirty="0"/>
              <a:t>(Geoffrey Hinton)</a:t>
            </a:r>
            <a:r>
              <a:rPr lang="zh-CN" altLang="en-US" dirty="0"/>
              <a:t> </a:t>
            </a:r>
            <a:r>
              <a:rPr lang="en-US" altLang="zh-CN" dirty="0"/>
              <a:t>2006</a:t>
            </a:r>
            <a:r>
              <a:rPr lang="zh-CN" altLang="en-US" dirty="0"/>
              <a:t>年</a:t>
            </a:r>
            <a:endParaRPr lang="en-US" altLang="zh-CN" dirty="0"/>
          </a:p>
          <a:p>
            <a:pPr lvl="1"/>
            <a:r>
              <a:rPr lang="zh-CN" altLang="en-US" dirty="0"/>
              <a:t>语音辨识率（</a:t>
            </a:r>
            <a:r>
              <a:rPr lang="en-US" altLang="zh-CN" dirty="0"/>
              <a:t>2011</a:t>
            </a:r>
            <a:r>
              <a:rPr lang="zh-CN" altLang="en-US" dirty="0"/>
              <a:t>）</a:t>
            </a:r>
          </a:p>
          <a:p>
            <a:pPr lvl="1"/>
            <a:r>
              <a:rPr lang="en-US" altLang="zh-CN" dirty="0"/>
              <a:t>ImageNet </a:t>
            </a:r>
            <a:r>
              <a:rPr lang="zh-CN" altLang="en-US" dirty="0"/>
              <a:t>识别率（</a:t>
            </a:r>
            <a:r>
              <a:rPr lang="en-US" altLang="zh-CN" dirty="0"/>
              <a:t>2016</a:t>
            </a:r>
            <a:r>
              <a:rPr lang="zh-CN" altLang="en-US" dirty="0"/>
              <a:t>）</a:t>
            </a:r>
          </a:p>
          <a:p>
            <a:pPr lvl="1"/>
            <a:r>
              <a:rPr lang="en-US" altLang="zh-CN" dirty="0"/>
              <a:t>AlphaGo 2016 </a:t>
            </a:r>
            <a:r>
              <a:rPr lang="zh-CN" altLang="en-US" dirty="0"/>
              <a:t>战胜世界围棋冠军李世石</a:t>
            </a:r>
          </a:p>
        </p:txBody>
      </p:sp>
      <p:pic>
        <p:nvPicPr>
          <p:cNvPr id="4" name="图片 3"/>
          <p:cNvPicPr>
            <a:picLocks noChangeAspect="1"/>
          </p:cNvPicPr>
          <p:nvPr/>
        </p:nvPicPr>
        <p:blipFill>
          <a:blip r:embed="rId3"/>
          <a:stretch>
            <a:fillRect/>
          </a:stretch>
        </p:blipFill>
        <p:spPr>
          <a:xfrm>
            <a:off x="6096000" y="681037"/>
            <a:ext cx="3539192" cy="2476184"/>
          </a:xfrm>
          <a:prstGeom prst="rect">
            <a:avLst/>
          </a:prstGeom>
        </p:spPr>
      </p:pic>
    </p:spTree>
    <p:extLst>
      <p:ext uri="{BB962C8B-B14F-4D97-AF65-F5344CB8AC3E}">
        <p14:creationId xmlns:p14="http://schemas.microsoft.com/office/powerpoint/2010/main" val="1510313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C96C24-69F7-4EEE-9782-FB52599998B9}"/>
              </a:ext>
            </a:extLst>
          </p:cNvPr>
          <p:cNvSpPr>
            <a:spLocks noGrp="1"/>
          </p:cNvSpPr>
          <p:nvPr>
            <p:ph type="title"/>
          </p:nvPr>
        </p:nvSpPr>
        <p:spPr/>
        <p:txBody>
          <a:bodyPr/>
          <a:lstStyle/>
          <a:p>
            <a:r>
              <a:rPr lang="zh-CN" altLang="en-US" dirty="0"/>
              <a:t>主要介绍</a:t>
            </a:r>
          </a:p>
        </p:txBody>
      </p:sp>
      <p:sp>
        <p:nvSpPr>
          <p:cNvPr id="3" name="内容占位符 2">
            <a:extLst>
              <a:ext uri="{FF2B5EF4-FFF2-40B4-BE49-F238E27FC236}">
                <a16:creationId xmlns:a16="http://schemas.microsoft.com/office/drawing/2014/main" id="{93568A01-21B9-4450-9DAF-E600FCF1BA9E}"/>
              </a:ext>
            </a:extLst>
          </p:cNvPr>
          <p:cNvSpPr>
            <a:spLocks noGrp="1"/>
          </p:cNvSpPr>
          <p:nvPr>
            <p:ph idx="1"/>
          </p:nvPr>
        </p:nvSpPr>
        <p:spPr/>
        <p:txBody>
          <a:bodyPr/>
          <a:lstStyle/>
          <a:p>
            <a:r>
              <a:rPr lang="zh-CN" altLang="en-US" dirty="0"/>
              <a:t>人工智能的诞生</a:t>
            </a:r>
            <a:endParaRPr lang="en-US" altLang="zh-CN" dirty="0"/>
          </a:p>
          <a:p>
            <a:r>
              <a:rPr lang="zh-CN" altLang="en-US" dirty="0"/>
              <a:t>人工智能的定义</a:t>
            </a:r>
            <a:endParaRPr lang="en-US" altLang="zh-CN" dirty="0"/>
          </a:p>
          <a:p>
            <a:r>
              <a:rPr lang="zh-CN" altLang="en-US" dirty="0"/>
              <a:t>人工智能的发展</a:t>
            </a:r>
            <a:endParaRPr lang="en-US" altLang="zh-CN" dirty="0"/>
          </a:p>
          <a:p>
            <a:r>
              <a:rPr lang="zh-CN" altLang="en-US" dirty="0"/>
              <a:t>人工智能的研究领域、应用领域</a:t>
            </a:r>
            <a:endParaRPr lang="en-US" altLang="zh-CN" dirty="0"/>
          </a:p>
          <a:p>
            <a:r>
              <a:rPr lang="en-US" altLang="zh-CN" dirty="0"/>
              <a:t>AI</a:t>
            </a:r>
            <a:r>
              <a:rPr lang="zh-CN" altLang="en-US" dirty="0"/>
              <a:t>知识结构</a:t>
            </a:r>
            <a:endParaRPr lang="en-US" altLang="zh-CN" dirty="0"/>
          </a:p>
          <a:p>
            <a:r>
              <a:rPr lang="zh-CN" altLang="en-US" dirty="0"/>
              <a:t>机器学习、神经网络、深度学习</a:t>
            </a:r>
          </a:p>
        </p:txBody>
      </p:sp>
    </p:spTree>
    <p:extLst>
      <p:ext uri="{BB962C8B-B14F-4D97-AF65-F5344CB8AC3E}">
        <p14:creationId xmlns:p14="http://schemas.microsoft.com/office/powerpoint/2010/main" val="3137831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实现联结主义面临的挑战</a:t>
            </a:r>
          </a:p>
        </p:txBody>
      </p:sp>
      <p:sp>
        <p:nvSpPr>
          <p:cNvPr id="3" name="内容占位符 2"/>
          <p:cNvSpPr>
            <a:spLocks noGrp="1"/>
          </p:cNvSpPr>
          <p:nvPr>
            <p:ph idx="1"/>
          </p:nvPr>
        </p:nvSpPr>
        <p:spPr/>
        <p:txBody>
          <a:bodyPr/>
          <a:lstStyle/>
          <a:p>
            <a:r>
              <a:rPr lang="zh-CN" altLang="en-US" dirty="0"/>
              <a:t>人脑如何表示概念的机制并不清楚。</a:t>
            </a:r>
            <a:endParaRPr lang="en-US" altLang="zh-CN" dirty="0"/>
          </a:p>
          <a:p>
            <a:pPr lvl="1"/>
            <a:r>
              <a:rPr lang="zh-CN" altLang="en-US" dirty="0"/>
              <a:t>包括概念的表示形式、表示方式、组合方式等等</a:t>
            </a:r>
          </a:p>
          <a:p>
            <a:r>
              <a:rPr lang="zh-CN" altLang="en-US" dirty="0"/>
              <a:t>现在的神经网络与深度学习实际上与人脑的真正机制距离尚远。</a:t>
            </a:r>
          </a:p>
        </p:txBody>
      </p:sp>
    </p:spTree>
    <p:extLst>
      <p:ext uri="{BB962C8B-B14F-4D97-AF65-F5344CB8AC3E}">
        <p14:creationId xmlns:p14="http://schemas.microsoft.com/office/powerpoint/2010/main" val="3267285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指物： 行为主义</a:t>
            </a:r>
          </a:p>
        </p:txBody>
      </p:sp>
      <p:sp>
        <p:nvSpPr>
          <p:cNvPr id="3" name="内容占位符 2"/>
          <p:cNvSpPr>
            <a:spLocks noGrp="1"/>
          </p:cNvSpPr>
          <p:nvPr>
            <p:ph idx="1"/>
          </p:nvPr>
        </p:nvSpPr>
        <p:spPr/>
        <p:txBody>
          <a:bodyPr/>
          <a:lstStyle/>
          <a:p>
            <a:r>
              <a:rPr lang="zh-CN" altLang="en-US" dirty="0"/>
              <a:t>智能取决于感知和行动，不需要知识、不需要表示、不需要推理。</a:t>
            </a:r>
            <a:endParaRPr lang="en-US" altLang="zh-CN" dirty="0"/>
          </a:p>
          <a:p>
            <a:pPr lvl="1"/>
            <a:r>
              <a:rPr lang="zh-CN" altLang="en-US" dirty="0"/>
              <a:t>基于“感知</a:t>
            </a:r>
            <a:r>
              <a:rPr lang="en-US" altLang="zh-CN" dirty="0"/>
              <a:t>—</a:t>
            </a:r>
            <a:r>
              <a:rPr lang="zh-CN" altLang="en-US" dirty="0"/>
              <a:t>行动”的行为智能模拟方法。</a:t>
            </a:r>
            <a:endParaRPr lang="en-US" altLang="zh-CN" dirty="0"/>
          </a:p>
          <a:p>
            <a:r>
              <a:rPr lang="zh-CN" altLang="en-US" dirty="0"/>
              <a:t>学派代表作：布鲁克斯</a:t>
            </a:r>
            <a:r>
              <a:rPr lang="en-US" altLang="zh-CN" dirty="0"/>
              <a:t>(Brooks)</a:t>
            </a:r>
            <a:r>
              <a:rPr lang="zh-CN" altLang="en-US" dirty="0"/>
              <a:t>的六足行走机器人</a:t>
            </a:r>
          </a:p>
        </p:txBody>
      </p:sp>
    </p:spTree>
    <p:extLst>
      <p:ext uri="{BB962C8B-B14F-4D97-AF65-F5344CB8AC3E}">
        <p14:creationId xmlns:p14="http://schemas.microsoft.com/office/powerpoint/2010/main" val="2650608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哲学批判：完美伪装者与斯巴达人</a:t>
            </a:r>
          </a:p>
        </p:txBody>
      </p:sp>
      <p:sp>
        <p:nvSpPr>
          <p:cNvPr id="3" name="内容占位符 2"/>
          <p:cNvSpPr>
            <a:spLocks noGrp="1"/>
          </p:cNvSpPr>
          <p:nvPr>
            <p:ph idx="1"/>
          </p:nvPr>
        </p:nvSpPr>
        <p:spPr/>
        <p:txBody>
          <a:bodyPr/>
          <a:lstStyle/>
          <a:p>
            <a:r>
              <a:rPr lang="zh-CN" altLang="en-US" dirty="0"/>
              <a:t>完美伪装者                                 斯巴达战士</a:t>
            </a:r>
          </a:p>
        </p:txBody>
      </p:sp>
      <p:pic>
        <p:nvPicPr>
          <p:cNvPr id="4" name="图片 3" descr="9bf3a450ed7e882c187c7f23a16bd2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789" y="2533650"/>
            <a:ext cx="5262115" cy="2959940"/>
          </a:xfrm>
          <a:prstGeom prst="rect">
            <a:avLst/>
          </a:prstGeom>
        </p:spPr>
      </p:pic>
      <p:pic>
        <p:nvPicPr>
          <p:cNvPr id="5" name="图片 4" descr="d782bbdc03ced75e747ab9cd6f84ef6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904" y="2533650"/>
            <a:ext cx="2491070" cy="2933742"/>
          </a:xfrm>
          <a:prstGeom prst="rect">
            <a:avLst/>
          </a:prstGeom>
        </p:spPr>
      </p:pic>
    </p:spTree>
    <p:extLst>
      <p:ext uri="{BB962C8B-B14F-4D97-AF65-F5344CB8AC3E}">
        <p14:creationId xmlns:p14="http://schemas.microsoft.com/office/powerpoint/2010/main" val="1657685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研究进展</a:t>
            </a:r>
            <a:endParaRPr lang="zh-CN" altLang="en-US" dirty="0"/>
          </a:p>
        </p:txBody>
      </p:sp>
      <p:sp>
        <p:nvSpPr>
          <p:cNvPr id="3" name="内容占位符 2"/>
          <p:cNvSpPr>
            <a:spLocks noGrp="1"/>
          </p:cNvSpPr>
          <p:nvPr>
            <p:ph idx="1"/>
          </p:nvPr>
        </p:nvSpPr>
        <p:spPr/>
        <p:txBody>
          <a:bodyPr/>
          <a:lstStyle/>
          <a:p>
            <a:r>
              <a:rPr kumimoji="1" lang="zh-CN" altLang="en-US" dirty="0"/>
              <a:t>波士顿动力机器人：</a:t>
            </a:r>
            <a:r>
              <a:rPr kumimoji="1" lang="en-US" altLang="zh-CN" dirty="0"/>
              <a:t> </a:t>
            </a:r>
          </a:p>
          <a:p>
            <a:pPr lvl="1"/>
            <a:r>
              <a:rPr kumimoji="1" lang="zh-CN" altLang="en-US" dirty="0"/>
              <a:t>人行机器人的后空翻动作</a:t>
            </a:r>
            <a:endParaRPr kumimoji="1" lang="en-US" altLang="zh-CN" dirty="0"/>
          </a:p>
          <a:p>
            <a:pPr lvl="1"/>
            <a:r>
              <a:rPr kumimoji="1" lang="zh-CN" altLang="en-US" dirty="0"/>
              <a:t>大狗机器人</a:t>
            </a:r>
            <a:endParaRPr kumimoji="1" lang="en-US" altLang="zh-CN" dirty="0"/>
          </a:p>
          <a:p>
            <a:pPr lvl="1"/>
            <a:r>
              <a:rPr kumimoji="1" lang="en-US" altLang="zh-CN" dirty="0"/>
              <a:t> </a:t>
            </a:r>
            <a:r>
              <a:rPr kumimoji="1" lang="zh-CN" altLang="en-US" dirty="0"/>
              <a:t>缺点：</a:t>
            </a:r>
            <a:r>
              <a:rPr kumimoji="1" lang="en-US" altLang="zh-CN" dirty="0"/>
              <a:t> </a:t>
            </a:r>
          </a:p>
          <a:p>
            <a:pPr lvl="2"/>
            <a:r>
              <a:rPr kumimoji="1" lang="zh-CN" altLang="en-US" dirty="0"/>
              <a:t>能耗过高</a:t>
            </a:r>
            <a:endParaRPr kumimoji="1" lang="en-US" altLang="zh-CN" dirty="0"/>
          </a:p>
          <a:p>
            <a:pPr lvl="2"/>
            <a:r>
              <a:rPr kumimoji="1" lang="zh-CN" altLang="en-US" dirty="0"/>
              <a:t>噪音过大</a:t>
            </a:r>
            <a:endParaRPr kumimoji="1" lang="en-US" altLang="zh-CN" dirty="0"/>
          </a:p>
          <a:p>
            <a:endParaRPr lang="zh-CN" altLang="en-US" dirty="0"/>
          </a:p>
        </p:txBody>
      </p:sp>
      <p:pic>
        <p:nvPicPr>
          <p:cNvPr id="4" name="图片 3" descr="93436693090b0ba47b32cff053bab16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0755" y="1174257"/>
            <a:ext cx="4064000" cy="2514600"/>
          </a:xfrm>
          <a:prstGeom prst="rect">
            <a:avLst/>
          </a:prstGeom>
        </p:spPr>
      </p:pic>
      <p:pic>
        <p:nvPicPr>
          <p:cNvPr id="5" name="图片 4" descr="f0b724fd9c1eb7896f22eff342eec0c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6130" y="3433763"/>
            <a:ext cx="4238625" cy="2743200"/>
          </a:xfrm>
          <a:prstGeom prst="rect">
            <a:avLst/>
          </a:prstGeom>
        </p:spPr>
      </p:pic>
    </p:spTree>
    <p:extLst>
      <p:ext uri="{BB962C8B-B14F-4D97-AF65-F5344CB8AC3E}">
        <p14:creationId xmlns:p14="http://schemas.microsoft.com/office/powerpoint/2010/main" val="360239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实现行为主义面临的挑战</a:t>
            </a:r>
          </a:p>
        </p:txBody>
      </p:sp>
      <p:sp>
        <p:nvSpPr>
          <p:cNvPr id="3" name="内容占位符 2"/>
          <p:cNvSpPr>
            <a:spLocks noGrp="1"/>
          </p:cNvSpPr>
          <p:nvPr>
            <p:ph idx="1"/>
          </p:nvPr>
        </p:nvSpPr>
        <p:spPr/>
        <p:txBody>
          <a:bodyPr/>
          <a:lstStyle/>
          <a:p>
            <a:r>
              <a:rPr lang="zh-CN" altLang="en-US" dirty="0"/>
              <a:t>莫拉维克悖论</a:t>
            </a:r>
            <a:r>
              <a:rPr lang="en-US" altLang="zh-CN" dirty="0"/>
              <a:t>:</a:t>
            </a:r>
          </a:p>
          <a:p>
            <a:pPr lvl="1"/>
            <a:r>
              <a:rPr lang="zh-CN" altLang="en-US" dirty="0"/>
              <a:t>由汉斯</a:t>
            </a:r>
            <a:r>
              <a:rPr lang="en-US" altLang="zh-CN" dirty="0"/>
              <a:t>·</a:t>
            </a:r>
            <a:r>
              <a:rPr lang="zh-CN" altLang="en-US" dirty="0"/>
              <a:t>莫拉维克、布鲁克斯、马文</a:t>
            </a:r>
            <a:r>
              <a:rPr lang="en-US" altLang="zh-CN" dirty="0"/>
              <a:t>·</a:t>
            </a:r>
            <a:r>
              <a:rPr lang="zh-CN" altLang="en-US" dirty="0"/>
              <a:t>明斯基等人于</a:t>
            </a:r>
            <a:r>
              <a:rPr lang="en-US" altLang="zh-CN" dirty="0"/>
              <a:t>1980</a:t>
            </a:r>
            <a:r>
              <a:rPr lang="zh-CN" altLang="en-US" dirty="0"/>
              <a:t>年代所阐释。</a:t>
            </a:r>
            <a:endParaRPr lang="en-US" altLang="zh-CN" dirty="0"/>
          </a:p>
          <a:p>
            <a:r>
              <a:rPr lang="zh-CN" altLang="en-US" dirty="0"/>
              <a:t>困难的问题是简单的，简单的问题是困难的。 </a:t>
            </a:r>
          </a:p>
          <a:p>
            <a:pPr lvl="1"/>
            <a:r>
              <a:rPr lang="zh-CN" altLang="en-US" dirty="0"/>
              <a:t>最难以实现的人类技能是那些无意识的技能、感知和直觉。</a:t>
            </a:r>
          </a:p>
          <a:p>
            <a:r>
              <a:rPr lang="zh-CN" altLang="en-US" dirty="0"/>
              <a:t>模拟人类的行动技能面临很大挑战。</a:t>
            </a:r>
          </a:p>
        </p:txBody>
      </p:sp>
    </p:spTree>
    <p:extLst>
      <p:ext uri="{BB962C8B-B14F-4D97-AF65-F5344CB8AC3E}">
        <p14:creationId xmlns:p14="http://schemas.microsoft.com/office/powerpoint/2010/main" val="2777481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r>
              <a:rPr lang="zh-CN" altLang="en-US" dirty="0"/>
              <a:t>符号主义：</a:t>
            </a:r>
            <a:r>
              <a:rPr lang="en-US" altLang="zh-CN" dirty="0"/>
              <a:t> </a:t>
            </a:r>
            <a:r>
              <a:rPr lang="zh-CN" altLang="en-US" dirty="0"/>
              <a:t>实现指名功能足够了</a:t>
            </a:r>
            <a:endParaRPr lang="en-US" altLang="zh-CN" dirty="0"/>
          </a:p>
          <a:p>
            <a:r>
              <a:rPr lang="zh-CN" altLang="en-US" dirty="0"/>
              <a:t>联结主义：</a:t>
            </a:r>
            <a:r>
              <a:rPr lang="en-US" altLang="zh-CN" dirty="0"/>
              <a:t> </a:t>
            </a:r>
            <a:r>
              <a:rPr lang="zh-CN" altLang="en-US" dirty="0"/>
              <a:t>实现指心功能足够了</a:t>
            </a:r>
            <a:endParaRPr lang="en-US" altLang="zh-CN" dirty="0"/>
          </a:p>
          <a:p>
            <a:r>
              <a:rPr lang="zh-CN" altLang="en-US" dirty="0"/>
              <a:t>行为主义：</a:t>
            </a:r>
            <a:r>
              <a:rPr lang="en-US" altLang="zh-CN" dirty="0"/>
              <a:t> </a:t>
            </a:r>
            <a:r>
              <a:rPr lang="zh-CN" altLang="en-US" dirty="0"/>
              <a:t>实现指物功能足够了</a:t>
            </a:r>
            <a:endParaRPr lang="en-US" altLang="zh-CN" dirty="0"/>
          </a:p>
          <a:p>
            <a:endParaRPr lang="en-US" altLang="zh-CN" dirty="0"/>
          </a:p>
          <a:p>
            <a:r>
              <a:rPr lang="zh-CN" altLang="en-US" dirty="0"/>
              <a:t>三个主流学派如果可以实现人工智能的功能</a:t>
            </a:r>
            <a:endParaRPr lang="en-US" altLang="zh-CN" dirty="0"/>
          </a:p>
          <a:p>
            <a:pPr lvl="1"/>
            <a:r>
              <a:rPr lang="zh-CN" altLang="en-US" dirty="0"/>
              <a:t>前提：</a:t>
            </a:r>
            <a:r>
              <a:rPr lang="en-US" altLang="zh-CN" dirty="0"/>
              <a:t> </a:t>
            </a:r>
            <a:r>
              <a:rPr lang="zh-CN" altLang="en-US" dirty="0"/>
              <a:t>指名、指物、指心功能等价</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1634624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三个悖论挑战三个学派的理论基础</a:t>
            </a:r>
          </a:p>
        </p:txBody>
      </p:sp>
      <p:sp>
        <p:nvSpPr>
          <p:cNvPr id="3" name="内容占位符 2"/>
          <p:cNvSpPr>
            <a:spLocks noGrp="1"/>
          </p:cNvSpPr>
          <p:nvPr>
            <p:ph idx="1"/>
          </p:nvPr>
        </p:nvSpPr>
        <p:spPr/>
        <p:txBody>
          <a:bodyPr>
            <a:normAutofit fontScale="85000" lnSpcReduction="20000"/>
          </a:bodyPr>
          <a:lstStyle/>
          <a:p>
            <a:r>
              <a:rPr lang="zh-CN" altLang="en-US" dirty="0"/>
              <a:t>语言悖论</a:t>
            </a:r>
          </a:p>
          <a:p>
            <a:pPr lvl="1"/>
            <a:r>
              <a:rPr kumimoji="1" lang="zh-CN" altLang="en-US" dirty="0"/>
              <a:t>指名理论挑战：语言悖论。</a:t>
            </a:r>
            <a:endParaRPr kumimoji="1" lang="en-US" altLang="zh-CN" dirty="0"/>
          </a:p>
          <a:p>
            <a:pPr lvl="1"/>
            <a:r>
              <a:rPr kumimoji="1" lang="zh-CN" altLang="en-US" dirty="0"/>
              <a:t>语言的基本单位是词</a:t>
            </a:r>
            <a:r>
              <a:rPr kumimoji="1" lang="zh-CN" altLang="zh-CN" dirty="0"/>
              <a:t>，</a:t>
            </a:r>
            <a:r>
              <a:rPr kumimoji="1" lang="zh-CN" altLang="en-US" dirty="0"/>
              <a:t>语言自身也是一个词。</a:t>
            </a:r>
            <a:endParaRPr lang="en-US" altLang="zh-CN" dirty="0"/>
          </a:p>
          <a:p>
            <a:r>
              <a:rPr lang="zh-CN" altLang="en-US" dirty="0"/>
              <a:t>知识悖论</a:t>
            </a:r>
          </a:p>
          <a:p>
            <a:pPr lvl="1"/>
            <a:r>
              <a:rPr kumimoji="1" lang="zh-CN" altLang="en-US" dirty="0"/>
              <a:t>指心理论挑战：知识悖论。</a:t>
            </a:r>
            <a:endParaRPr kumimoji="1" lang="en-US" altLang="zh-CN" dirty="0"/>
          </a:p>
          <a:p>
            <a:pPr lvl="1"/>
            <a:r>
              <a:rPr kumimoji="1" lang="zh-CN" altLang="en-US" dirty="0"/>
              <a:t>知识的基本单位是概念，知识自身也是一个概念。</a:t>
            </a:r>
            <a:endParaRPr lang="zh-CN" altLang="en-US" dirty="0"/>
          </a:p>
          <a:p>
            <a:r>
              <a:rPr lang="zh-CN" altLang="en-US" dirty="0"/>
              <a:t>集合悖论</a:t>
            </a:r>
            <a:endParaRPr lang="en-US" altLang="zh-CN" dirty="0"/>
          </a:p>
          <a:p>
            <a:pPr lvl="1"/>
            <a:r>
              <a:rPr kumimoji="1" lang="zh-CN" altLang="en-US" dirty="0"/>
              <a:t>指物理论挑战：集合悖论。</a:t>
            </a:r>
            <a:endParaRPr kumimoji="1" lang="en-US" altLang="zh-CN" dirty="0"/>
          </a:p>
          <a:p>
            <a:pPr lvl="1"/>
            <a:r>
              <a:rPr kumimoji="1" lang="zh-CN" altLang="en-US" dirty="0"/>
              <a:t>集合的基本单位是元素</a:t>
            </a:r>
            <a:r>
              <a:rPr kumimoji="1" lang="zh-CN" altLang="zh-CN" dirty="0"/>
              <a:t>，</a:t>
            </a:r>
            <a:r>
              <a:rPr kumimoji="1" lang="zh-CN" altLang="en-US" dirty="0"/>
              <a:t>元素自身也是一个集合。</a:t>
            </a:r>
            <a:endParaRPr lang="en-US" altLang="zh-CN" dirty="0"/>
          </a:p>
          <a:p>
            <a:r>
              <a:rPr lang="zh-CN" altLang="en-US" dirty="0"/>
              <a:t>语言、知识、集合在英语世界里，恰是对同一对象的不同指称。</a:t>
            </a:r>
            <a:endParaRPr lang="en-US" altLang="zh-CN" dirty="0"/>
          </a:p>
          <a:p>
            <a:pPr lvl="1"/>
            <a:r>
              <a:rPr lang="zh-CN" altLang="en-US" dirty="0"/>
              <a:t>分别指名、指心与指物</a:t>
            </a:r>
          </a:p>
        </p:txBody>
      </p:sp>
      <p:grpSp>
        <p:nvGrpSpPr>
          <p:cNvPr id="7" name="组合 6"/>
          <p:cNvGrpSpPr/>
          <p:nvPr/>
        </p:nvGrpSpPr>
        <p:grpSpPr>
          <a:xfrm>
            <a:off x="9064258" y="33250"/>
            <a:ext cx="3127742" cy="6824750"/>
            <a:chOff x="9064258" y="33250"/>
            <a:chExt cx="3127742" cy="6824750"/>
          </a:xfrm>
        </p:grpSpPr>
        <p:pic>
          <p:nvPicPr>
            <p:cNvPr id="4" name="图片 3" descr="8435e5dde71190efe41e5f9cce1b9d16fcfa608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3851" y="33250"/>
              <a:ext cx="1988149" cy="2622426"/>
            </a:xfrm>
            <a:prstGeom prst="rect">
              <a:avLst/>
            </a:prstGeom>
          </p:spPr>
        </p:pic>
        <p:pic>
          <p:nvPicPr>
            <p:cNvPr id="5" name="图片 4" descr="efe53db47757525f03d206f64be949e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4258" y="2622426"/>
              <a:ext cx="3127742" cy="2276019"/>
            </a:xfrm>
            <a:prstGeom prst="rect">
              <a:avLst/>
            </a:prstGeom>
          </p:spPr>
        </p:pic>
        <p:pic>
          <p:nvPicPr>
            <p:cNvPr id="6" name="图片 5" descr="b93322e8be086b9c0377a501da8a63d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0815" y="4391887"/>
              <a:ext cx="2211185" cy="2466113"/>
            </a:xfrm>
            <a:prstGeom prst="rect">
              <a:avLst/>
            </a:prstGeom>
          </p:spPr>
        </p:pic>
      </p:grpSp>
    </p:spTree>
    <p:extLst>
      <p:ext uri="{BB962C8B-B14F-4D97-AF65-F5344CB8AC3E}">
        <p14:creationId xmlns:p14="http://schemas.microsoft.com/office/powerpoint/2010/main" val="3529346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理论与现实的鸿沟</a:t>
            </a:r>
          </a:p>
        </p:txBody>
      </p:sp>
      <p:sp>
        <p:nvSpPr>
          <p:cNvPr id="3" name="内容占位符 2"/>
          <p:cNvSpPr>
            <a:spLocks noGrp="1"/>
          </p:cNvSpPr>
          <p:nvPr>
            <p:ph idx="1"/>
          </p:nvPr>
        </p:nvSpPr>
        <p:spPr/>
        <p:txBody>
          <a:bodyPr>
            <a:normAutofit/>
          </a:bodyPr>
          <a:lstStyle/>
          <a:p>
            <a:r>
              <a:rPr lang="zh-CN" altLang="en-US" dirty="0"/>
              <a:t>早期的</a:t>
            </a:r>
            <a:r>
              <a:rPr lang="en-US" altLang="zh-CN" dirty="0"/>
              <a:t>AI</a:t>
            </a:r>
            <a:r>
              <a:rPr lang="zh-CN" altLang="en-US" dirty="0"/>
              <a:t>理论假设：指名、指物、指心功能等价。</a:t>
            </a:r>
          </a:p>
          <a:p>
            <a:r>
              <a:rPr lang="zh-CN" altLang="en-US" dirty="0"/>
              <a:t>现实生活中：指名、指物、指心功能不等价。</a:t>
            </a:r>
          </a:p>
          <a:p>
            <a:endParaRPr lang="zh-CN" altLang="en-US" dirty="0"/>
          </a:p>
          <a:p>
            <a:pPr lvl="1"/>
            <a:r>
              <a:rPr lang="zh-CN" altLang="en-US" dirty="0"/>
              <a:t>奥斯汀在</a:t>
            </a:r>
            <a:r>
              <a:rPr lang="en-US" altLang="zh-CN" dirty="0"/>
              <a:t>《</a:t>
            </a:r>
            <a:r>
              <a:rPr lang="zh-CN" altLang="en-US" dirty="0"/>
              <a:t>如何以言行事</a:t>
            </a:r>
            <a:r>
              <a:rPr lang="en-US" altLang="zh-CN" dirty="0"/>
              <a:t>》</a:t>
            </a:r>
            <a:r>
              <a:rPr lang="zh-CN" altLang="en-US" dirty="0"/>
              <a:t>中明确论述了言语与行事之间的关系，即指名与指物的关系。</a:t>
            </a:r>
          </a:p>
        </p:txBody>
      </p:sp>
    </p:spTree>
    <p:extLst>
      <p:ext uri="{BB962C8B-B14F-4D97-AF65-F5344CB8AC3E}">
        <p14:creationId xmlns:p14="http://schemas.microsoft.com/office/powerpoint/2010/main" val="3735827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人工智能的本质矛盾</a:t>
            </a:r>
            <a:br>
              <a:rPr lang="en-US" altLang="zh-CN" dirty="0"/>
            </a:br>
            <a:r>
              <a:rPr lang="en-US" altLang="zh-CN" dirty="0"/>
              <a:t> - </a:t>
            </a:r>
            <a:r>
              <a:rPr lang="zh-CN" altLang="en-US" dirty="0"/>
              <a:t>概念经典表示的基本假设不成立</a:t>
            </a:r>
          </a:p>
        </p:txBody>
      </p:sp>
      <p:sp>
        <p:nvSpPr>
          <p:cNvPr id="3" name="内容占位符 2"/>
          <p:cNvSpPr>
            <a:spLocks noGrp="1"/>
          </p:cNvSpPr>
          <p:nvPr>
            <p:ph idx="1"/>
          </p:nvPr>
        </p:nvSpPr>
        <p:spPr/>
        <p:txBody>
          <a:bodyPr>
            <a:normAutofit fontScale="85000" lnSpcReduction="10000"/>
          </a:bodyPr>
          <a:lstStyle/>
          <a:p>
            <a:r>
              <a:rPr lang="zh-CN" altLang="en-US" dirty="0"/>
              <a:t>外延表示：经典集合表示不一定存在。</a:t>
            </a:r>
            <a:endParaRPr lang="en-US" altLang="zh-CN" dirty="0"/>
          </a:p>
          <a:p>
            <a:pPr lvl="1"/>
            <a:r>
              <a:rPr lang="zh-CN" altLang="en-US" dirty="0"/>
              <a:t>如，模糊概念： 美，丑等。</a:t>
            </a:r>
          </a:p>
          <a:p>
            <a:r>
              <a:rPr lang="zh-CN" altLang="en-US" dirty="0"/>
              <a:t>内涵表示： 可以外显的命题表示可能并不存在。</a:t>
            </a:r>
            <a:endParaRPr lang="en-US" altLang="zh-CN" dirty="0"/>
          </a:p>
          <a:p>
            <a:pPr lvl="1"/>
            <a:r>
              <a:rPr lang="zh-CN" altLang="en-US" dirty="0"/>
              <a:t>如，维特根斯坦：日常生活中的概念大多没有命题表示。</a:t>
            </a:r>
          </a:p>
          <a:p>
            <a:r>
              <a:rPr lang="zh-CN" altLang="en-US" dirty="0"/>
              <a:t>符号表示： 概念名可能未知，其假设内涵表示与外延表示同名，这与实际不符。</a:t>
            </a:r>
            <a:endParaRPr lang="en-US" altLang="zh-CN" dirty="0"/>
          </a:p>
          <a:p>
            <a:pPr lvl="1"/>
            <a:r>
              <a:rPr lang="zh-CN" altLang="en-US" dirty="0"/>
              <a:t>有研究表明日常生活中成人日均说一次谎。</a:t>
            </a:r>
            <a:endParaRPr lang="en-US" altLang="zh-CN" dirty="0"/>
          </a:p>
          <a:p>
            <a:r>
              <a:rPr lang="zh-CN" altLang="en-US" dirty="0"/>
              <a:t>唯一表示： 认知科学指出，大多概念依赖于个人的自身感知条件，不可能与他人一致。 </a:t>
            </a:r>
          </a:p>
          <a:p>
            <a:pPr lvl="1"/>
            <a:r>
              <a:rPr lang="zh-CN" altLang="en-US" dirty="0"/>
              <a:t>参看： 乔治</a:t>
            </a:r>
            <a:r>
              <a:rPr lang="en-US" altLang="zh-CN" dirty="0"/>
              <a:t>.</a:t>
            </a:r>
            <a:r>
              <a:rPr lang="zh-CN" altLang="en-US" dirty="0"/>
              <a:t>莱考夫  马克</a:t>
            </a:r>
            <a:r>
              <a:rPr lang="en-US" altLang="zh-CN" dirty="0"/>
              <a:t>. </a:t>
            </a:r>
            <a:r>
              <a:rPr lang="zh-CN" altLang="en-US" dirty="0"/>
              <a:t>约翰逊， </a:t>
            </a:r>
            <a:r>
              <a:rPr lang="en-US" altLang="zh-CN" dirty="0"/>
              <a:t>《</a:t>
            </a:r>
            <a:r>
              <a:rPr lang="zh-CN" altLang="en-US" dirty="0"/>
              <a:t>我们赖以生存的隐喻</a:t>
            </a:r>
            <a:r>
              <a:rPr lang="en-US" altLang="zh-CN" dirty="0"/>
              <a:t>》</a:t>
            </a:r>
            <a:r>
              <a:rPr lang="zh-CN" altLang="en-US" dirty="0"/>
              <a:t>，浙江大学出版社</a:t>
            </a:r>
          </a:p>
        </p:txBody>
      </p:sp>
    </p:spTree>
    <p:extLst>
      <p:ext uri="{BB962C8B-B14F-4D97-AF65-F5344CB8AC3E}">
        <p14:creationId xmlns:p14="http://schemas.microsoft.com/office/powerpoint/2010/main" val="1347567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人工智能的本质矛盾</a:t>
            </a:r>
            <a:br>
              <a:rPr lang="en-US" altLang="zh-CN" dirty="0"/>
            </a:br>
            <a:r>
              <a:rPr lang="en-US" altLang="zh-CN" dirty="0"/>
              <a:t> - </a:t>
            </a:r>
            <a:r>
              <a:rPr lang="zh-CN" altLang="en-US" dirty="0"/>
              <a:t>概念经典表示的基本假设不成立</a:t>
            </a:r>
          </a:p>
        </p:txBody>
      </p:sp>
      <p:sp>
        <p:nvSpPr>
          <p:cNvPr id="3" name="内容占位符 2"/>
          <p:cNvSpPr>
            <a:spLocks noGrp="1"/>
          </p:cNvSpPr>
          <p:nvPr>
            <p:ph idx="1"/>
          </p:nvPr>
        </p:nvSpPr>
        <p:spPr/>
        <p:txBody>
          <a:bodyPr>
            <a:normAutofit fontScale="92500"/>
          </a:bodyPr>
          <a:lstStyle/>
          <a:p>
            <a:r>
              <a:rPr lang="zh-CN" altLang="en-US" dirty="0"/>
              <a:t>概念经典表示要求内涵表示与其外延表示指称一致。  这个要求太高。</a:t>
            </a:r>
          </a:p>
          <a:p>
            <a:pPr lvl="1"/>
            <a:r>
              <a:rPr lang="zh-CN" altLang="en-US" dirty="0"/>
              <a:t>俗语说： 知人知面不知心 </a:t>
            </a:r>
          </a:p>
          <a:p>
            <a:pPr lvl="1"/>
            <a:r>
              <a:rPr lang="zh-CN" altLang="en-US" dirty="0"/>
              <a:t>人心难测，司马迁</a:t>
            </a:r>
            <a:r>
              <a:rPr lang="en-US" altLang="zh-CN" dirty="0"/>
              <a:t>《</a:t>
            </a:r>
            <a:r>
              <a:rPr lang="zh-CN" altLang="en-US" dirty="0"/>
              <a:t>史记</a:t>
            </a:r>
            <a:r>
              <a:rPr lang="en-US" altLang="zh-CN" dirty="0"/>
              <a:t>.</a:t>
            </a:r>
            <a:r>
              <a:rPr lang="zh-CN" altLang="en-US" dirty="0"/>
              <a:t>淮阴侯列传</a:t>
            </a:r>
            <a:r>
              <a:rPr lang="en-US" altLang="zh-CN" dirty="0"/>
              <a:t>》</a:t>
            </a:r>
          </a:p>
          <a:p>
            <a:pPr lvl="1"/>
            <a:r>
              <a:rPr lang="zh-CN" altLang="en-US" dirty="0"/>
              <a:t>人之性恶</a:t>
            </a:r>
            <a:r>
              <a:rPr lang="en-US" altLang="zh-CN" dirty="0"/>
              <a:t>,</a:t>
            </a:r>
            <a:r>
              <a:rPr lang="zh-CN" altLang="en-US" dirty="0"/>
              <a:t>其善者伪也。 </a:t>
            </a:r>
            <a:r>
              <a:rPr lang="en-US" altLang="zh-CN" dirty="0"/>
              <a:t>《</a:t>
            </a:r>
            <a:r>
              <a:rPr lang="zh-CN" altLang="en-US" dirty="0"/>
              <a:t>荀子</a:t>
            </a:r>
            <a:r>
              <a:rPr lang="en-US" altLang="zh-CN" dirty="0"/>
              <a:t>》</a:t>
            </a:r>
          </a:p>
          <a:p>
            <a:pPr lvl="1"/>
            <a:r>
              <a:rPr lang="zh-CN" altLang="en-US" dirty="0"/>
              <a:t>我的嘴上这样发誓，但我的心却并非如此。</a:t>
            </a:r>
            <a:r>
              <a:rPr lang="en-US" altLang="zh-CN" dirty="0"/>
              <a:t>- </a:t>
            </a:r>
            <a:r>
              <a:rPr lang="zh-CN" altLang="en-US" dirty="0"/>
              <a:t>希波吕托斯</a:t>
            </a:r>
          </a:p>
          <a:p>
            <a:pPr lvl="1"/>
            <a:r>
              <a:rPr lang="zh-CN" altLang="en-US" b="1" dirty="0"/>
              <a:t>难得糊涂</a:t>
            </a:r>
            <a:endParaRPr lang="en-US" altLang="zh-CN" b="1" dirty="0"/>
          </a:p>
          <a:p>
            <a:r>
              <a:rPr lang="zh-CN" altLang="en-US" dirty="0"/>
              <a:t>如何解决概念经典表示存在的问题？</a:t>
            </a:r>
          </a:p>
          <a:p>
            <a:pPr lvl="1"/>
            <a:r>
              <a:rPr lang="zh-CN" altLang="en-US" dirty="0"/>
              <a:t>参考文献：</a:t>
            </a:r>
            <a:r>
              <a:rPr lang="en-US" altLang="zh-CN" dirty="0"/>
              <a:t>Yu Jian. Communication</a:t>
            </a:r>
            <a:r>
              <a:rPr lang="zh-CN" altLang="en-US" dirty="0"/>
              <a:t>：</a:t>
            </a:r>
            <a:r>
              <a:rPr lang="en-US" altLang="zh-CN" dirty="0"/>
              <a:t>words and conceptual systems, </a:t>
            </a:r>
            <a:r>
              <a:rPr lang="en-US" altLang="zh-CN" dirty="0" err="1"/>
              <a:t>arXiv</a:t>
            </a:r>
            <a:r>
              <a:rPr lang="en-US" altLang="zh-CN" dirty="0"/>
              <a:t> preprint arXiv:1507.08073, 2015</a:t>
            </a:r>
            <a:endParaRPr lang="zh-CN" altLang="en-US" dirty="0"/>
          </a:p>
        </p:txBody>
      </p:sp>
    </p:spTree>
    <p:extLst>
      <p:ext uri="{BB962C8B-B14F-4D97-AF65-F5344CB8AC3E}">
        <p14:creationId xmlns:p14="http://schemas.microsoft.com/office/powerpoint/2010/main" val="1312565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4D37D26-2C9C-4BEA-A9CB-D0BA7F7757DB}"/>
              </a:ext>
            </a:extLst>
          </p:cNvPr>
          <p:cNvSpPr>
            <a:spLocks noGrp="1"/>
          </p:cNvSpPr>
          <p:nvPr>
            <p:ph type="title"/>
          </p:nvPr>
        </p:nvSpPr>
        <p:spPr/>
        <p:txBody>
          <a:bodyPr/>
          <a:lstStyle/>
          <a:p>
            <a:r>
              <a:rPr lang="zh-CN" altLang="en-US" dirty="0"/>
              <a:t>人工智能的诞生</a:t>
            </a:r>
          </a:p>
        </p:txBody>
      </p:sp>
      <p:sp>
        <p:nvSpPr>
          <p:cNvPr id="5" name="文本占位符 4">
            <a:extLst>
              <a:ext uri="{FF2B5EF4-FFF2-40B4-BE49-F238E27FC236}">
                <a16:creationId xmlns:a16="http://schemas.microsoft.com/office/drawing/2014/main" id="{2D2ADC66-583D-49D8-A7B6-11613A753721}"/>
              </a:ext>
            </a:extLst>
          </p:cNvPr>
          <p:cNvSpPr>
            <a:spLocks noGrp="1"/>
          </p:cNvSpPr>
          <p:nvPr>
            <p:ph type="body" idx="1"/>
          </p:nvPr>
        </p:nvSpPr>
        <p:spPr/>
        <p:txBody>
          <a:bodyPr/>
          <a:lstStyle/>
          <a:p>
            <a:r>
              <a:rPr lang="zh-CN" altLang="en-US" dirty="0"/>
              <a:t>图灵的三篇论文、</a:t>
            </a:r>
            <a:r>
              <a:rPr lang="en-US" altLang="zh-CN" dirty="0"/>
              <a:t> </a:t>
            </a:r>
            <a:r>
              <a:rPr lang="zh-CN" altLang="en-US" dirty="0"/>
              <a:t>人工智能（</a:t>
            </a:r>
            <a:r>
              <a:rPr lang="en-US" altLang="zh-CN" dirty="0"/>
              <a:t>Artificial Intelligence</a:t>
            </a:r>
            <a:r>
              <a:rPr lang="zh-CN" altLang="en-US" dirty="0"/>
              <a:t>）名称的提出和定义</a:t>
            </a:r>
          </a:p>
        </p:txBody>
      </p:sp>
    </p:spTree>
    <p:extLst>
      <p:ext uri="{BB962C8B-B14F-4D97-AF65-F5344CB8AC3E}">
        <p14:creationId xmlns:p14="http://schemas.microsoft.com/office/powerpoint/2010/main" val="1366003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人工智能的研究前景</a:t>
            </a:r>
            <a:endParaRPr lang="en-US" altLang="zh-CN" dirty="0"/>
          </a:p>
        </p:txBody>
      </p:sp>
      <p:sp>
        <p:nvSpPr>
          <p:cNvPr id="3" name="内容占位符 2"/>
          <p:cNvSpPr>
            <a:spLocks noGrp="1"/>
          </p:cNvSpPr>
          <p:nvPr>
            <p:ph idx="1"/>
          </p:nvPr>
        </p:nvSpPr>
        <p:spPr/>
        <p:txBody>
          <a:bodyPr>
            <a:normAutofit fontScale="77500" lnSpcReduction="20000"/>
          </a:bodyPr>
          <a:lstStyle/>
          <a:p>
            <a:r>
              <a:rPr lang="zh-CN" altLang="en-US" dirty="0"/>
              <a:t>单独遵循一个学派不足以实现</a:t>
            </a:r>
            <a:r>
              <a:rPr lang="en-US" altLang="zh-CN" dirty="0"/>
              <a:t>AI</a:t>
            </a:r>
            <a:r>
              <a:rPr lang="zh-CN" altLang="en-US" dirty="0"/>
              <a:t>，如今的</a:t>
            </a:r>
            <a:r>
              <a:rPr lang="en-US" altLang="zh-CN" dirty="0"/>
              <a:t>AI</a:t>
            </a:r>
            <a:r>
              <a:rPr lang="zh-CN" altLang="en-US" dirty="0"/>
              <a:t>已经不再严格遵循以前的三个学派。</a:t>
            </a:r>
          </a:p>
          <a:p>
            <a:r>
              <a:rPr lang="zh-CN" altLang="en-US" dirty="0"/>
              <a:t>如今的</a:t>
            </a:r>
            <a:r>
              <a:rPr lang="en-US" altLang="zh-CN" dirty="0"/>
              <a:t>AI</a:t>
            </a:r>
            <a:r>
              <a:rPr lang="zh-CN" altLang="en-US" dirty="0"/>
              <a:t>一般以</a:t>
            </a:r>
            <a:r>
              <a:rPr lang="en-US" altLang="zh-CN" dirty="0"/>
              <a:t>Agent</a:t>
            </a:r>
            <a:r>
              <a:rPr lang="zh-CN" altLang="en-US" dirty="0"/>
              <a:t>为载体来统一这三个学派的研究，进行多</a:t>
            </a:r>
            <a:r>
              <a:rPr lang="en-US" altLang="zh-CN" dirty="0"/>
              <a:t>Agent</a:t>
            </a:r>
            <a:r>
              <a:rPr lang="zh-CN" altLang="en-US" dirty="0"/>
              <a:t>研究。</a:t>
            </a:r>
            <a:endParaRPr lang="en-US" altLang="zh-CN" dirty="0"/>
          </a:p>
          <a:p>
            <a:pPr lvl="1"/>
            <a:r>
              <a:rPr lang="en-US" altLang="zh-CN" dirty="0"/>
              <a:t>Agent: MIT</a:t>
            </a:r>
            <a:r>
              <a:rPr lang="zh-CN" altLang="en-US" dirty="0"/>
              <a:t>的</a:t>
            </a:r>
            <a:r>
              <a:rPr lang="en-US" altLang="zh-CN" dirty="0"/>
              <a:t>Minsky</a:t>
            </a:r>
            <a:r>
              <a:rPr lang="zh-CN" altLang="en-US" dirty="0"/>
              <a:t>在“</a:t>
            </a:r>
            <a:r>
              <a:rPr lang="en-US" altLang="zh-CN" dirty="0"/>
              <a:t>Society of Mind”</a:t>
            </a:r>
            <a:r>
              <a:rPr lang="zh-CN" altLang="en-US" dirty="0"/>
              <a:t>书中提出</a:t>
            </a:r>
          </a:p>
          <a:p>
            <a:pPr lvl="2"/>
            <a:r>
              <a:rPr lang="zh-CN" altLang="en-US" dirty="0"/>
              <a:t>社会机制是开放的，部分个体在矛盾的情况下，需要通过某种协商机制达成一个可接受的解。</a:t>
            </a:r>
          </a:p>
          <a:p>
            <a:pPr lvl="2"/>
            <a:r>
              <a:rPr lang="zh-CN" altLang="en-US" dirty="0"/>
              <a:t>计算社会中的这种个体称为</a:t>
            </a:r>
            <a:r>
              <a:rPr lang="en-US" altLang="zh-CN" dirty="0"/>
              <a:t>Agent</a:t>
            </a:r>
            <a:r>
              <a:rPr lang="zh-CN" altLang="en-US" dirty="0"/>
              <a:t>。这些个体的有机组合则构成计算社会</a:t>
            </a:r>
            <a:r>
              <a:rPr lang="en-US" altLang="zh-CN" dirty="0"/>
              <a:t>—</a:t>
            </a:r>
            <a:r>
              <a:rPr lang="zh-CN" altLang="en-US" dirty="0"/>
              <a:t>多</a:t>
            </a:r>
            <a:r>
              <a:rPr lang="en-US" altLang="zh-CN" dirty="0"/>
              <a:t>Agent</a:t>
            </a:r>
            <a:r>
              <a:rPr lang="zh-CN" altLang="en-US" dirty="0"/>
              <a:t>系统。</a:t>
            </a:r>
            <a:endParaRPr lang="en-US" altLang="zh-CN" dirty="0"/>
          </a:p>
          <a:p>
            <a:r>
              <a:rPr lang="zh-CN" altLang="en-US" dirty="0"/>
              <a:t>如：</a:t>
            </a:r>
          </a:p>
          <a:p>
            <a:pPr lvl="1"/>
            <a:r>
              <a:rPr lang="zh-CN" altLang="en-US" dirty="0"/>
              <a:t>从专家系统发展起来的知识图谱，已经不完全遵循符号主义的路线了。</a:t>
            </a:r>
            <a:endParaRPr lang="en-US" altLang="zh-CN" dirty="0"/>
          </a:p>
          <a:p>
            <a:pPr lvl="1"/>
            <a:r>
              <a:rPr lang="en-US" altLang="zh-CN" dirty="0"/>
              <a:t>AlphaGo</a:t>
            </a:r>
            <a:r>
              <a:rPr lang="zh-CN" altLang="en-US" dirty="0"/>
              <a:t>综合了三种学习算法，分属三个学派</a:t>
            </a:r>
            <a:endParaRPr lang="en-US" altLang="zh-CN" dirty="0"/>
          </a:p>
          <a:p>
            <a:pPr lvl="2"/>
            <a:r>
              <a:rPr lang="zh-CN" altLang="en-US" dirty="0"/>
              <a:t>蒙特卡洛搜索树： 符号主义</a:t>
            </a:r>
            <a:endParaRPr lang="en-US" altLang="zh-CN" dirty="0"/>
          </a:p>
          <a:p>
            <a:pPr lvl="2"/>
            <a:r>
              <a:rPr lang="zh-CN" altLang="en-US" dirty="0"/>
              <a:t>深度学习：联结主义</a:t>
            </a:r>
          </a:p>
          <a:p>
            <a:pPr lvl="2"/>
            <a:r>
              <a:rPr lang="zh-CN" altLang="en-US" dirty="0"/>
              <a:t>强化学习：行为主义</a:t>
            </a:r>
            <a:endParaRPr lang="en-US" altLang="zh-CN" dirty="0"/>
          </a:p>
          <a:p>
            <a:pPr lvl="1"/>
            <a:r>
              <a:rPr lang="zh-CN" altLang="en-US" dirty="0"/>
              <a:t>无人驾驶技术，更是突破</a:t>
            </a:r>
            <a:r>
              <a:rPr lang="en-US" altLang="zh-CN" dirty="0"/>
              <a:t>AI</a:t>
            </a:r>
            <a:r>
              <a:rPr lang="zh-CN" altLang="en-US" dirty="0"/>
              <a:t>三个学派的区别，是一种综合技术。</a:t>
            </a:r>
          </a:p>
        </p:txBody>
      </p:sp>
    </p:spTree>
    <p:extLst>
      <p:ext uri="{BB962C8B-B14F-4D97-AF65-F5344CB8AC3E}">
        <p14:creationId xmlns:p14="http://schemas.microsoft.com/office/powerpoint/2010/main" val="10673209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人工智能的发展</a:t>
            </a:r>
          </a:p>
        </p:txBody>
      </p:sp>
      <p:sp>
        <p:nvSpPr>
          <p:cNvPr id="5" name="文本占位符 4"/>
          <p:cNvSpPr>
            <a:spLocks noGrp="1"/>
          </p:cNvSpPr>
          <p:nvPr>
            <p:ph type="body" idx="1"/>
          </p:nvPr>
        </p:nvSpPr>
        <p:spPr/>
        <p:txBody>
          <a:bodyPr/>
          <a:lstStyle/>
          <a:p>
            <a:r>
              <a:rPr lang="zh-CN" altLang="en-US" dirty="0"/>
              <a:t>三次浪潮、三次人机对弈（人工智能发展史上的三个里程碑）、三级实力</a:t>
            </a:r>
            <a:endParaRPr lang="en-US" altLang="zh-CN" dirty="0"/>
          </a:p>
          <a:p>
            <a:r>
              <a:rPr lang="en-US" altLang="zh-CN" dirty="0"/>
              <a:t>	-- </a:t>
            </a:r>
            <a:r>
              <a:rPr lang="zh-CN" altLang="en-US" dirty="0"/>
              <a:t>机定胜人</a:t>
            </a:r>
            <a:r>
              <a:rPr lang="en-US" altLang="zh-CN" dirty="0"/>
              <a:t>, </a:t>
            </a:r>
            <a:r>
              <a:rPr lang="zh-CN" altLang="en-US" dirty="0"/>
              <a:t>人定胜天</a:t>
            </a:r>
            <a:r>
              <a:rPr lang="en-US" altLang="zh-CN" dirty="0"/>
              <a:t>.</a:t>
            </a:r>
            <a:endParaRPr lang="zh-CN" altLang="en-US" dirty="0"/>
          </a:p>
        </p:txBody>
      </p:sp>
    </p:spTree>
    <p:extLst>
      <p:ext uri="{BB962C8B-B14F-4D97-AF65-F5344CB8AC3E}">
        <p14:creationId xmlns:p14="http://schemas.microsoft.com/office/powerpoint/2010/main" val="1053717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主要介绍</a:t>
            </a:r>
          </a:p>
        </p:txBody>
      </p:sp>
      <p:sp>
        <p:nvSpPr>
          <p:cNvPr id="5" name="内容占位符 4"/>
          <p:cNvSpPr>
            <a:spLocks noGrp="1"/>
          </p:cNvSpPr>
          <p:nvPr>
            <p:ph idx="1"/>
          </p:nvPr>
        </p:nvSpPr>
        <p:spPr/>
        <p:txBody>
          <a:bodyPr/>
          <a:lstStyle/>
          <a:p>
            <a:r>
              <a:rPr lang="zh-CN" altLang="en-US" dirty="0"/>
              <a:t>三次浪潮：</a:t>
            </a:r>
          </a:p>
          <a:p>
            <a:r>
              <a:rPr lang="zh-CN" altLang="en-US" dirty="0"/>
              <a:t>三次人机对弈</a:t>
            </a:r>
            <a:r>
              <a:rPr lang="en-US" altLang="zh-CN" dirty="0"/>
              <a:t>:</a:t>
            </a:r>
          </a:p>
          <a:p>
            <a:pPr lvl="1"/>
            <a:r>
              <a:rPr lang="zh-CN" altLang="en-US" dirty="0"/>
              <a:t>为什么会选择人机对弈</a:t>
            </a:r>
            <a:r>
              <a:rPr lang="en-US" altLang="zh-CN" dirty="0"/>
              <a:t>?</a:t>
            </a:r>
          </a:p>
          <a:p>
            <a:pPr lvl="1"/>
            <a:r>
              <a:rPr lang="zh-CN" altLang="en-US" dirty="0"/>
              <a:t>西洋跳棋、国际象棋、围棋</a:t>
            </a:r>
            <a:endParaRPr lang="en-US" altLang="zh-CN" dirty="0"/>
          </a:p>
          <a:p>
            <a:r>
              <a:rPr lang="zh-CN" altLang="en-US" dirty="0"/>
              <a:t>三级实力：</a:t>
            </a:r>
            <a:endParaRPr lang="en-US" altLang="zh-CN" dirty="0"/>
          </a:p>
          <a:p>
            <a:pPr lvl="1"/>
            <a:r>
              <a:rPr lang="zh-CN" altLang="en-US" dirty="0"/>
              <a:t>人类是否会被</a:t>
            </a:r>
            <a:r>
              <a:rPr lang="en-US" altLang="zh-CN" dirty="0"/>
              <a:t>…</a:t>
            </a:r>
          </a:p>
        </p:txBody>
      </p:sp>
    </p:spTree>
    <p:extLst>
      <p:ext uri="{BB962C8B-B14F-4D97-AF65-F5344CB8AC3E}">
        <p14:creationId xmlns:p14="http://schemas.microsoft.com/office/powerpoint/2010/main" val="1980072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A3261-DF12-43BD-C315-65848FAB2973}"/>
              </a:ext>
            </a:extLst>
          </p:cNvPr>
          <p:cNvSpPr>
            <a:spLocks noGrp="1"/>
          </p:cNvSpPr>
          <p:nvPr>
            <p:ph type="title"/>
          </p:nvPr>
        </p:nvSpPr>
        <p:spPr/>
        <p:txBody>
          <a:bodyPr/>
          <a:lstStyle/>
          <a:p>
            <a:r>
              <a:rPr lang="zh-CN" altLang="en-US" dirty="0"/>
              <a:t>人工智能的三次浪潮</a:t>
            </a:r>
          </a:p>
        </p:txBody>
      </p:sp>
      <p:sp>
        <p:nvSpPr>
          <p:cNvPr id="4" name="文本占位符 3">
            <a:extLst>
              <a:ext uri="{FF2B5EF4-FFF2-40B4-BE49-F238E27FC236}">
                <a16:creationId xmlns:a16="http://schemas.microsoft.com/office/drawing/2014/main" id="{733EAC95-1BD2-F962-7199-692762C9810F}"/>
              </a:ext>
            </a:extLst>
          </p:cNvPr>
          <p:cNvSpPr>
            <a:spLocks noGrp="1"/>
          </p:cNvSpPr>
          <p:nvPr>
            <p:ph type="body" idx="1"/>
          </p:nvPr>
        </p:nvSpPr>
        <p:spPr>
          <a:xfrm>
            <a:off x="839788" y="1681163"/>
            <a:ext cx="10512424" cy="823912"/>
          </a:xfrm>
        </p:spPr>
        <p:txBody>
          <a:bodyPr anchor="t"/>
          <a:lstStyle/>
          <a:p>
            <a:r>
              <a:rPr lang="zh-CN" altLang="en-US" dirty="0"/>
              <a:t>逻辑推理	 	专家系统			机器学习</a:t>
            </a:r>
            <a:r>
              <a:rPr lang="en-US" altLang="zh-CN" dirty="0"/>
              <a:t>——</a:t>
            </a:r>
            <a:r>
              <a:rPr lang="zh-CN" altLang="en-US" dirty="0"/>
              <a:t>深度学习</a:t>
            </a:r>
          </a:p>
        </p:txBody>
      </p:sp>
      <p:pic>
        <p:nvPicPr>
          <p:cNvPr id="8" name="object 13">
            <a:extLst>
              <a:ext uri="{FF2B5EF4-FFF2-40B4-BE49-F238E27FC236}">
                <a16:creationId xmlns:a16="http://schemas.microsoft.com/office/drawing/2014/main" id="{757C7024-DB2C-DFB6-43FF-98E21D6DC43C}"/>
              </a:ext>
            </a:extLst>
          </p:cNvPr>
          <p:cNvPicPr>
            <a:picLocks noGrp="1"/>
          </p:cNvPicPr>
          <p:nvPr>
            <p:ph sz="half" idx="2"/>
          </p:nvPr>
        </p:nvPicPr>
        <p:blipFill>
          <a:blip r:embed="rId2" cstate="print"/>
          <a:stretch>
            <a:fillRect/>
          </a:stretch>
        </p:blipFill>
        <p:spPr>
          <a:xfrm>
            <a:off x="1078993" y="2505075"/>
            <a:ext cx="10034016" cy="3684588"/>
          </a:xfrm>
          <a:prstGeom prst="rect">
            <a:avLst/>
          </a:prstGeom>
        </p:spPr>
      </p:pic>
    </p:spTree>
    <p:extLst>
      <p:ext uri="{BB962C8B-B14F-4D97-AF65-F5344CB8AC3E}">
        <p14:creationId xmlns:p14="http://schemas.microsoft.com/office/powerpoint/2010/main" val="3460063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B75BDA2-4BB2-B00E-A77D-1401C1996AE7}"/>
              </a:ext>
            </a:extLst>
          </p:cNvPr>
          <p:cNvSpPr>
            <a:spLocks noGrp="1"/>
          </p:cNvSpPr>
          <p:nvPr>
            <p:ph type="title"/>
          </p:nvPr>
        </p:nvSpPr>
        <p:spPr/>
        <p:txBody>
          <a:bodyPr/>
          <a:lstStyle/>
          <a:p>
            <a:r>
              <a:rPr lang="en-US" altLang="zh-CN" dirty="0"/>
              <a:t>AI</a:t>
            </a:r>
            <a:r>
              <a:rPr lang="zh-CN" altLang="en-US" dirty="0"/>
              <a:t>的前期发展：第一次浪潮</a:t>
            </a:r>
            <a:r>
              <a:rPr lang="en-US" altLang="zh-CN" dirty="0"/>
              <a:t>(1956-1974)</a:t>
            </a:r>
            <a:endParaRPr lang="zh-CN" altLang="en-US" dirty="0"/>
          </a:p>
        </p:txBody>
      </p:sp>
      <p:sp>
        <p:nvSpPr>
          <p:cNvPr id="8" name="内容占位符 7">
            <a:extLst>
              <a:ext uri="{FF2B5EF4-FFF2-40B4-BE49-F238E27FC236}">
                <a16:creationId xmlns:a16="http://schemas.microsoft.com/office/drawing/2014/main" id="{37456B51-81E7-8170-934C-D93E535B0318}"/>
              </a:ext>
            </a:extLst>
          </p:cNvPr>
          <p:cNvSpPr>
            <a:spLocks noGrp="1"/>
          </p:cNvSpPr>
          <p:nvPr>
            <p:ph idx="1"/>
          </p:nvPr>
        </p:nvSpPr>
        <p:spPr/>
        <p:txBody>
          <a:bodyPr>
            <a:normAutofit fontScale="70000" lnSpcReduction="20000"/>
          </a:bodyPr>
          <a:lstStyle/>
          <a:p>
            <a:r>
              <a:rPr lang="zh-CN" altLang="en-US" dirty="0"/>
              <a:t>成果：</a:t>
            </a:r>
          </a:p>
          <a:p>
            <a:pPr lvl="1"/>
            <a:r>
              <a:rPr lang="zh-CN" altLang="en-US" dirty="0"/>
              <a:t>王浩</a:t>
            </a:r>
            <a:r>
              <a:rPr lang="en-US" altLang="zh-CN" dirty="0"/>
              <a:t>1958</a:t>
            </a:r>
            <a:r>
              <a:rPr lang="zh-CN" altLang="en-US" dirty="0"/>
              <a:t>年夏天在一台</a:t>
            </a:r>
            <a:r>
              <a:rPr lang="en-US" altLang="zh-CN" dirty="0"/>
              <a:t>IBM-704</a:t>
            </a:r>
            <a:r>
              <a:rPr lang="zh-CN" altLang="en-US" dirty="0"/>
              <a:t>机上，只用九分钟就证明了</a:t>
            </a:r>
            <a:r>
              <a:rPr lang="en-US" altLang="zh-CN" dirty="0"/>
              <a:t>《</a:t>
            </a:r>
            <a:r>
              <a:rPr lang="zh-CN" altLang="en-US" dirty="0"/>
              <a:t>数学原理</a:t>
            </a:r>
            <a:r>
              <a:rPr lang="en-US" altLang="zh-CN" dirty="0"/>
              <a:t>》</a:t>
            </a:r>
            <a:r>
              <a:rPr lang="zh-CN" altLang="en-US" dirty="0"/>
              <a:t>中一阶逻辑的全部定理。</a:t>
            </a:r>
            <a:endParaRPr lang="en-US" altLang="zh-CN" dirty="0"/>
          </a:p>
          <a:p>
            <a:pPr lvl="1"/>
            <a:r>
              <a:rPr lang="en-US" altLang="zh-CN" dirty="0"/>
              <a:t>1963</a:t>
            </a:r>
            <a:r>
              <a:rPr lang="zh-CN" altLang="en-US" dirty="0"/>
              <a:t>，美国高等研究计划局</a:t>
            </a:r>
            <a:r>
              <a:rPr lang="en-US" altLang="zh-CN" dirty="0"/>
              <a:t>(ARPA)</a:t>
            </a:r>
            <a:r>
              <a:rPr lang="zh-CN" altLang="en-US" dirty="0"/>
              <a:t>委托</a:t>
            </a:r>
            <a:r>
              <a:rPr lang="en-US" altLang="zh-CN" dirty="0"/>
              <a:t>MIT</a:t>
            </a:r>
            <a:r>
              <a:rPr lang="zh-CN" altLang="en-US" dirty="0"/>
              <a:t>开启项目 </a:t>
            </a:r>
            <a:r>
              <a:rPr lang="en-US" altLang="zh-CN" dirty="0"/>
              <a:t>Project MAC(The Project on Mathematics and Computation)</a:t>
            </a:r>
            <a:r>
              <a:rPr lang="zh-CN" altLang="en-US" dirty="0"/>
              <a:t>，推动了在视觉和语言理解领域的一系列研究</a:t>
            </a:r>
          </a:p>
          <a:p>
            <a:pPr lvl="1"/>
            <a:r>
              <a:rPr lang="en-US" altLang="zh-CN" dirty="0"/>
              <a:t>1964-1966</a:t>
            </a:r>
            <a:r>
              <a:rPr lang="zh-CN" altLang="en-US" dirty="0"/>
              <a:t>，</a:t>
            </a:r>
            <a:r>
              <a:rPr lang="en-US" altLang="zh-CN" dirty="0"/>
              <a:t>MIT</a:t>
            </a:r>
            <a:r>
              <a:rPr lang="zh-CN" altLang="en-US" dirty="0"/>
              <a:t>的</a:t>
            </a:r>
            <a:r>
              <a:rPr lang="en-US" altLang="zh-CN" dirty="0"/>
              <a:t>Joseph </a:t>
            </a:r>
            <a:r>
              <a:rPr lang="en-US" altLang="zh-CN" dirty="0" err="1"/>
              <a:t>Weizenbaum</a:t>
            </a:r>
            <a:r>
              <a:rPr lang="zh-CN" altLang="en-US" dirty="0"/>
              <a:t>建立了世界上第一个自然语言对话程序</a:t>
            </a:r>
            <a:r>
              <a:rPr lang="en-US" altLang="zh-CN" dirty="0"/>
              <a:t>ELIZA</a:t>
            </a:r>
          </a:p>
          <a:p>
            <a:pPr lvl="2"/>
            <a:r>
              <a:rPr lang="zh-CN" altLang="en-US" dirty="0"/>
              <a:t>（通过简单的模式匹配和对话规则与人聊天）</a:t>
            </a:r>
          </a:p>
          <a:p>
            <a:pPr marL="1155700" lvl="1">
              <a:lnSpc>
                <a:spcPts val="2280"/>
              </a:lnSpc>
            </a:pPr>
            <a:r>
              <a:rPr lang="zh-CN" altLang="en-US" sz="1600" dirty="0">
                <a:hlinkClick r:id="rId3"/>
              </a:rPr>
              <a:t>聊天机器人的前世今生 </a:t>
            </a:r>
            <a:r>
              <a:rPr lang="en-US" altLang="zh-CN" sz="1600" dirty="0">
                <a:hlinkClick r:id="rId3"/>
              </a:rPr>
              <a:t>(sohu.com)</a:t>
            </a:r>
            <a:endParaRPr lang="en-US" altLang="zh-CN" sz="1600" dirty="0">
              <a:latin typeface="微软雅黑"/>
              <a:cs typeface="微软雅黑"/>
            </a:endParaRPr>
          </a:p>
          <a:p>
            <a:pPr lvl="1"/>
            <a:r>
              <a:rPr lang="en-US" altLang="zh-CN" dirty="0"/>
              <a:t>1967-1972</a:t>
            </a:r>
            <a:r>
              <a:rPr lang="zh-CN" altLang="en-US" dirty="0"/>
              <a:t>，日本早稻田大学发明了世界上第一个人型机器人，能够对话、走动和抓取物体</a:t>
            </a:r>
          </a:p>
          <a:p>
            <a:r>
              <a:rPr lang="zh-CN" altLang="en-US" dirty="0"/>
              <a:t>问题：理论</a:t>
            </a:r>
            <a:r>
              <a:rPr lang="en-US" altLang="zh-CN" dirty="0"/>
              <a:t>&amp;</a:t>
            </a:r>
            <a:r>
              <a:rPr lang="zh-CN" altLang="en-US" dirty="0"/>
              <a:t>算法</a:t>
            </a:r>
            <a:r>
              <a:rPr lang="en-US" altLang="zh-CN" dirty="0"/>
              <a:t>&amp;</a:t>
            </a:r>
            <a:r>
              <a:rPr lang="zh-CN" altLang="en-US" dirty="0"/>
              <a:t>计算能力有限</a:t>
            </a:r>
          </a:p>
          <a:p>
            <a:pPr lvl="1"/>
            <a:r>
              <a:rPr lang="zh-CN" altLang="en-US" dirty="0"/>
              <a:t>计算能力极其有限，无法满足快速增长的计算需求</a:t>
            </a:r>
          </a:p>
          <a:p>
            <a:pPr lvl="1"/>
            <a:r>
              <a:rPr lang="zh-CN" altLang="en-US" dirty="0"/>
              <a:t>视觉与自然语言理解中的理论问题在当时无法解决</a:t>
            </a:r>
          </a:p>
          <a:p>
            <a:r>
              <a:rPr lang="zh-CN" altLang="en-US" dirty="0"/>
              <a:t>结果：</a:t>
            </a:r>
          </a:p>
          <a:p>
            <a:pPr lvl="1"/>
            <a:r>
              <a:rPr lang="en-US" altLang="zh-CN" dirty="0"/>
              <a:t>1970</a:t>
            </a:r>
            <a:r>
              <a:rPr lang="zh-CN" altLang="en-US" dirty="0"/>
              <a:t>年代，第一次</a:t>
            </a:r>
            <a:r>
              <a:rPr lang="en-US" altLang="zh-CN" dirty="0"/>
              <a:t>AI</a:t>
            </a:r>
            <a:r>
              <a:rPr lang="zh-CN" altLang="en-US" dirty="0"/>
              <a:t>冬天</a:t>
            </a:r>
          </a:p>
        </p:txBody>
      </p:sp>
    </p:spTree>
    <p:extLst>
      <p:ext uri="{BB962C8B-B14F-4D97-AF65-F5344CB8AC3E}">
        <p14:creationId xmlns:p14="http://schemas.microsoft.com/office/powerpoint/2010/main" val="4190191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0B234-0FCD-46EC-4A5D-6257E8C4ED92}"/>
              </a:ext>
            </a:extLst>
          </p:cNvPr>
          <p:cNvSpPr>
            <a:spLocks noGrp="1"/>
          </p:cNvSpPr>
          <p:nvPr>
            <p:ph type="title"/>
          </p:nvPr>
        </p:nvSpPr>
        <p:spPr/>
        <p:txBody>
          <a:bodyPr/>
          <a:lstStyle/>
          <a:p>
            <a:r>
              <a:rPr lang="en-US" altLang="zh-CN" dirty="0"/>
              <a:t>AI</a:t>
            </a:r>
            <a:r>
              <a:rPr lang="zh-CN" altLang="en-US" dirty="0"/>
              <a:t>的前期发展：第二次浪潮</a:t>
            </a:r>
            <a:r>
              <a:rPr lang="en-US" altLang="zh-CN" dirty="0"/>
              <a:t>(1980-1987</a:t>
            </a:r>
            <a:r>
              <a:rPr lang="zh-CN" altLang="en-US" dirty="0"/>
              <a:t>）</a:t>
            </a:r>
          </a:p>
        </p:txBody>
      </p:sp>
      <p:sp>
        <p:nvSpPr>
          <p:cNvPr id="3" name="内容占位符 2">
            <a:extLst>
              <a:ext uri="{FF2B5EF4-FFF2-40B4-BE49-F238E27FC236}">
                <a16:creationId xmlns:a16="http://schemas.microsoft.com/office/drawing/2014/main" id="{6684CFB7-DD55-C7E8-92E5-78C559209025}"/>
              </a:ext>
            </a:extLst>
          </p:cNvPr>
          <p:cNvSpPr>
            <a:spLocks noGrp="1"/>
          </p:cNvSpPr>
          <p:nvPr>
            <p:ph idx="1"/>
          </p:nvPr>
        </p:nvSpPr>
        <p:spPr/>
        <p:txBody>
          <a:bodyPr>
            <a:normAutofit fontScale="55000" lnSpcReduction="20000"/>
          </a:bodyPr>
          <a:lstStyle/>
          <a:p>
            <a:r>
              <a:rPr lang="zh-CN" altLang="en-US" dirty="0"/>
              <a:t>成果：</a:t>
            </a:r>
          </a:p>
          <a:p>
            <a:pPr lvl="1"/>
            <a:r>
              <a:rPr lang="en-US" altLang="zh-CN" dirty="0"/>
              <a:t>1960</a:t>
            </a:r>
            <a:r>
              <a:rPr lang="zh-CN" altLang="en-US" dirty="0"/>
              <a:t>年代，</a:t>
            </a:r>
            <a:r>
              <a:rPr lang="en-US" altLang="zh-CN" dirty="0"/>
              <a:t>Edward Feigenbaum</a:t>
            </a:r>
            <a:r>
              <a:rPr lang="zh-CN" altLang="en-US" dirty="0"/>
              <a:t>最早提出“</a:t>
            </a:r>
            <a:r>
              <a:rPr lang="zh-CN" altLang="en-US" b="1" dirty="0"/>
              <a:t>专家系统</a:t>
            </a:r>
            <a:r>
              <a:rPr lang="zh-CN" altLang="en-US" dirty="0"/>
              <a:t>”（</a:t>
            </a:r>
            <a:r>
              <a:rPr lang="en-US" altLang="zh-CN" dirty="0"/>
              <a:t>Expert System</a:t>
            </a:r>
            <a:r>
              <a:rPr lang="zh-CN" altLang="en-US" dirty="0"/>
              <a:t>）</a:t>
            </a:r>
          </a:p>
          <a:p>
            <a:pPr lvl="1"/>
            <a:r>
              <a:rPr lang="en-US" altLang="zh-CN" dirty="0"/>
              <a:t>1970</a:t>
            </a:r>
            <a:r>
              <a:rPr lang="zh-CN" altLang="en-US" dirty="0"/>
              <a:t>年代，</a:t>
            </a:r>
            <a:r>
              <a:rPr lang="en-US" altLang="zh-CN" dirty="0"/>
              <a:t>Stanford</a:t>
            </a:r>
            <a:r>
              <a:rPr lang="zh-CN" altLang="en-US" dirty="0"/>
              <a:t>开发了</a:t>
            </a:r>
            <a:r>
              <a:rPr lang="en-US" altLang="zh-CN" dirty="0"/>
              <a:t>MYCIN</a:t>
            </a:r>
            <a:r>
              <a:rPr lang="zh-CN" altLang="en-US" dirty="0"/>
              <a:t>专家系统，基于</a:t>
            </a:r>
            <a:r>
              <a:rPr lang="en-US" altLang="zh-CN" dirty="0"/>
              <a:t>600</a:t>
            </a:r>
            <a:r>
              <a:rPr lang="zh-CN" altLang="en-US" dirty="0"/>
              <a:t>条人工编写的规则来诊断血液中的感染</a:t>
            </a:r>
          </a:p>
          <a:p>
            <a:pPr lvl="1"/>
            <a:r>
              <a:rPr lang="en-US" altLang="zh-CN" dirty="0"/>
              <a:t>1980</a:t>
            </a:r>
            <a:r>
              <a:rPr lang="zh-CN" altLang="en-US" dirty="0"/>
              <a:t>年，</a:t>
            </a:r>
            <a:r>
              <a:rPr lang="en-US" altLang="zh-CN" dirty="0"/>
              <a:t>CMU</a:t>
            </a:r>
            <a:r>
              <a:rPr lang="zh-CN" altLang="en-US" dirty="0"/>
              <a:t>开发了</a:t>
            </a:r>
            <a:r>
              <a:rPr lang="en-US" altLang="zh-CN" dirty="0"/>
              <a:t>XCON</a:t>
            </a:r>
            <a:r>
              <a:rPr lang="zh-CN" altLang="en-US" dirty="0"/>
              <a:t>专家系统（用于</a:t>
            </a:r>
            <a:r>
              <a:rPr lang="en-US" altLang="zh-CN" dirty="0"/>
              <a:t>DEC PDP11</a:t>
            </a:r>
            <a:r>
              <a:rPr lang="zh-CN" altLang="en-US" dirty="0"/>
              <a:t>机器的订购），可以根据客户需求自动选择计算机部件组合</a:t>
            </a:r>
          </a:p>
          <a:p>
            <a:pPr lvl="2"/>
            <a:r>
              <a:rPr lang="zh-CN" altLang="en-US" dirty="0"/>
              <a:t>专家系统的出现，使得科学家们开始专注于通过智能系统来解决具体领域的实际问题，而与最早建立通用智能的初衷并不完全相同</a:t>
            </a:r>
          </a:p>
          <a:p>
            <a:pPr lvl="1"/>
            <a:r>
              <a:rPr lang="en-US" altLang="zh-CN" dirty="0"/>
              <a:t>1982</a:t>
            </a:r>
            <a:r>
              <a:rPr lang="zh-CN" altLang="en-US" dirty="0"/>
              <a:t>年，</a:t>
            </a:r>
            <a:r>
              <a:rPr lang="en-US" altLang="zh-CN" dirty="0"/>
              <a:t>John Hopfield</a:t>
            </a:r>
            <a:r>
              <a:rPr lang="zh-CN" altLang="en-US" dirty="0"/>
              <a:t>提出了霍普菲尔德神经网络的新型网络形式</a:t>
            </a:r>
          </a:p>
          <a:p>
            <a:pPr lvl="1"/>
            <a:r>
              <a:rPr lang="en-US" altLang="zh-CN" dirty="0"/>
              <a:t>1986</a:t>
            </a:r>
            <a:r>
              <a:rPr lang="zh-CN" altLang="en-US" dirty="0"/>
              <a:t>年，</a:t>
            </a:r>
            <a:r>
              <a:rPr lang="en-US" altLang="zh-CN" dirty="0"/>
              <a:t>David </a:t>
            </a:r>
            <a:r>
              <a:rPr lang="en-US" altLang="zh-CN" dirty="0" err="1"/>
              <a:t>Rumelhar</a:t>
            </a:r>
            <a:r>
              <a:rPr lang="en-US" altLang="zh-CN" dirty="0"/>
              <a:t>, </a:t>
            </a:r>
            <a:r>
              <a:rPr lang="en-US" altLang="zh-CN" b="1" dirty="0"/>
              <a:t>Geoffrey Hinton</a:t>
            </a:r>
            <a:r>
              <a:rPr lang="zh-CN" altLang="en-US" dirty="0"/>
              <a:t>和</a:t>
            </a:r>
            <a:r>
              <a:rPr lang="en-US" altLang="zh-CN" dirty="0"/>
              <a:t>Ronald Williams</a:t>
            </a:r>
            <a:r>
              <a:rPr lang="zh-CN" altLang="en-US" dirty="0"/>
              <a:t>发表论文</a:t>
            </a:r>
            <a:r>
              <a:rPr lang="en-US" altLang="zh-CN" dirty="0"/>
              <a:t>《Learning representations by back-propagation errors》(《</a:t>
            </a:r>
            <a:r>
              <a:rPr lang="zh-CN" altLang="en-US" dirty="0"/>
              <a:t>通过误差反向传播学习表示</a:t>
            </a:r>
            <a:r>
              <a:rPr lang="en-US" altLang="zh-CN" dirty="0"/>
              <a:t>》)</a:t>
            </a:r>
            <a:r>
              <a:rPr lang="zh-CN" altLang="en-US" dirty="0"/>
              <a:t>，从此，反向传播算法（</a:t>
            </a:r>
            <a:r>
              <a:rPr lang="en-US" altLang="zh-CN" dirty="0"/>
              <a:t>BP</a:t>
            </a:r>
            <a:r>
              <a:rPr lang="zh-CN" altLang="en-US" dirty="0"/>
              <a:t>算法）被广泛应用于人工神经网络训练</a:t>
            </a:r>
          </a:p>
          <a:p>
            <a:pPr lvl="1"/>
            <a:r>
              <a:rPr lang="en-US" altLang="zh-CN" dirty="0"/>
              <a:t>1982</a:t>
            </a:r>
            <a:r>
              <a:rPr lang="zh-CN" altLang="en-US" dirty="0"/>
              <a:t>年，日本启动“第五代计算机”研究计划，以期通过大规模并行计算达到类似超级计算机性能并为未来人工智能发展提供平台</a:t>
            </a:r>
          </a:p>
          <a:p>
            <a:r>
              <a:rPr lang="zh-CN" altLang="en-US" dirty="0"/>
              <a:t>问题：</a:t>
            </a:r>
          </a:p>
          <a:p>
            <a:pPr lvl="1"/>
            <a:r>
              <a:rPr lang="zh-CN" altLang="en-US" b="1" dirty="0"/>
              <a:t>投入巨大，囿于计算资源和能力的限制，产出有限</a:t>
            </a:r>
          </a:p>
          <a:p>
            <a:pPr lvl="1"/>
            <a:r>
              <a:rPr lang="zh-CN" altLang="en-US" dirty="0"/>
              <a:t>第五代计算机未能达到预期目标</a:t>
            </a:r>
          </a:p>
          <a:p>
            <a:r>
              <a:rPr lang="zh-CN" altLang="en-US" dirty="0"/>
              <a:t>结果：</a:t>
            </a:r>
          </a:p>
          <a:p>
            <a:pPr lvl="1"/>
            <a:r>
              <a:rPr lang="en-US" altLang="zh-CN" dirty="0"/>
              <a:t>1980</a:t>
            </a:r>
            <a:r>
              <a:rPr lang="zh-CN" altLang="en-US" dirty="0"/>
              <a:t>年代后期，第二次</a:t>
            </a:r>
            <a:r>
              <a:rPr lang="en-US" altLang="zh-CN" dirty="0"/>
              <a:t>AI</a:t>
            </a:r>
            <a:r>
              <a:rPr lang="zh-CN" altLang="en-US" dirty="0"/>
              <a:t>冬天</a:t>
            </a:r>
          </a:p>
        </p:txBody>
      </p:sp>
    </p:spTree>
    <p:extLst>
      <p:ext uri="{BB962C8B-B14F-4D97-AF65-F5344CB8AC3E}">
        <p14:creationId xmlns:p14="http://schemas.microsoft.com/office/powerpoint/2010/main" val="569229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10ECB-C78C-CFEE-6826-06FF54284F8D}"/>
              </a:ext>
            </a:extLst>
          </p:cNvPr>
          <p:cNvSpPr>
            <a:spLocks noGrp="1"/>
          </p:cNvSpPr>
          <p:nvPr>
            <p:ph type="title"/>
          </p:nvPr>
        </p:nvSpPr>
        <p:spPr/>
        <p:txBody>
          <a:bodyPr/>
          <a:lstStyle/>
          <a:p>
            <a:r>
              <a:rPr lang="en-US" altLang="zh-CN" dirty="0"/>
              <a:t>AI</a:t>
            </a:r>
            <a:r>
              <a:rPr lang="zh-CN" altLang="en-US" dirty="0"/>
              <a:t>的前期发展：在曲折中前进</a:t>
            </a:r>
            <a:r>
              <a:rPr lang="en-US" altLang="zh-CN" dirty="0"/>
              <a:t>(1990</a:t>
            </a:r>
            <a:r>
              <a:rPr lang="zh-CN" altLang="en-US" dirty="0"/>
              <a:t>年代</a:t>
            </a:r>
            <a:r>
              <a:rPr lang="en-US" altLang="zh-CN" dirty="0"/>
              <a:t>)</a:t>
            </a:r>
            <a:endParaRPr lang="zh-CN" altLang="en-US" dirty="0"/>
          </a:p>
        </p:txBody>
      </p:sp>
      <p:sp>
        <p:nvSpPr>
          <p:cNvPr id="3" name="内容占位符 2">
            <a:extLst>
              <a:ext uri="{FF2B5EF4-FFF2-40B4-BE49-F238E27FC236}">
                <a16:creationId xmlns:a16="http://schemas.microsoft.com/office/drawing/2014/main" id="{78F6F9BA-C966-F939-BDF1-74158E1F8EE8}"/>
              </a:ext>
            </a:extLst>
          </p:cNvPr>
          <p:cNvSpPr>
            <a:spLocks noGrp="1"/>
          </p:cNvSpPr>
          <p:nvPr>
            <p:ph idx="1"/>
          </p:nvPr>
        </p:nvSpPr>
        <p:spPr/>
        <p:txBody>
          <a:bodyPr/>
          <a:lstStyle/>
          <a:p>
            <a:r>
              <a:rPr lang="zh-CN" altLang="en-US" dirty="0"/>
              <a:t>放下了不切实际的目标，开始专注于发展能解决具体问题的智能技术（</a:t>
            </a:r>
            <a:r>
              <a:rPr lang="zh-CN" altLang="en-US" b="1" dirty="0"/>
              <a:t>弱人工智能</a:t>
            </a:r>
            <a:r>
              <a:rPr lang="zh-CN" altLang="en-US" dirty="0"/>
              <a:t>）</a:t>
            </a:r>
          </a:p>
          <a:p>
            <a:r>
              <a:rPr lang="zh-CN" altLang="en-US" dirty="0"/>
              <a:t>广泛引入数学工具：高等代数、概率统计、优化理论</a:t>
            </a:r>
          </a:p>
          <a:p>
            <a:r>
              <a:rPr lang="zh-CN" altLang="en-US" dirty="0"/>
              <a:t>发展了大批新的数学模型和算法：</a:t>
            </a:r>
            <a:r>
              <a:rPr lang="zh-CN" altLang="en-US" b="1" dirty="0"/>
              <a:t>统计学习</a:t>
            </a:r>
            <a:r>
              <a:rPr lang="zh-CN" altLang="en-US" dirty="0"/>
              <a:t>理论</a:t>
            </a:r>
            <a:r>
              <a:rPr lang="en-US" altLang="zh-CN" dirty="0"/>
              <a:t>(statistical learning theory)</a:t>
            </a:r>
            <a:r>
              <a:rPr lang="zh-CN" altLang="en-US" dirty="0"/>
              <a:t>、支持向量机</a:t>
            </a:r>
            <a:r>
              <a:rPr lang="en-US" altLang="zh-CN" dirty="0"/>
              <a:t>(Support vector machine)</a:t>
            </a:r>
            <a:r>
              <a:rPr lang="zh-CN" altLang="en-US" dirty="0"/>
              <a:t>、概率图模型</a:t>
            </a:r>
            <a:r>
              <a:rPr lang="en-US" altLang="zh-CN" dirty="0"/>
              <a:t>(probabilistic graphical model)</a:t>
            </a:r>
            <a:r>
              <a:rPr lang="zh-CN" altLang="en-US" dirty="0"/>
              <a:t>等</a:t>
            </a:r>
          </a:p>
          <a:p>
            <a:r>
              <a:rPr lang="zh-CN" altLang="en-US" dirty="0"/>
              <a:t>算法被应用于实践：安防、语音识别、搜索、购物推荐、自动化交易等</a:t>
            </a:r>
          </a:p>
          <a:p>
            <a:endParaRPr lang="zh-CN" altLang="en-US" dirty="0"/>
          </a:p>
        </p:txBody>
      </p:sp>
    </p:spTree>
    <p:extLst>
      <p:ext uri="{BB962C8B-B14F-4D97-AF65-F5344CB8AC3E}">
        <p14:creationId xmlns:p14="http://schemas.microsoft.com/office/powerpoint/2010/main" val="1685623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B1DD0-40EE-CF82-E72D-9D63228C5DC5}"/>
              </a:ext>
            </a:extLst>
          </p:cNvPr>
          <p:cNvSpPr>
            <a:spLocks noGrp="1"/>
          </p:cNvSpPr>
          <p:nvPr>
            <p:ph type="title"/>
          </p:nvPr>
        </p:nvSpPr>
        <p:spPr/>
        <p:txBody>
          <a:bodyPr/>
          <a:lstStyle/>
          <a:p>
            <a:r>
              <a:rPr lang="en-US" altLang="zh-CN" dirty="0"/>
              <a:t>AI</a:t>
            </a:r>
            <a:r>
              <a:rPr lang="zh-CN" altLang="en-US" dirty="0"/>
              <a:t>浪潮：</a:t>
            </a:r>
            <a:r>
              <a:rPr lang="en-US" altLang="zh-CN" dirty="0"/>
              <a:t>2011-</a:t>
            </a:r>
            <a:r>
              <a:rPr lang="zh-CN" altLang="en-US" dirty="0"/>
              <a:t>第三次</a:t>
            </a:r>
          </a:p>
        </p:txBody>
      </p:sp>
      <p:sp>
        <p:nvSpPr>
          <p:cNvPr id="3" name="内容占位符 2">
            <a:extLst>
              <a:ext uri="{FF2B5EF4-FFF2-40B4-BE49-F238E27FC236}">
                <a16:creationId xmlns:a16="http://schemas.microsoft.com/office/drawing/2014/main" id="{C5FDEEF5-FE87-66F7-1F25-BAC7BC912225}"/>
              </a:ext>
            </a:extLst>
          </p:cNvPr>
          <p:cNvSpPr>
            <a:spLocks noGrp="1"/>
          </p:cNvSpPr>
          <p:nvPr>
            <p:ph idx="1"/>
          </p:nvPr>
        </p:nvSpPr>
        <p:spPr/>
        <p:txBody>
          <a:bodyPr>
            <a:normAutofit fontScale="85000" lnSpcReduction="10000"/>
          </a:bodyPr>
          <a:lstStyle/>
          <a:p>
            <a:r>
              <a:rPr lang="en-US" altLang="zh-CN" dirty="0"/>
              <a:t>2011</a:t>
            </a:r>
            <a:r>
              <a:rPr lang="zh-CN" altLang="en-US" dirty="0"/>
              <a:t>年，在美国答题秀节目</a:t>
            </a:r>
            <a:r>
              <a:rPr lang="en-US" altLang="zh-CN" dirty="0"/>
              <a:t>Jeopardy</a:t>
            </a:r>
            <a:r>
              <a:rPr lang="zh-CN" altLang="en-US" dirty="0"/>
              <a:t>！上，</a:t>
            </a:r>
            <a:r>
              <a:rPr lang="en-US" altLang="zh-CN" dirty="0"/>
              <a:t>IBM</a:t>
            </a:r>
            <a:r>
              <a:rPr lang="zh-CN" altLang="en-US" dirty="0"/>
              <a:t>人工智能</a:t>
            </a:r>
            <a:r>
              <a:rPr lang="en-US" altLang="zh-CN" dirty="0"/>
              <a:t>Watson</a:t>
            </a:r>
            <a:r>
              <a:rPr lang="zh-CN" altLang="en-US" dirty="0"/>
              <a:t>击败两位答题冠军</a:t>
            </a:r>
          </a:p>
          <a:p>
            <a:r>
              <a:rPr lang="en-US" altLang="zh-CN" dirty="0"/>
              <a:t>2012</a:t>
            </a:r>
            <a:r>
              <a:rPr lang="zh-CN" altLang="en-US" dirty="0"/>
              <a:t>年，深度卷积神经网络</a:t>
            </a:r>
            <a:r>
              <a:rPr lang="en-US" altLang="zh-CN" dirty="0" err="1"/>
              <a:t>AlexNet</a:t>
            </a:r>
            <a:r>
              <a:rPr lang="zh-CN" altLang="en-US" dirty="0"/>
              <a:t>夺得</a:t>
            </a:r>
            <a:r>
              <a:rPr lang="en-US" altLang="zh-CN" dirty="0"/>
              <a:t>ILSVRC(</a:t>
            </a:r>
            <a:r>
              <a:rPr lang="en-US" altLang="zh-CN" dirty="0" err="1"/>
              <a:t>Imagenet</a:t>
            </a:r>
            <a:r>
              <a:rPr lang="en-US" altLang="zh-CN" dirty="0"/>
              <a:t> Large Scale Visual</a:t>
            </a:r>
          </a:p>
          <a:p>
            <a:r>
              <a:rPr lang="en-US" altLang="zh-CN" dirty="0"/>
              <a:t>Recognition Challenge)</a:t>
            </a:r>
            <a:r>
              <a:rPr lang="zh-CN" altLang="en-US" dirty="0"/>
              <a:t>冠军</a:t>
            </a:r>
          </a:p>
          <a:p>
            <a:pPr lvl="1"/>
            <a:r>
              <a:rPr lang="zh-CN" altLang="en-US" dirty="0"/>
              <a:t>以</a:t>
            </a:r>
            <a:r>
              <a:rPr lang="en-US" altLang="zh-CN" dirty="0"/>
              <a:t>16.4%</a:t>
            </a:r>
            <a:r>
              <a:rPr lang="zh-CN" altLang="en-US" dirty="0"/>
              <a:t>的</a:t>
            </a:r>
            <a:r>
              <a:rPr lang="en-US" altLang="zh-CN" dirty="0"/>
              <a:t>Top 5</a:t>
            </a:r>
            <a:r>
              <a:rPr lang="zh-CN" altLang="en-US" dirty="0"/>
              <a:t>错误率远超传统算法</a:t>
            </a:r>
            <a:r>
              <a:rPr lang="en-US" altLang="zh-CN" dirty="0"/>
              <a:t>(</a:t>
            </a:r>
            <a:r>
              <a:rPr lang="zh-CN" altLang="en-US" dirty="0"/>
              <a:t>约</a:t>
            </a:r>
            <a:r>
              <a:rPr lang="en-US" altLang="zh-CN" dirty="0"/>
              <a:t>26%</a:t>
            </a:r>
            <a:r>
              <a:rPr lang="zh-CN" altLang="en-US" dirty="0"/>
              <a:t>以上的错误率</a:t>
            </a:r>
            <a:r>
              <a:rPr lang="en-US" altLang="zh-CN" dirty="0"/>
              <a:t>)</a:t>
            </a:r>
          </a:p>
          <a:p>
            <a:pPr lvl="1"/>
            <a:r>
              <a:rPr lang="zh-CN" altLang="en-US" dirty="0"/>
              <a:t>此后深度卷积神经网络在图像分析、语音识别、视频理解等方面取得了巨大成功</a:t>
            </a:r>
          </a:p>
          <a:p>
            <a:r>
              <a:rPr lang="en-US" altLang="zh-CN" dirty="0"/>
              <a:t>2015</a:t>
            </a:r>
            <a:r>
              <a:rPr lang="zh-CN" altLang="en-US" dirty="0"/>
              <a:t>年，微软</a:t>
            </a:r>
            <a:r>
              <a:rPr lang="en-US" altLang="zh-CN" dirty="0" err="1"/>
              <a:t>ResNet</a:t>
            </a:r>
            <a:r>
              <a:rPr lang="zh-CN" altLang="en-US" dirty="0"/>
              <a:t>将图像分类错误率降至</a:t>
            </a:r>
            <a:r>
              <a:rPr lang="en-US" altLang="zh-CN" dirty="0"/>
              <a:t>3.6%</a:t>
            </a:r>
            <a:r>
              <a:rPr lang="zh-CN" altLang="en-US" dirty="0"/>
              <a:t>，低于人类错误率</a:t>
            </a:r>
            <a:r>
              <a:rPr lang="en-US" altLang="zh-CN" dirty="0"/>
              <a:t>(5.1%)</a:t>
            </a:r>
          </a:p>
          <a:p>
            <a:r>
              <a:rPr lang="en-US" altLang="zh-CN" dirty="0"/>
              <a:t>2016</a:t>
            </a:r>
            <a:r>
              <a:rPr lang="zh-CN" altLang="en-US" dirty="0"/>
              <a:t>年，谷歌通过深度学习训练的</a:t>
            </a:r>
            <a:r>
              <a:rPr lang="en-US" altLang="zh-CN" dirty="0"/>
              <a:t>AlphaGo</a:t>
            </a:r>
            <a:r>
              <a:rPr lang="zh-CN" altLang="en-US" dirty="0"/>
              <a:t>战胜围棋世界冠军</a:t>
            </a:r>
          </a:p>
          <a:p>
            <a:r>
              <a:rPr lang="en-US" altLang="zh-CN" dirty="0"/>
              <a:t>2017</a:t>
            </a:r>
            <a:r>
              <a:rPr lang="zh-CN" altLang="en-US" dirty="0"/>
              <a:t>年，微软语音识别系统错误率降低到</a:t>
            </a:r>
            <a:r>
              <a:rPr lang="en-US" altLang="zh-CN" dirty="0"/>
              <a:t>5.1%</a:t>
            </a:r>
            <a:r>
              <a:rPr lang="zh-CN" altLang="en-US" dirty="0"/>
              <a:t>，低于专业速记员</a:t>
            </a:r>
          </a:p>
          <a:p>
            <a:endParaRPr lang="zh-CN" altLang="en-US" dirty="0"/>
          </a:p>
        </p:txBody>
      </p:sp>
    </p:spTree>
    <p:extLst>
      <p:ext uri="{BB962C8B-B14F-4D97-AF65-F5344CB8AC3E}">
        <p14:creationId xmlns:p14="http://schemas.microsoft.com/office/powerpoint/2010/main" val="7298140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36D26-2D69-D3E7-ADA4-4E7BDA771CAF}"/>
              </a:ext>
            </a:extLst>
          </p:cNvPr>
          <p:cNvSpPr>
            <a:spLocks noGrp="1"/>
          </p:cNvSpPr>
          <p:nvPr>
            <p:ph type="title"/>
          </p:nvPr>
        </p:nvSpPr>
        <p:spPr/>
        <p:txBody>
          <a:bodyPr/>
          <a:lstStyle/>
          <a:p>
            <a:r>
              <a:rPr lang="zh-CN" altLang="en-US" dirty="0"/>
              <a:t>图像分类识别的准确率</a:t>
            </a:r>
          </a:p>
        </p:txBody>
      </p:sp>
      <p:pic>
        <p:nvPicPr>
          <p:cNvPr id="4" name="object 4">
            <a:extLst>
              <a:ext uri="{FF2B5EF4-FFF2-40B4-BE49-F238E27FC236}">
                <a16:creationId xmlns:a16="http://schemas.microsoft.com/office/drawing/2014/main" id="{C7A6DA41-3E0D-E65B-DEF0-AE43DEB6F703}"/>
              </a:ext>
            </a:extLst>
          </p:cNvPr>
          <p:cNvPicPr>
            <a:picLocks noGrp="1"/>
          </p:cNvPicPr>
          <p:nvPr>
            <p:ph idx="1"/>
          </p:nvPr>
        </p:nvPicPr>
        <p:blipFill>
          <a:blip r:embed="rId2" cstate="print"/>
          <a:stretch>
            <a:fillRect/>
          </a:stretch>
        </p:blipFill>
        <p:spPr>
          <a:xfrm>
            <a:off x="1003695" y="1825625"/>
            <a:ext cx="10184610" cy="4351338"/>
          </a:xfrm>
          <a:prstGeom prst="rect">
            <a:avLst/>
          </a:prstGeom>
        </p:spPr>
      </p:pic>
    </p:spTree>
    <p:extLst>
      <p:ext uri="{BB962C8B-B14F-4D97-AF65-F5344CB8AC3E}">
        <p14:creationId xmlns:p14="http://schemas.microsoft.com/office/powerpoint/2010/main" val="3255744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6CC64-378C-5D02-1959-6AABED14702D}"/>
              </a:ext>
            </a:extLst>
          </p:cNvPr>
          <p:cNvSpPr>
            <a:spLocks noGrp="1"/>
          </p:cNvSpPr>
          <p:nvPr>
            <p:ph type="title"/>
          </p:nvPr>
        </p:nvSpPr>
        <p:spPr/>
        <p:txBody>
          <a:bodyPr/>
          <a:lstStyle/>
          <a:p>
            <a:r>
              <a:rPr lang="zh-CN" altLang="en-US" dirty="0"/>
              <a:t>第三次</a:t>
            </a:r>
            <a:r>
              <a:rPr lang="en-US" altLang="zh-CN" dirty="0"/>
              <a:t>AI</a:t>
            </a:r>
            <a:r>
              <a:rPr lang="zh-CN" altLang="en-US" dirty="0"/>
              <a:t>浪潮：人工智能三巨头</a:t>
            </a:r>
          </a:p>
        </p:txBody>
      </p:sp>
      <p:pic>
        <p:nvPicPr>
          <p:cNvPr id="10" name="object 3">
            <a:extLst>
              <a:ext uri="{FF2B5EF4-FFF2-40B4-BE49-F238E27FC236}">
                <a16:creationId xmlns:a16="http://schemas.microsoft.com/office/drawing/2014/main" id="{9F11A10E-47A8-7B1B-D060-ACDF39D51974}"/>
              </a:ext>
            </a:extLst>
          </p:cNvPr>
          <p:cNvPicPr/>
          <p:nvPr/>
        </p:nvPicPr>
        <p:blipFill>
          <a:blip r:embed="rId2" cstate="print"/>
          <a:stretch>
            <a:fillRect/>
          </a:stretch>
        </p:blipFill>
        <p:spPr>
          <a:xfrm>
            <a:off x="3858767" y="4133088"/>
            <a:ext cx="1810512" cy="2252472"/>
          </a:xfrm>
          <a:prstGeom prst="rect">
            <a:avLst/>
          </a:prstGeom>
        </p:spPr>
      </p:pic>
      <p:sp>
        <p:nvSpPr>
          <p:cNvPr id="11" name="object 4">
            <a:extLst>
              <a:ext uri="{FF2B5EF4-FFF2-40B4-BE49-F238E27FC236}">
                <a16:creationId xmlns:a16="http://schemas.microsoft.com/office/drawing/2014/main" id="{699F3AAD-5B33-6983-7FBE-D4F7E9F01B01}"/>
              </a:ext>
            </a:extLst>
          </p:cNvPr>
          <p:cNvSpPr txBox="1"/>
          <p:nvPr/>
        </p:nvSpPr>
        <p:spPr>
          <a:xfrm>
            <a:off x="366166" y="4223765"/>
            <a:ext cx="3492601" cy="2228815"/>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800" spc="-20" dirty="0">
                <a:solidFill>
                  <a:srgbClr val="333333"/>
                </a:solidFill>
                <a:latin typeface="微软雅黑"/>
                <a:cs typeface="微软雅黑"/>
              </a:rPr>
              <a:t>Yann</a:t>
            </a:r>
            <a:r>
              <a:rPr sz="1800" spc="-90" dirty="0">
                <a:solidFill>
                  <a:srgbClr val="333333"/>
                </a:solidFill>
                <a:latin typeface="微软雅黑"/>
                <a:cs typeface="微软雅黑"/>
              </a:rPr>
              <a:t> </a:t>
            </a:r>
            <a:r>
              <a:rPr sz="1800" spc="-10" dirty="0">
                <a:solidFill>
                  <a:srgbClr val="333333"/>
                </a:solidFill>
                <a:latin typeface="微软雅黑"/>
                <a:cs typeface="微软雅黑"/>
              </a:rPr>
              <a:t>LeCun，</a:t>
            </a:r>
            <a:r>
              <a:rPr sz="1800" spc="-25" dirty="0">
                <a:solidFill>
                  <a:srgbClr val="333333"/>
                </a:solidFill>
                <a:latin typeface="微软雅黑"/>
                <a:cs typeface="微软雅黑"/>
              </a:rPr>
              <a:t>法国人</a:t>
            </a:r>
            <a:endParaRPr sz="1800" dirty="0">
              <a:latin typeface="微软雅黑"/>
              <a:cs typeface="微软雅黑"/>
            </a:endParaRPr>
          </a:p>
          <a:p>
            <a:pPr marL="299085" indent="-287020">
              <a:lnSpc>
                <a:spcPct val="100000"/>
              </a:lnSpc>
              <a:spcBef>
                <a:spcPts val="5"/>
              </a:spcBef>
              <a:buFont typeface="Arial"/>
              <a:buChar char="•"/>
              <a:tabLst>
                <a:tab pos="299085" algn="l"/>
                <a:tab pos="299720" algn="l"/>
              </a:tabLst>
            </a:pPr>
            <a:r>
              <a:rPr lang="en-US" altLang="zh-CN" sz="1800" b="1" spc="-10" dirty="0">
                <a:solidFill>
                  <a:srgbClr val="333333"/>
                </a:solidFill>
                <a:latin typeface="微软雅黑"/>
                <a:cs typeface="微软雅黑"/>
              </a:rPr>
              <a:t>CNN</a:t>
            </a:r>
            <a:r>
              <a:rPr lang="zh-CN" altLang="en-US" sz="1800" b="1" spc="-10" dirty="0">
                <a:solidFill>
                  <a:srgbClr val="333333"/>
                </a:solidFill>
                <a:latin typeface="微软雅黑"/>
                <a:cs typeface="微软雅黑"/>
              </a:rPr>
              <a:t>（</a:t>
            </a:r>
            <a:r>
              <a:rPr sz="1800" b="1" spc="-10" dirty="0" err="1">
                <a:solidFill>
                  <a:srgbClr val="333333"/>
                </a:solidFill>
                <a:latin typeface="微软雅黑"/>
                <a:cs typeface="微软雅黑"/>
              </a:rPr>
              <a:t>卷积神经网络</a:t>
            </a:r>
            <a:r>
              <a:rPr lang="zh-CN" altLang="en-US" sz="1800" b="1" spc="-10" dirty="0">
                <a:solidFill>
                  <a:srgbClr val="333333"/>
                </a:solidFill>
                <a:latin typeface="微软雅黑"/>
                <a:cs typeface="微软雅黑"/>
              </a:rPr>
              <a:t>）</a:t>
            </a:r>
            <a:r>
              <a:rPr sz="1800" b="1" spc="-10" dirty="0" err="1">
                <a:solidFill>
                  <a:srgbClr val="333333"/>
                </a:solidFill>
                <a:latin typeface="微软雅黑"/>
                <a:cs typeface="微软雅黑"/>
              </a:rPr>
              <a:t>之父</a:t>
            </a:r>
            <a:endParaRPr sz="1800" b="1" dirty="0">
              <a:latin typeface="微软雅黑"/>
              <a:cs typeface="微软雅黑"/>
            </a:endParaRPr>
          </a:p>
          <a:p>
            <a:pPr marL="299085" indent="-287020">
              <a:lnSpc>
                <a:spcPct val="100000"/>
              </a:lnSpc>
              <a:buFont typeface="Arial"/>
              <a:buChar char="•"/>
              <a:tabLst>
                <a:tab pos="299085" algn="l"/>
                <a:tab pos="299720" algn="l"/>
              </a:tabLst>
            </a:pPr>
            <a:r>
              <a:rPr sz="1800" spc="-10" dirty="0">
                <a:solidFill>
                  <a:srgbClr val="333333"/>
                </a:solidFill>
                <a:latin typeface="微软雅黑"/>
                <a:cs typeface="微软雅黑"/>
              </a:rPr>
              <a:t>纽约大学终身教授</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10" dirty="0">
                <a:solidFill>
                  <a:srgbClr val="333333"/>
                </a:solidFill>
                <a:latin typeface="微软雅黑"/>
                <a:cs typeface="微软雅黑"/>
              </a:rPr>
              <a:t>曾任</a:t>
            </a:r>
            <a:r>
              <a:rPr sz="1800" dirty="0">
                <a:solidFill>
                  <a:srgbClr val="333333"/>
                </a:solidFill>
                <a:latin typeface="微软雅黑"/>
                <a:cs typeface="微软雅黑"/>
              </a:rPr>
              <a:t>Facebook</a:t>
            </a:r>
            <a:r>
              <a:rPr sz="1800" spc="-30" dirty="0">
                <a:solidFill>
                  <a:srgbClr val="333333"/>
                </a:solidFill>
                <a:latin typeface="微软雅黑"/>
                <a:cs typeface="微软雅黑"/>
              </a:rPr>
              <a:t> 人工智能研究</a:t>
            </a:r>
            <a:endParaRPr sz="1800" dirty="0">
              <a:latin typeface="微软雅黑"/>
              <a:cs typeface="微软雅黑"/>
            </a:endParaRPr>
          </a:p>
          <a:p>
            <a:pPr marL="299085">
              <a:lnSpc>
                <a:spcPct val="100000"/>
              </a:lnSpc>
            </a:pPr>
            <a:r>
              <a:rPr sz="1800" spc="-10" dirty="0">
                <a:solidFill>
                  <a:srgbClr val="333333"/>
                </a:solidFill>
                <a:latin typeface="微软雅黑"/>
                <a:cs typeface="微软雅黑"/>
              </a:rPr>
              <a:t>部门 ( FAIR</a:t>
            </a:r>
            <a:r>
              <a:rPr sz="1800" spc="-25" dirty="0">
                <a:solidFill>
                  <a:srgbClr val="333333"/>
                </a:solidFill>
                <a:latin typeface="微软雅黑"/>
                <a:cs typeface="微软雅黑"/>
              </a:rPr>
              <a:t> ) 负责人</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10" dirty="0">
                <a:solidFill>
                  <a:srgbClr val="333333"/>
                </a:solidFill>
                <a:latin typeface="微软雅黑"/>
                <a:cs typeface="微软雅黑"/>
              </a:rPr>
              <a:t>1988-1994</a:t>
            </a:r>
            <a:r>
              <a:rPr sz="1800" spc="-20" dirty="0">
                <a:solidFill>
                  <a:srgbClr val="333333"/>
                </a:solidFill>
                <a:latin typeface="微软雅黑"/>
                <a:cs typeface="微软雅黑"/>
              </a:rPr>
              <a:t>年设计并实现了</a:t>
            </a:r>
            <a:r>
              <a:rPr sz="1800" b="1" spc="-20" dirty="0">
                <a:solidFill>
                  <a:srgbClr val="333333"/>
                </a:solidFill>
                <a:latin typeface="微软雅黑"/>
                <a:cs typeface="微软雅黑"/>
              </a:rPr>
              <a:t>第</a:t>
            </a:r>
            <a:endParaRPr sz="1800" b="1" dirty="0">
              <a:latin typeface="微软雅黑"/>
              <a:cs typeface="微软雅黑"/>
            </a:endParaRPr>
          </a:p>
          <a:p>
            <a:pPr marL="299085">
              <a:lnSpc>
                <a:spcPct val="100000"/>
              </a:lnSpc>
              <a:spcBef>
                <a:spcPts val="5"/>
              </a:spcBef>
            </a:pPr>
            <a:r>
              <a:rPr sz="1800" b="1" dirty="0" err="1">
                <a:solidFill>
                  <a:srgbClr val="333333"/>
                </a:solidFill>
                <a:latin typeface="微软雅黑"/>
                <a:cs typeface="微软雅黑"/>
              </a:rPr>
              <a:t>一个卷积神经网络</a:t>
            </a:r>
            <a:r>
              <a:rPr sz="1800" b="1" spc="-20" dirty="0" err="1">
                <a:solidFill>
                  <a:srgbClr val="333333"/>
                </a:solidFill>
                <a:latin typeface="微软雅黑"/>
                <a:cs typeface="微软雅黑"/>
              </a:rPr>
              <a:t>LeNet</a:t>
            </a:r>
            <a:endParaRPr lang="en-US" sz="1800" b="1" spc="-20" dirty="0">
              <a:solidFill>
                <a:srgbClr val="333333"/>
              </a:solidFill>
              <a:latin typeface="微软雅黑"/>
              <a:cs typeface="微软雅黑"/>
            </a:endParaRPr>
          </a:p>
          <a:p>
            <a:pPr marL="299085">
              <a:lnSpc>
                <a:spcPct val="100000"/>
              </a:lnSpc>
              <a:spcBef>
                <a:spcPts val="5"/>
              </a:spcBef>
            </a:pPr>
            <a:r>
              <a:rPr lang="zh-CN" altLang="en-US" spc="-20" dirty="0">
                <a:solidFill>
                  <a:srgbClr val="333333"/>
                </a:solidFill>
                <a:latin typeface="微软雅黑"/>
                <a:cs typeface="微软雅黑"/>
              </a:rPr>
              <a:t>用于对手写美国邮政编码的识别</a:t>
            </a:r>
            <a:endParaRPr sz="1800" dirty="0">
              <a:latin typeface="微软雅黑"/>
              <a:cs typeface="微软雅黑"/>
            </a:endParaRPr>
          </a:p>
        </p:txBody>
      </p:sp>
      <p:pic>
        <p:nvPicPr>
          <p:cNvPr id="12" name="object 5">
            <a:extLst>
              <a:ext uri="{FF2B5EF4-FFF2-40B4-BE49-F238E27FC236}">
                <a16:creationId xmlns:a16="http://schemas.microsoft.com/office/drawing/2014/main" id="{B34712EA-4044-8F6E-B2CC-902B2A4EE93F}"/>
              </a:ext>
            </a:extLst>
          </p:cNvPr>
          <p:cNvPicPr/>
          <p:nvPr/>
        </p:nvPicPr>
        <p:blipFill>
          <a:blip r:embed="rId3" cstate="print"/>
          <a:stretch>
            <a:fillRect/>
          </a:stretch>
        </p:blipFill>
        <p:spPr>
          <a:xfrm>
            <a:off x="463295" y="1499615"/>
            <a:ext cx="1792224" cy="2377440"/>
          </a:xfrm>
          <a:prstGeom prst="rect">
            <a:avLst/>
          </a:prstGeom>
        </p:spPr>
      </p:pic>
      <p:sp>
        <p:nvSpPr>
          <p:cNvPr id="13" name="object 6">
            <a:extLst>
              <a:ext uri="{FF2B5EF4-FFF2-40B4-BE49-F238E27FC236}">
                <a16:creationId xmlns:a16="http://schemas.microsoft.com/office/drawing/2014/main" id="{835BBCF3-9E43-51B1-03CD-670924F234BE}"/>
              </a:ext>
            </a:extLst>
          </p:cNvPr>
          <p:cNvSpPr txBox="1"/>
          <p:nvPr/>
        </p:nvSpPr>
        <p:spPr>
          <a:xfrm>
            <a:off x="2425700" y="1420114"/>
            <a:ext cx="8927465" cy="2505814"/>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800" dirty="0">
                <a:solidFill>
                  <a:srgbClr val="333333"/>
                </a:solidFill>
                <a:latin typeface="微软雅黑"/>
                <a:cs typeface="微软雅黑"/>
              </a:rPr>
              <a:t>Geoffrey</a:t>
            </a:r>
            <a:r>
              <a:rPr sz="1800" spc="-35" dirty="0">
                <a:solidFill>
                  <a:srgbClr val="333333"/>
                </a:solidFill>
                <a:latin typeface="微软雅黑"/>
                <a:cs typeface="微软雅黑"/>
              </a:rPr>
              <a:t> </a:t>
            </a:r>
            <a:r>
              <a:rPr sz="1800" spc="-10" dirty="0">
                <a:solidFill>
                  <a:srgbClr val="333333"/>
                </a:solidFill>
                <a:latin typeface="微软雅黑"/>
                <a:cs typeface="微软雅黑"/>
              </a:rPr>
              <a:t>Hinton</a:t>
            </a:r>
            <a:r>
              <a:rPr sz="1800" spc="-15" dirty="0">
                <a:solidFill>
                  <a:srgbClr val="333333"/>
                </a:solidFill>
                <a:latin typeface="微软雅黑"/>
                <a:cs typeface="微软雅黑"/>
              </a:rPr>
              <a:t>，加拿大人</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5" dirty="0">
                <a:latin typeface="微软雅黑"/>
                <a:cs typeface="微软雅黑"/>
              </a:rPr>
              <a:t>神经网络之父，</a:t>
            </a:r>
            <a:r>
              <a:rPr sz="1800" b="1" spc="-5" dirty="0">
                <a:latin typeface="微软雅黑"/>
                <a:cs typeface="微软雅黑"/>
              </a:rPr>
              <a:t>深度学习鼻祖</a:t>
            </a:r>
            <a:endParaRPr sz="1800" b="1" dirty="0">
              <a:latin typeface="微软雅黑"/>
              <a:cs typeface="微软雅黑"/>
            </a:endParaRPr>
          </a:p>
          <a:p>
            <a:pPr marL="299085" indent="-287020">
              <a:lnSpc>
                <a:spcPct val="100000"/>
              </a:lnSpc>
              <a:buFont typeface="Arial"/>
              <a:buChar char="•"/>
              <a:tabLst>
                <a:tab pos="299085" algn="l"/>
                <a:tab pos="299720" algn="l"/>
              </a:tabLst>
            </a:pPr>
            <a:r>
              <a:rPr sz="1800" spc="-5" dirty="0">
                <a:latin typeface="微软雅黑"/>
                <a:cs typeface="微软雅黑"/>
              </a:rPr>
              <a:t>任教于多伦多大学，供职于</a:t>
            </a:r>
            <a:r>
              <a:rPr sz="1800" dirty="0">
                <a:latin typeface="微软雅黑"/>
                <a:cs typeface="微软雅黑"/>
              </a:rPr>
              <a:t>Google</a:t>
            </a:r>
            <a:r>
              <a:rPr sz="1800" spc="-25" dirty="0">
                <a:latin typeface="微软雅黑"/>
                <a:cs typeface="微软雅黑"/>
              </a:rPr>
              <a:t>大脑</a:t>
            </a:r>
            <a:endParaRPr sz="1800" dirty="0">
              <a:latin typeface="微软雅黑"/>
              <a:cs typeface="微软雅黑"/>
            </a:endParaRPr>
          </a:p>
          <a:p>
            <a:pPr marL="299085" indent="-287020">
              <a:lnSpc>
                <a:spcPct val="100000"/>
              </a:lnSpc>
              <a:buFont typeface="Arial"/>
              <a:buChar char="•"/>
              <a:tabLst>
                <a:tab pos="299085" algn="l"/>
                <a:tab pos="299720" algn="l"/>
              </a:tabLst>
            </a:pPr>
            <a:r>
              <a:rPr sz="1800" dirty="0">
                <a:latin typeface="微软雅黑"/>
                <a:cs typeface="微软雅黑"/>
              </a:rPr>
              <a:t>1986</a:t>
            </a:r>
            <a:r>
              <a:rPr sz="1800" spc="-10" dirty="0">
                <a:latin typeface="微软雅黑"/>
                <a:cs typeface="微软雅黑"/>
              </a:rPr>
              <a:t> 年论文《</a:t>
            </a:r>
            <a:r>
              <a:rPr sz="1800" dirty="0">
                <a:latin typeface="微软雅黑"/>
                <a:cs typeface="微软雅黑"/>
              </a:rPr>
              <a:t>Experiments</a:t>
            </a:r>
            <a:r>
              <a:rPr sz="1800" spc="-10" dirty="0">
                <a:latin typeface="微软雅黑"/>
                <a:cs typeface="微软雅黑"/>
              </a:rPr>
              <a:t> </a:t>
            </a:r>
            <a:r>
              <a:rPr sz="1800" dirty="0">
                <a:latin typeface="微软雅黑"/>
                <a:cs typeface="微软雅黑"/>
              </a:rPr>
              <a:t>on</a:t>
            </a:r>
            <a:r>
              <a:rPr sz="1800" spc="15" dirty="0">
                <a:latin typeface="微软雅黑"/>
                <a:cs typeface="微软雅黑"/>
              </a:rPr>
              <a:t> </a:t>
            </a:r>
            <a:r>
              <a:rPr sz="1800" dirty="0">
                <a:latin typeface="微软雅黑"/>
                <a:cs typeface="微软雅黑"/>
              </a:rPr>
              <a:t>Learning</a:t>
            </a:r>
            <a:r>
              <a:rPr sz="1800" spc="10" dirty="0">
                <a:latin typeface="微软雅黑"/>
                <a:cs typeface="微软雅黑"/>
              </a:rPr>
              <a:t> </a:t>
            </a:r>
            <a:r>
              <a:rPr sz="1800" dirty="0">
                <a:latin typeface="微软雅黑"/>
                <a:cs typeface="微软雅黑"/>
              </a:rPr>
              <a:t>by Back</a:t>
            </a:r>
            <a:r>
              <a:rPr sz="1800" spc="-5" dirty="0">
                <a:latin typeface="微软雅黑"/>
                <a:cs typeface="微软雅黑"/>
              </a:rPr>
              <a:t> </a:t>
            </a:r>
            <a:r>
              <a:rPr sz="1800" spc="-10" dirty="0">
                <a:latin typeface="微软雅黑"/>
                <a:cs typeface="微软雅黑"/>
              </a:rPr>
              <a:t>Propagation》奠定了反向传播算</a:t>
            </a:r>
            <a:endParaRPr sz="1800" dirty="0">
              <a:latin typeface="微软雅黑"/>
              <a:cs typeface="微软雅黑"/>
            </a:endParaRPr>
          </a:p>
          <a:p>
            <a:pPr marL="299085">
              <a:lnSpc>
                <a:spcPct val="100000"/>
              </a:lnSpc>
            </a:pPr>
            <a:r>
              <a:rPr sz="1800" spc="-5" dirty="0">
                <a:latin typeface="微软雅黑"/>
                <a:cs typeface="微软雅黑"/>
              </a:rPr>
              <a:t>法在神经网络计算中的基础</a:t>
            </a:r>
            <a:endParaRPr sz="1800" dirty="0">
              <a:latin typeface="微软雅黑"/>
              <a:cs typeface="微软雅黑"/>
            </a:endParaRPr>
          </a:p>
          <a:p>
            <a:pPr marL="299085" indent="-287020">
              <a:lnSpc>
                <a:spcPct val="100000"/>
              </a:lnSpc>
              <a:spcBef>
                <a:spcPts val="5"/>
              </a:spcBef>
              <a:buFont typeface="Arial"/>
              <a:buChar char="•"/>
              <a:tabLst>
                <a:tab pos="299085" algn="l"/>
                <a:tab pos="299720" algn="l"/>
              </a:tabLst>
            </a:pPr>
            <a:r>
              <a:rPr sz="1800" dirty="0">
                <a:latin typeface="微软雅黑"/>
                <a:cs typeface="微软雅黑"/>
              </a:rPr>
              <a:t>2006年提出</a:t>
            </a:r>
            <a:r>
              <a:rPr sz="1800" b="1" dirty="0">
                <a:latin typeface="微软雅黑"/>
                <a:cs typeface="微软雅黑"/>
              </a:rPr>
              <a:t>多层神经网络及逐层训练方法</a:t>
            </a:r>
            <a:r>
              <a:rPr sz="1800" dirty="0">
                <a:latin typeface="微软雅黑"/>
                <a:cs typeface="微软雅黑"/>
              </a:rPr>
              <a:t>，使得</a:t>
            </a:r>
            <a:r>
              <a:rPr sz="1800" spc="-10" dirty="0">
                <a:latin typeface="微软雅黑"/>
                <a:cs typeface="微软雅黑"/>
              </a:rPr>
              <a:t>BP</a:t>
            </a:r>
            <a:r>
              <a:rPr sz="1800" spc="-5" dirty="0">
                <a:latin typeface="微软雅黑"/>
                <a:cs typeface="微软雅黑"/>
              </a:rPr>
              <a:t>算法真正可用于深度学习中</a:t>
            </a:r>
            <a:endParaRPr sz="1800" dirty="0">
              <a:latin typeface="微软雅黑"/>
              <a:cs typeface="微软雅黑"/>
            </a:endParaRPr>
          </a:p>
          <a:p>
            <a:pPr marL="299085" indent="-287020">
              <a:lnSpc>
                <a:spcPct val="100000"/>
              </a:lnSpc>
              <a:buFont typeface="Arial"/>
              <a:buChar char="•"/>
              <a:tabLst>
                <a:tab pos="299085" algn="l"/>
                <a:tab pos="299720" algn="l"/>
              </a:tabLst>
            </a:pPr>
            <a:r>
              <a:rPr sz="1800" dirty="0">
                <a:latin typeface="微软雅黑"/>
                <a:cs typeface="微软雅黑"/>
              </a:rPr>
              <a:t>2017</a:t>
            </a:r>
            <a:r>
              <a:rPr sz="1800" spc="-15" dirty="0">
                <a:latin typeface="微软雅黑"/>
                <a:cs typeface="微软雅黑"/>
              </a:rPr>
              <a:t>年论文《 </a:t>
            </a:r>
            <a:r>
              <a:rPr sz="1800" dirty="0">
                <a:latin typeface="微软雅黑"/>
                <a:cs typeface="微软雅黑"/>
              </a:rPr>
              <a:t>Dynamic</a:t>
            </a:r>
            <a:r>
              <a:rPr sz="1800" spc="10" dirty="0">
                <a:latin typeface="微软雅黑"/>
                <a:cs typeface="微软雅黑"/>
              </a:rPr>
              <a:t> </a:t>
            </a:r>
            <a:r>
              <a:rPr sz="1800" dirty="0">
                <a:latin typeface="微软雅黑"/>
                <a:cs typeface="微软雅黑"/>
              </a:rPr>
              <a:t>Routing Between</a:t>
            </a:r>
            <a:r>
              <a:rPr sz="1800" spc="-25" dirty="0">
                <a:latin typeface="微软雅黑"/>
                <a:cs typeface="微软雅黑"/>
              </a:rPr>
              <a:t> </a:t>
            </a:r>
            <a:r>
              <a:rPr sz="1800" dirty="0">
                <a:latin typeface="微软雅黑"/>
                <a:cs typeface="微软雅黑"/>
              </a:rPr>
              <a:t>Capsule 》</a:t>
            </a:r>
            <a:r>
              <a:rPr sz="1800" dirty="0" err="1">
                <a:latin typeface="微软雅黑"/>
                <a:cs typeface="微软雅黑"/>
              </a:rPr>
              <a:t>提出</a:t>
            </a:r>
            <a:r>
              <a:rPr sz="1800" b="1" spc="-10" dirty="0" err="1">
                <a:latin typeface="微软雅黑"/>
                <a:cs typeface="微软雅黑"/>
              </a:rPr>
              <a:t>Capsule</a:t>
            </a:r>
            <a:r>
              <a:rPr lang="en-US" sz="1800" b="1" spc="-10" dirty="0">
                <a:latin typeface="微软雅黑"/>
                <a:cs typeface="微软雅黑"/>
              </a:rPr>
              <a:t>(</a:t>
            </a:r>
            <a:r>
              <a:rPr lang="zh-CN" altLang="en-US" b="1" spc="-10" dirty="0">
                <a:latin typeface="微软雅黑"/>
                <a:cs typeface="微软雅黑"/>
              </a:rPr>
              <a:t>胶囊）</a:t>
            </a:r>
            <a:r>
              <a:rPr sz="1800" spc="-10" dirty="0" err="1">
                <a:latin typeface="微软雅黑"/>
                <a:cs typeface="微软雅黑"/>
              </a:rPr>
              <a:t>概念，探索未来</a:t>
            </a:r>
            <a:r>
              <a:rPr sz="1800" dirty="0" err="1">
                <a:latin typeface="微软雅黑"/>
                <a:cs typeface="微软雅黑"/>
              </a:rPr>
              <a:t>AI</a:t>
            </a:r>
            <a:r>
              <a:rPr sz="1800" spc="-30" dirty="0" err="1">
                <a:latin typeface="微软雅黑"/>
                <a:cs typeface="微软雅黑"/>
              </a:rPr>
              <a:t>形态</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5" dirty="0">
                <a:latin typeface="微软雅黑"/>
                <a:cs typeface="微软雅黑"/>
              </a:rPr>
              <a:t>曾指导过</a:t>
            </a:r>
            <a:r>
              <a:rPr sz="1800" spc="-20" dirty="0">
                <a:latin typeface="微软雅黑"/>
                <a:cs typeface="微软雅黑"/>
              </a:rPr>
              <a:t>Yann</a:t>
            </a:r>
            <a:r>
              <a:rPr sz="1800" spc="-15" dirty="0">
                <a:latin typeface="微软雅黑"/>
                <a:cs typeface="微软雅黑"/>
              </a:rPr>
              <a:t> </a:t>
            </a:r>
            <a:r>
              <a:rPr sz="1800" spc="-10" dirty="0">
                <a:latin typeface="微软雅黑"/>
                <a:cs typeface="微软雅黑"/>
              </a:rPr>
              <a:t>LeCun</a:t>
            </a:r>
            <a:r>
              <a:rPr sz="1800" dirty="0">
                <a:latin typeface="微软雅黑"/>
                <a:cs typeface="微软雅黑"/>
              </a:rPr>
              <a:t>、 Alex</a:t>
            </a:r>
            <a:r>
              <a:rPr sz="1800" spc="-55" dirty="0">
                <a:latin typeface="微软雅黑"/>
                <a:cs typeface="微软雅黑"/>
              </a:rPr>
              <a:t> </a:t>
            </a:r>
            <a:r>
              <a:rPr sz="1800" spc="-10" dirty="0" err="1">
                <a:latin typeface="微软雅黑"/>
                <a:cs typeface="微软雅黑"/>
              </a:rPr>
              <a:t>Krizhevsky</a:t>
            </a:r>
            <a:r>
              <a:rPr lang="zh-CN" altLang="en-US" sz="1800" spc="-10" dirty="0">
                <a:latin typeface="微软雅黑"/>
                <a:cs typeface="微软雅黑"/>
              </a:rPr>
              <a:t>（</a:t>
            </a:r>
            <a:r>
              <a:rPr lang="en-US" altLang="zh-CN" sz="1800" spc="-10" dirty="0" err="1">
                <a:latin typeface="微软雅黑"/>
                <a:cs typeface="微软雅黑"/>
              </a:rPr>
              <a:t>AlexNet</a:t>
            </a:r>
            <a:r>
              <a:rPr lang="zh-CN" altLang="en-US" sz="1800" spc="-10" dirty="0">
                <a:latin typeface="微软雅黑"/>
                <a:cs typeface="微软雅黑"/>
              </a:rPr>
              <a:t>深度神经网络的实现</a:t>
            </a:r>
            <a:r>
              <a:rPr lang="en-US" altLang="zh-CN" sz="1800" spc="-10" dirty="0">
                <a:latin typeface="微软雅黑"/>
                <a:cs typeface="微软雅黑"/>
              </a:rPr>
              <a:t>&amp;</a:t>
            </a:r>
            <a:r>
              <a:rPr lang="zh-CN" altLang="en-US" sz="1800" spc="-10" dirty="0">
                <a:latin typeface="微软雅黑"/>
                <a:cs typeface="微软雅黑"/>
              </a:rPr>
              <a:t>指导者）</a:t>
            </a:r>
            <a:endParaRPr sz="1800" dirty="0">
              <a:latin typeface="微软雅黑"/>
              <a:cs typeface="微软雅黑"/>
            </a:endParaRPr>
          </a:p>
        </p:txBody>
      </p:sp>
      <p:pic>
        <p:nvPicPr>
          <p:cNvPr id="14" name="object 7">
            <a:extLst>
              <a:ext uri="{FF2B5EF4-FFF2-40B4-BE49-F238E27FC236}">
                <a16:creationId xmlns:a16="http://schemas.microsoft.com/office/drawing/2014/main" id="{42228177-7326-701A-0907-AD2C7B794887}"/>
              </a:ext>
            </a:extLst>
          </p:cNvPr>
          <p:cNvPicPr/>
          <p:nvPr/>
        </p:nvPicPr>
        <p:blipFill>
          <a:blip r:embed="rId4" cstate="print"/>
          <a:stretch>
            <a:fillRect/>
          </a:stretch>
        </p:blipFill>
        <p:spPr>
          <a:xfrm>
            <a:off x="6105144" y="4133088"/>
            <a:ext cx="1926336" cy="2252472"/>
          </a:xfrm>
          <a:prstGeom prst="rect">
            <a:avLst/>
          </a:prstGeom>
        </p:spPr>
      </p:pic>
      <p:sp>
        <p:nvSpPr>
          <p:cNvPr id="15" name="object 8">
            <a:extLst>
              <a:ext uri="{FF2B5EF4-FFF2-40B4-BE49-F238E27FC236}">
                <a16:creationId xmlns:a16="http://schemas.microsoft.com/office/drawing/2014/main" id="{10E0C95C-71A3-DEEA-769F-3705B6F7318F}"/>
              </a:ext>
            </a:extLst>
          </p:cNvPr>
          <p:cNvSpPr txBox="1"/>
          <p:nvPr/>
        </p:nvSpPr>
        <p:spPr>
          <a:xfrm>
            <a:off x="8092820" y="4223765"/>
            <a:ext cx="3955415" cy="1951816"/>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800" spc="-10" dirty="0">
                <a:solidFill>
                  <a:srgbClr val="333333"/>
                </a:solidFill>
                <a:latin typeface="微软雅黑"/>
                <a:cs typeface="微软雅黑"/>
              </a:rPr>
              <a:t>Yoshua</a:t>
            </a:r>
            <a:r>
              <a:rPr sz="1800" spc="-25" dirty="0">
                <a:solidFill>
                  <a:srgbClr val="333333"/>
                </a:solidFill>
                <a:latin typeface="微软雅黑"/>
                <a:cs typeface="微软雅黑"/>
              </a:rPr>
              <a:t> </a:t>
            </a:r>
            <a:r>
              <a:rPr sz="1800" spc="-10" dirty="0">
                <a:solidFill>
                  <a:srgbClr val="333333"/>
                </a:solidFill>
                <a:latin typeface="微软雅黑"/>
                <a:cs typeface="微软雅黑"/>
              </a:rPr>
              <a:t>Bengio</a:t>
            </a:r>
            <a:r>
              <a:rPr sz="1800" spc="-15" dirty="0">
                <a:solidFill>
                  <a:srgbClr val="333333"/>
                </a:solidFill>
                <a:latin typeface="微软雅黑"/>
                <a:cs typeface="微软雅黑"/>
              </a:rPr>
              <a:t>，加拿大人</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10" dirty="0">
                <a:solidFill>
                  <a:srgbClr val="333333"/>
                </a:solidFill>
                <a:latin typeface="微软雅黑"/>
                <a:cs typeface="微软雅黑"/>
              </a:rPr>
              <a:t>任教于蒙特利尔大学</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5" dirty="0">
                <a:solidFill>
                  <a:srgbClr val="333333"/>
                </a:solidFill>
                <a:latin typeface="微软雅黑"/>
                <a:cs typeface="微软雅黑"/>
              </a:rPr>
              <a:t>推动了</a:t>
            </a:r>
            <a:r>
              <a:rPr sz="1800" b="1" spc="-10" dirty="0">
                <a:solidFill>
                  <a:srgbClr val="333333"/>
                </a:solidFill>
                <a:latin typeface="微软雅黑"/>
                <a:cs typeface="微软雅黑"/>
              </a:rPr>
              <a:t>RNN</a:t>
            </a:r>
            <a:r>
              <a:rPr sz="1800" spc="-20" dirty="0">
                <a:solidFill>
                  <a:srgbClr val="333333"/>
                </a:solidFill>
                <a:latin typeface="微软雅黑"/>
                <a:cs typeface="微软雅黑"/>
              </a:rPr>
              <a:t>的发展</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5" dirty="0">
                <a:solidFill>
                  <a:srgbClr val="333333"/>
                </a:solidFill>
                <a:latin typeface="微软雅黑"/>
                <a:cs typeface="微软雅黑"/>
              </a:rPr>
              <a:t>开创了使用神经网络在</a:t>
            </a:r>
            <a:r>
              <a:rPr sz="1800" b="1" spc="-10" dirty="0">
                <a:solidFill>
                  <a:srgbClr val="333333"/>
                </a:solidFill>
                <a:latin typeface="微软雅黑"/>
                <a:cs typeface="微软雅黑"/>
              </a:rPr>
              <a:t>NLP</a:t>
            </a:r>
            <a:r>
              <a:rPr sz="1800" spc="-15" dirty="0">
                <a:solidFill>
                  <a:srgbClr val="333333"/>
                </a:solidFill>
                <a:latin typeface="微软雅黑"/>
                <a:cs typeface="微软雅黑"/>
              </a:rPr>
              <a:t>中的先河</a:t>
            </a:r>
            <a:endParaRPr sz="1800" dirty="0">
              <a:latin typeface="微软雅黑"/>
              <a:cs typeface="微软雅黑"/>
            </a:endParaRPr>
          </a:p>
          <a:p>
            <a:pPr marL="299085" indent="-287020">
              <a:lnSpc>
                <a:spcPct val="100000"/>
              </a:lnSpc>
              <a:buFont typeface="Arial"/>
              <a:buChar char="•"/>
              <a:tabLst>
                <a:tab pos="299085" algn="l"/>
                <a:tab pos="299720" algn="l"/>
              </a:tabLst>
            </a:pPr>
            <a:r>
              <a:rPr sz="1800" i="1" spc="-5" dirty="0">
                <a:solidFill>
                  <a:srgbClr val="333333"/>
                </a:solidFill>
                <a:latin typeface="微软雅黑"/>
                <a:cs typeface="微软雅黑"/>
              </a:rPr>
              <a:t>祖师级深度学习库</a:t>
            </a:r>
            <a:r>
              <a:rPr sz="1800" i="1" spc="-10" dirty="0">
                <a:solidFill>
                  <a:srgbClr val="333333"/>
                </a:solidFill>
                <a:latin typeface="微软雅黑"/>
                <a:cs typeface="微软雅黑"/>
              </a:rPr>
              <a:t>theano</a:t>
            </a:r>
            <a:r>
              <a:rPr sz="1800" i="1" spc="-15" dirty="0">
                <a:solidFill>
                  <a:srgbClr val="333333"/>
                </a:solidFill>
                <a:latin typeface="微软雅黑"/>
                <a:cs typeface="微软雅黑"/>
              </a:rPr>
              <a:t>的创建者</a:t>
            </a:r>
            <a:endParaRPr sz="1800" i="1" dirty="0">
              <a:latin typeface="微软雅黑"/>
              <a:cs typeface="微软雅黑"/>
            </a:endParaRPr>
          </a:p>
          <a:p>
            <a:pPr marL="299085" indent="-287020">
              <a:lnSpc>
                <a:spcPct val="100000"/>
              </a:lnSpc>
              <a:spcBef>
                <a:spcPts val="5"/>
              </a:spcBef>
              <a:buFont typeface="Arial"/>
              <a:buChar char="•"/>
              <a:tabLst>
                <a:tab pos="299085" algn="l"/>
                <a:tab pos="299720" algn="l"/>
              </a:tabLst>
            </a:pPr>
            <a:r>
              <a:rPr sz="1800" i="1" dirty="0">
                <a:solidFill>
                  <a:srgbClr val="333333"/>
                </a:solidFill>
                <a:latin typeface="微软雅黑"/>
                <a:cs typeface="微软雅黑"/>
              </a:rPr>
              <a:t>著有《Deep</a:t>
            </a:r>
            <a:r>
              <a:rPr sz="1800" i="1" spc="55" dirty="0">
                <a:solidFill>
                  <a:srgbClr val="333333"/>
                </a:solidFill>
                <a:latin typeface="微软雅黑"/>
                <a:cs typeface="微软雅黑"/>
              </a:rPr>
              <a:t> </a:t>
            </a:r>
            <a:r>
              <a:rPr sz="1800" i="1" spc="-10" dirty="0" err="1">
                <a:solidFill>
                  <a:srgbClr val="333333"/>
                </a:solidFill>
                <a:latin typeface="微软雅黑"/>
                <a:cs typeface="微软雅黑"/>
              </a:rPr>
              <a:t>Learning</a:t>
            </a:r>
            <a:r>
              <a:rPr sz="1800" i="1" spc="-20" dirty="0" err="1">
                <a:solidFill>
                  <a:srgbClr val="333333"/>
                </a:solidFill>
                <a:latin typeface="微软雅黑"/>
                <a:cs typeface="微软雅黑"/>
              </a:rPr>
              <a:t>》一书</a:t>
            </a:r>
            <a:endParaRPr lang="en-US" i="1" spc="-20" dirty="0">
              <a:solidFill>
                <a:srgbClr val="333333"/>
              </a:solidFill>
              <a:latin typeface="微软雅黑"/>
              <a:cs typeface="微软雅黑"/>
            </a:endParaRPr>
          </a:p>
          <a:p>
            <a:pPr marL="299085" indent="-287020">
              <a:lnSpc>
                <a:spcPct val="100000"/>
              </a:lnSpc>
              <a:spcBef>
                <a:spcPts val="5"/>
              </a:spcBef>
              <a:buFont typeface="Arial"/>
              <a:buChar char="•"/>
              <a:tabLst>
                <a:tab pos="299085" algn="l"/>
                <a:tab pos="299720" algn="l"/>
              </a:tabLst>
            </a:pPr>
            <a:endParaRPr sz="1800" i="1" dirty="0">
              <a:latin typeface="微软雅黑"/>
              <a:cs typeface="微软雅黑"/>
            </a:endParaRPr>
          </a:p>
        </p:txBody>
      </p:sp>
    </p:spTree>
    <p:extLst>
      <p:ext uri="{BB962C8B-B14F-4D97-AF65-F5344CB8AC3E}">
        <p14:creationId xmlns:p14="http://schemas.microsoft.com/office/powerpoint/2010/main" val="215100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C4E1C0-818A-45DF-A606-A440424720F9}"/>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A23A2F95-20ED-45D7-8644-81A4BFB0D3E3}"/>
              </a:ext>
            </a:extLst>
          </p:cNvPr>
          <p:cNvSpPr>
            <a:spLocks noGrp="1"/>
          </p:cNvSpPr>
          <p:nvPr>
            <p:ph idx="1"/>
          </p:nvPr>
        </p:nvSpPr>
        <p:spPr/>
        <p:txBody>
          <a:bodyPr/>
          <a:lstStyle/>
          <a:p>
            <a:r>
              <a:rPr lang="zh-CN" altLang="en-US" dirty="0"/>
              <a:t>图灵的三篇论文</a:t>
            </a:r>
            <a:endParaRPr lang="en-US" altLang="zh-CN" dirty="0"/>
          </a:p>
          <a:p>
            <a:r>
              <a:rPr lang="zh-CN" altLang="en-US" dirty="0"/>
              <a:t>达特茅斯学院人工智能夏季研讨会</a:t>
            </a:r>
            <a:endParaRPr lang="en-US" altLang="zh-CN" dirty="0"/>
          </a:p>
          <a:p>
            <a:r>
              <a:rPr lang="zh-CN" altLang="en-US" dirty="0"/>
              <a:t>人工智能的定义</a:t>
            </a:r>
            <a:endParaRPr lang="en-US" altLang="zh-CN" dirty="0"/>
          </a:p>
        </p:txBody>
      </p:sp>
    </p:spTree>
    <p:extLst>
      <p:ext uri="{BB962C8B-B14F-4D97-AF65-F5344CB8AC3E}">
        <p14:creationId xmlns:p14="http://schemas.microsoft.com/office/powerpoint/2010/main" val="11096719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BC97F-1EEF-34A7-1D28-46057EA848B5}"/>
              </a:ext>
            </a:extLst>
          </p:cNvPr>
          <p:cNvSpPr>
            <a:spLocks noGrp="1"/>
          </p:cNvSpPr>
          <p:nvPr>
            <p:ph type="title"/>
          </p:nvPr>
        </p:nvSpPr>
        <p:spPr/>
        <p:txBody>
          <a:bodyPr>
            <a:normAutofit/>
          </a:bodyPr>
          <a:lstStyle/>
          <a:p>
            <a:r>
              <a:rPr lang="zh-CN" altLang="en-US" dirty="0"/>
              <a:t>第三次</a:t>
            </a:r>
            <a:r>
              <a:rPr lang="en-US" altLang="zh-CN" dirty="0"/>
              <a:t>AI</a:t>
            </a:r>
            <a:r>
              <a:rPr lang="zh-CN" altLang="en-US" dirty="0"/>
              <a:t>浪潮： 浪潮背后的推手</a:t>
            </a:r>
            <a:br>
              <a:rPr lang="en-US" altLang="zh-CN" dirty="0"/>
            </a:br>
            <a:r>
              <a:rPr lang="zh-CN" altLang="en-US" sz="2200" dirty="0"/>
              <a:t>（数据</a:t>
            </a:r>
            <a:r>
              <a:rPr lang="en-US" altLang="zh-CN" sz="2200" dirty="0"/>
              <a:t>&lt;</a:t>
            </a:r>
            <a:r>
              <a:rPr lang="zh-CN" altLang="en-US" sz="2200" dirty="0"/>
              <a:t>燃料</a:t>
            </a:r>
            <a:r>
              <a:rPr lang="en-US" altLang="zh-CN" sz="2200" dirty="0"/>
              <a:t>&gt;+</a:t>
            </a:r>
            <a:r>
              <a:rPr lang="zh-CN" altLang="en-US" sz="2200" dirty="0"/>
              <a:t>算法</a:t>
            </a:r>
            <a:r>
              <a:rPr lang="en-US" altLang="zh-CN" sz="2200" dirty="0"/>
              <a:t>&lt;</a:t>
            </a:r>
            <a:r>
              <a:rPr lang="zh-CN" altLang="en-US" sz="2200" dirty="0"/>
              <a:t>发动机</a:t>
            </a:r>
            <a:r>
              <a:rPr lang="en-US" altLang="zh-CN" sz="2200" dirty="0"/>
              <a:t>&gt;+</a:t>
            </a:r>
            <a:r>
              <a:rPr lang="zh-CN" altLang="en-US" sz="2200" dirty="0"/>
              <a:t>算力</a:t>
            </a:r>
            <a:r>
              <a:rPr lang="en-US" altLang="zh-CN" sz="2200" dirty="0"/>
              <a:t>&lt;</a:t>
            </a:r>
            <a:r>
              <a:rPr lang="zh-CN" altLang="en-US" sz="2200" dirty="0"/>
              <a:t>动力</a:t>
            </a:r>
            <a:r>
              <a:rPr lang="en-US" altLang="zh-CN" sz="2200" dirty="0"/>
              <a:t>&gt;</a:t>
            </a:r>
            <a:r>
              <a:rPr lang="zh-CN" altLang="en-US" sz="2200" dirty="0"/>
              <a:t>）</a:t>
            </a:r>
          </a:p>
        </p:txBody>
      </p:sp>
      <p:grpSp>
        <p:nvGrpSpPr>
          <p:cNvPr id="21" name="组合 20">
            <a:extLst>
              <a:ext uri="{FF2B5EF4-FFF2-40B4-BE49-F238E27FC236}">
                <a16:creationId xmlns:a16="http://schemas.microsoft.com/office/drawing/2014/main" id="{06A660E6-B7FA-2423-BBD7-F525790499C9}"/>
              </a:ext>
            </a:extLst>
          </p:cNvPr>
          <p:cNvGrpSpPr/>
          <p:nvPr/>
        </p:nvGrpSpPr>
        <p:grpSpPr>
          <a:xfrm>
            <a:off x="2108961" y="1441324"/>
            <a:ext cx="7547358" cy="5325236"/>
            <a:chOff x="2072385" y="969010"/>
            <a:chExt cx="7547358" cy="5325236"/>
          </a:xfrm>
        </p:grpSpPr>
        <p:sp>
          <p:nvSpPr>
            <p:cNvPr id="4" name="object 3">
              <a:extLst>
                <a:ext uri="{FF2B5EF4-FFF2-40B4-BE49-F238E27FC236}">
                  <a16:creationId xmlns:a16="http://schemas.microsoft.com/office/drawing/2014/main" id="{C735A8E0-CE83-9BF2-4543-6D1C92AFD251}"/>
                </a:ext>
              </a:extLst>
            </p:cNvPr>
            <p:cNvSpPr/>
            <p:nvPr/>
          </p:nvSpPr>
          <p:spPr>
            <a:xfrm>
              <a:off x="4626864" y="3867911"/>
              <a:ext cx="2426335" cy="2426335"/>
            </a:xfrm>
            <a:custGeom>
              <a:avLst/>
              <a:gdLst/>
              <a:ahLst/>
              <a:cxnLst/>
              <a:rect l="l" t="t" r="r" b="b"/>
              <a:pathLst>
                <a:path w="2426334" h="2426335">
                  <a:moveTo>
                    <a:pt x="1213103" y="0"/>
                  </a:moveTo>
                  <a:lnTo>
                    <a:pt x="1164317" y="963"/>
                  </a:lnTo>
                  <a:lnTo>
                    <a:pt x="1116019" y="3829"/>
                  </a:lnTo>
                  <a:lnTo>
                    <a:pt x="1068246" y="8561"/>
                  </a:lnTo>
                  <a:lnTo>
                    <a:pt x="1021034" y="15123"/>
                  </a:lnTo>
                  <a:lnTo>
                    <a:pt x="974419" y="23479"/>
                  </a:lnTo>
                  <a:lnTo>
                    <a:pt x="928438" y="33592"/>
                  </a:lnTo>
                  <a:lnTo>
                    <a:pt x="883127" y="45427"/>
                  </a:lnTo>
                  <a:lnTo>
                    <a:pt x="838523" y="58947"/>
                  </a:lnTo>
                  <a:lnTo>
                    <a:pt x="794660" y="74115"/>
                  </a:lnTo>
                  <a:lnTo>
                    <a:pt x="751576" y="90896"/>
                  </a:lnTo>
                  <a:lnTo>
                    <a:pt x="709308" y="109253"/>
                  </a:lnTo>
                  <a:lnTo>
                    <a:pt x="667890" y="129150"/>
                  </a:lnTo>
                  <a:lnTo>
                    <a:pt x="627360" y="150551"/>
                  </a:lnTo>
                  <a:lnTo>
                    <a:pt x="587753" y="173419"/>
                  </a:lnTo>
                  <a:lnTo>
                    <a:pt x="549107" y="197719"/>
                  </a:lnTo>
                  <a:lnTo>
                    <a:pt x="511456" y="223413"/>
                  </a:lnTo>
                  <a:lnTo>
                    <a:pt x="474838" y="250467"/>
                  </a:lnTo>
                  <a:lnTo>
                    <a:pt x="439289" y="278842"/>
                  </a:lnTo>
                  <a:lnTo>
                    <a:pt x="404845" y="308504"/>
                  </a:lnTo>
                  <a:lnTo>
                    <a:pt x="371542" y="339416"/>
                  </a:lnTo>
                  <a:lnTo>
                    <a:pt x="339416" y="371542"/>
                  </a:lnTo>
                  <a:lnTo>
                    <a:pt x="308504" y="404845"/>
                  </a:lnTo>
                  <a:lnTo>
                    <a:pt x="278842" y="439289"/>
                  </a:lnTo>
                  <a:lnTo>
                    <a:pt x="250467" y="474838"/>
                  </a:lnTo>
                  <a:lnTo>
                    <a:pt x="223413" y="511456"/>
                  </a:lnTo>
                  <a:lnTo>
                    <a:pt x="197719" y="549107"/>
                  </a:lnTo>
                  <a:lnTo>
                    <a:pt x="173419" y="587753"/>
                  </a:lnTo>
                  <a:lnTo>
                    <a:pt x="150551" y="627360"/>
                  </a:lnTo>
                  <a:lnTo>
                    <a:pt x="129150" y="667890"/>
                  </a:lnTo>
                  <a:lnTo>
                    <a:pt x="109253" y="709308"/>
                  </a:lnTo>
                  <a:lnTo>
                    <a:pt x="90896" y="751576"/>
                  </a:lnTo>
                  <a:lnTo>
                    <a:pt x="74115" y="794660"/>
                  </a:lnTo>
                  <a:lnTo>
                    <a:pt x="58947" y="838523"/>
                  </a:lnTo>
                  <a:lnTo>
                    <a:pt x="45427" y="883127"/>
                  </a:lnTo>
                  <a:lnTo>
                    <a:pt x="33592" y="928438"/>
                  </a:lnTo>
                  <a:lnTo>
                    <a:pt x="23479" y="974419"/>
                  </a:lnTo>
                  <a:lnTo>
                    <a:pt x="15123" y="1021034"/>
                  </a:lnTo>
                  <a:lnTo>
                    <a:pt x="8561" y="1068246"/>
                  </a:lnTo>
                  <a:lnTo>
                    <a:pt x="3829" y="1116019"/>
                  </a:lnTo>
                  <a:lnTo>
                    <a:pt x="963" y="1164317"/>
                  </a:lnTo>
                  <a:lnTo>
                    <a:pt x="0" y="1213104"/>
                  </a:lnTo>
                  <a:lnTo>
                    <a:pt x="963" y="1261894"/>
                  </a:lnTo>
                  <a:lnTo>
                    <a:pt x="3829" y="1310195"/>
                  </a:lnTo>
                  <a:lnTo>
                    <a:pt x="8561" y="1357971"/>
                  </a:lnTo>
                  <a:lnTo>
                    <a:pt x="15123" y="1405185"/>
                  </a:lnTo>
                  <a:lnTo>
                    <a:pt x="23479" y="1451802"/>
                  </a:lnTo>
                  <a:lnTo>
                    <a:pt x="33592" y="1497785"/>
                  </a:lnTo>
                  <a:lnTo>
                    <a:pt x="45427" y="1543098"/>
                  </a:lnTo>
                  <a:lnTo>
                    <a:pt x="58947" y="1587704"/>
                  </a:lnTo>
                  <a:lnTo>
                    <a:pt x="74115" y="1631567"/>
                  </a:lnTo>
                  <a:lnTo>
                    <a:pt x="90896" y="1674652"/>
                  </a:lnTo>
                  <a:lnTo>
                    <a:pt x="109253" y="1716921"/>
                  </a:lnTo>
                  <a:lnTo>
                    <a:pt x="129150" y="1758339"/>
                  </a:lnTo>
                  <a:lnTo>
                    <a:pt x="150551" y="1798870"/>
                  </a:lnTo>
                  <a:lnTo>
                    <a:pt x="173419" y="1838476"/>
                  </a:lnTo>
                  <a:lnTo>
                    <a:pt x="197719" y="1877123"/>
                  </a:lnTo>
                  <a:lnTo>
                    <a:pt x="223413" y="1914773"/>
                  </a:lnTo>
                  <a:lnTo>
                    <a:pt x="250467" y="1951390"/>
                  </a:lnTo>
                  <a:lnTo>
                    <a:pt x="278842" y="1986939"/>
                  </a:lnTo>
                  <a:lnTo>
                    <a:pt x="308504" y="2021382"/>
                  </a:lnTo>
                  <a:lnTo>
                    <a:pt x="339416" y="2054685"/>
                  </a:lnTo>
                  <a:lnTo>
                    <a:pt x="371542" y="2086809"/>
                  </a:lnTo>
                  <a:lnTo>
                    <a:pt x="404845" y="2117720"/>
                  </a:lnTo>
                  <a:lnTo>
                    <a:pt x="439289" y="2147381"/>
                  </a:lnTo>
                  <a:lnTo>
                    <a:pt x="474838" y="2175756"/>
                  </a:lnTo>
                  <a:lnTo>
                    <a:pt x="511456" y="2202808"/>
                  </a:lnTo>
                  <a:lnTo>
                    <a:pt x="549107" y="2228501"/>
                  </a:lnTo>
                  <a:lnTo>
                    <a:pt x="587753" y="2252799"/>
                  </a:lnTo>
                  <a:lnTo>
                    <a:pt x="627360" y="2275666"/>
                  </a:lnTo>
                  <a:lnTo>
                    <a:pt x="667890" y="2297066"/>
                  </a:lnTo>
                  <a:lnTo>
                    <a:pt x="709308" y="2316962"/>
                  </a:lnTo>
                  <a:lnTo>
                    <a:pt x="751576" y="2335318"/>
                  </a:lnTo>
                  <a:lnTo>
                    <a:pt x="794660" y="2352098"/>
                  </a:lnTo>
                  <a:lnTo>
                    <a:pt x="838523" y="2367265"/>
                  </a:lnTo>
                  <a:lnTo>
                    <a:pt x="883127" y="2380784"/>
                  </a:lnTo>
                  <a:lnTo>
                    <a:pt x="928438" y="2392618"/>
                  </a:lnTo>
                  <a:lnTo>
                    <a:pt x="974419" y="2402730"/>
                  </a:lnTo>
                  <a:lnTo>
                    <a:pt x="1021034" y="2411085"/>
                  </a:lnTo>
                  <a:lnTo>
                    <a:pt x="1068246" y="2417647"/>
                  </a:lnTo>
                  <a:lnTo>
                    <a:pt x="1116019" y="2422379"/>
                  </a:lnTo>
                  <a:lnTo>
                    <a:pt x="1164317" y="2425244"/>
                  </a:lnTo>
                  <a:lnTo>
                    <a:pt x="1213103" y="2426208"/>
                  </a:lnTo>
                  <a:lnTo>
                    <a:pt x="1261890" y="2425244"/>
                  </a:lnTo>
                  <a:lnTo>
                    <a:pt x="1310188" y="2422379"/>
                  </a:lnTo>
                  <a:lnTo>
                    <a:pt x="1357961" y="2417647"/>
                  </a:lnTo>
                  <a:lnTo>
                    <a:pt x="1405173" y="2411085"/>
                  </a:lnTo>
                  <a:lnTo>
                    <a:pt x="1451788" y="2402730"/>
                  </a:lnTo>
                  <a:lnTo>
                    <a:pt x="1497769" y="2392618"/>
                  </a:lnTo>
                  <a:lnTo>
                    <a:pt x="1543080" y="2380784"/>
                  </a:lnTo>
                  <a:lnTo>
                    <a:pt x="1587684" y="2367265"/>
                  </a:lnTo>
                  <a:lnTo>
                    <a:pt x="1631547" y="2352098"/>
                  </a:lnTo>
                  <a:lnTo>
                    <a:pt x="1674631" y="2335318"/>
                  </a:lnTo>
                  <a:lnTo>
                    <a:pt x="1716899" y="2316962"/>
                  </a:lnTo>
                  <a:lnTo>
                    <a:pt x="1758317" y="2297066"/>
                  </a:lnTo>
                  <a:lnTo>
                    <a:pt x="1798847" y="2275666"/>
                  </a:lnTo>
                  <a:lnTo>
                    <a:pt x="1838454" y="2252799"/>
                  </a:lnTo>
                  <a:lnTo>
                    <a:pt x="1877100" y="2228501"/>
                  </a:lnTo>
                  <a:lnTo>
                    <a:pt x="1914751" y="2202808"/>
                  </a:lnTo>
                  <a:lnTo>
                    <a:pt x="1951369" y="2175756"/>
                  </a:lnTo>
                  <a:lnTo>
                    <a:pt x="1986918" y="2147381"/>
                  </a:lnTo>
                  <a:lnTo>
                    <a:pt x="2021362" y="2117720"/>
                  </a:lnTo>
                  <a:lnTo>
                    <a:pt x="2054665" y="2086809"/>
                  </a:lnTo>
                  <a:lnTo>
                    <a:pt x="2086791" y="2054685"/>
                  </a:lnTo>
                  <a:lnTo>
                    <a:pt x="2117703" y="2021382"/>
                  </a:lnTo>
                  <a:lnTo>
                    <a:pt x="2147365" y="1986939"/>
                  </a:lnTo>
                  <a:lnTo>
                    <a:pt x="2175740" y="1951390"/>
                  </a:lnTo>
                  <a:lnTo>
                    <a:pt x="2202794" y="1914773"/>
                  </a:lnTo>
                  <a:lnTo>
                    <a:pt x="2228488" y="1877123"/>
                  </a:lnTo>
                  <a:lnTo>
                    <a:pt x="2252788" y="1838476"/>
                  </a:lnTo>
                  <a:lnTo>
                    <a:pt x="2275656" y="1798870"/>
                  </a:lnTo>
                  <a:lnTo>
                    <a:pt x="2297057" y="1758339"/>
                  </a:lnTo>
                  <a:lnTo>
                    <a:pt x="2316954" y="1716921"/>
                  </a:lnTo>
                  <a:lnTo>
                    <a:pt x="2335311" y="1674652"/>
                  </a:lnTo>
                  <a:lnTo>
                    <a:pt x="2352092" y="1631567"/>
                  </a:lnTo>
                  <a:lnTo>
                    <a:pt x="2367260" y="1587704"/>
                  </a:lnTo>
                  <a:lnTo>
                    <a:pt x="2380780" y="1543098"/>
                  </a:lnTo>
                  <a:lnTo>
                    <a:pt x="2392615" y="1497785"/>
                  </a:lnTo>
                  <a:lnTo>
                    <a:pt x="2402728" y="1451802"/>
                  </a:lnTo>
                  <a:lnTo>
                    <a:pt x="2411084" y="1405185"/>
                  </a:lnTo>
                  <a:lnTo>
                    <a:pt x="2417646" y="1357971"/>
                  </a:lnTo>
                  <a:lnTo>
                    <a:pt x="2422378" y="1310195"/>
                  </a:lnTo>
                  <a:lnTo>
                    <a:pt x="2425244" y="1261894"/>
                  </a:lnTo>
                  <a:lnTo>
                    <a:pt x="2426208" y="1213104"/>
                  </a:lnTo>
                  <a:lnTo>
                    <a:pt x="2425244" y="1164317"/>
                  </a:lnTo>
                  <a:lnTo>
                    <a:pt x="2422378" y="1116019"/>
                  </a:lnTo>
                  <a:lnTo>
                    <a:pt x="2417646" y="1068246"/>
                  </a:lnTo>
                  <a:lnTo>
                    <a:pt x="2411084" y="1021034"/>
                  </a:lnTo>
                  <a:lnTo>
                    <a:pt x="2402728" y="974419"/>
                  </a:lnTo>
                  <a:lnTo>
                    <a:pt x="2392615" y="928438"/>
                  </a:lnTo>
                  <a:lnTo>
                    <a:pt x="2380780" y="883127"/>
                  </a:lnTo>
                  <a:lnTo>
                    <a:pt x="2367260" y="838523"/>
                  </a:lnTo>
                  <a:lnTo>
                    <a:pt x="2352092" y="794660"/>
                  </a:lnTo>
                  <a:lnTo>
                    <a:pt x="2335311" y="751576"/>
                  </a:lnTo>
                  <a:lnTo>
                    <a:pt x="2316954" y="709308"/>
                  </a:lnTo>
                  <a:lnTo>
                    <a:pt x="2297057" y="667890"/>
                  </a:lnTo>
                  <a:lnTo>
                    <a:pt x="2275656" y="627360"/>
                  </a:lnTo>
                  <a:lnTo>
                    <a:pt x="2252788" y="587753"/>
                  </a:lnTo>
                  <a:lnTo>
                    <a:pt x="2228488" y="549107"/>
                  </a:lnTo>
                  <a:lnTo>
                    <a:pt x="2202794" y="511456"/>
                  </a:lnTo>
                  <a:lnTo>
                    <a:pt x="2175740" y="474838"/>
                  </a:lnTo>
                  <a:lnTo>
                    <a:pt x="2147365" y="439289"/>
                  </a:lnTo>
                  <a:lnTo>
                    <a:pt x="2117703" y="404845"/>
                  </a:lnTo>
                  <a:lnTo>
                    <a:pt x="2086791" y="371542"/>
                  </a:lnTo>
                  <a:lnTo>
                    <a:pt x="2054665" y="339416"/>
                  </a:lnTo>
                  <a:lnTo>
                    <a:pt x="2021362" y="308504"/>
                  </a:lnTo>
                  <a:lnTo>
                    <a:pt x="1986918" y="278842"/>
                  </a:lnTo>
                  <a:lnTo>
                    <a:pt x="1951369" y="250467"/>
                  </a:lnTo>
                  <a:lnTo>
                    <a:pt x="1914751" y="223413"/>
                  </a:lnTo>
                  <a:lnTo>
                    <a:pt x="1877100" y="197719"/>
                  </a:lnTo>
                  <a:lnTo>
                    <a:pt x="1838454" y="173419"/>
                  </a:lnTo>
                  <a:lnTo>
                    <a:pt x="1798847" y="150551"/>
                  </a:lnTo>
                  <a:lnTo>
                    <a:pt x="1758317" y="129150"/>
                  </a:lnTo>
                  <a:lnTo>
                    <a:pt x="1716899" y="109253"/>
                  </a:lnTo>
                  <a:lnTo>
                    <a:pt x="1674631" y="90896"/>
                  </a:lnTo>
                  <a:lnTo>
                    <a:pt x="1631547" y="74115"/>
                  </a:lnTo>
                  <a:lnTo>
                    <a:pt x="1587684" y="58947"/>
                  </a:lnTo>
                  <a:lnTo>
                    <a:pt x="1543080" y="45427"/>
                  </a:lnTo>
                  <a:lnTo>
                    <a:pt x="1497769" y="33592"/>
                  </a:lnTo>
                  <a:lnTo>
                    <a:pt x="1451788" y="23479"/>
                  </a:lnTo>
                  <a:lnTo>
                    <a:pt x="1405173" y="15123"/>
                  </a:lnTo>
                  <a:lnTo>
                    <a:pt x="1357961" y="8561"/>
                  </a:lnTo>
                  <a:lnTo>
                    <a:pt x="1310188" y="3829"/>
                  </a:lnTo>
                  <a:lnTo>
                    <a:pt x="1261890" y="963"/>
                  </a:lnTo>
                  <a:lnTo>
                    <a:pt x="1213103" y="0"/>
                  </a:lnTo>
                  <a:close/>
                </a:path>
              </a:pathLst>
            </a:custGeom>
            <a:solidFill>
              <a:srgbClr val="4471C4"/>
            </a:solidFill>
          </p:spPr>
          <p:txBody>
            <a:bodyPr wrap="square" lIns="0" tIns="0" rIns="0" bIns="0" rtlCol="0"/>
            <a:lstStyle/>
            <a:p>
              <a:endParaRPr/>
            </a:p>
          </p:txBody>
        </p:sp>
        <p:sp>
          <p:nvSpPr>
            <p:cNvPr id="5" name="object 4">
              <a:extLst>
                <a:ext uri="{FF2B5EF4-FFF2-40B4-BE49-F238E27FC236}">
                  <a16:creationId xmlns:a16="http://schemas.microsoft.com/office/drawing/2014/main" id="{7F70D37F-7CFE-D001-1AED-BDE0F7456DE1}"/>
                </a:ext>
              </a:extLst>
            </p:cNvPr>
            <p:cNvSpPr txBox="1"/>
            <p:nvPr/>
          </p:nvSpPr>
          <p:spPr>
            <a:xfrm>
              <a:off x="5116195" y="4438759"/>
              <a:ext cx="1449705" cy="1123950"/>
            </a:xfrm>
            <a:prstGeom prst="rect">
              <a:avLst/>
            </a:prstGeom>
          </p:spPr>
          <p:txBody>
            <a:bodyPr vert="horz" wrap="square" lIns="0" tIns="12700" rIns="0" bIns="0" rtlCol="0">
              <a:spAutoFit/>
            </a:bodyPr>
            <a:lstStyle/>
            <a:p>
              <a:pPr marL="365760" marR="5080" indent="-353695">
                <a:lnSpc>
                  <a:spcPct val="128699"/>
                </a:lnSpc>
                <a:spcBef>
                  <a:spcPts val="100"/>
                </a:spcBef>
              </a:pPr>
              <a:r>
                <a:rPr sz="2800" spc="-10" dirty="0">
                  <a:solidFill>
                    <a:srgbClr val="FFFFFF"/>
                  </a:solidFill>
                  <a:latin typeface="微软雅黑"/>
                  <a:cs typeface="微软雅黑"/>
                </a:rPr>
                <a:t>第三次</a:t>
              </a:r>
              <a:r>
                <a:rPr sz="2800" spc="-25" dirty="0">
                  <a:solidFill>
                    <a:srgbClr val="FFFFFF"/>
                  </a:solidFill>
                  <a:latin typeface="微软雅黑"/>
                  <a:cs typeface="微软雅黑"/>
                </a:rPr>
                <a:t>AI浪潮</a:t>
              </a:r>
              <a:endParaRPr sz="2800">
                <a:latin typeface="微软雅黑"/>
                <a:cs typeface="微软雅黑"/>
              </a:endParaRPr>
            </a:p>
          </p:txBody>
        </p:sp>
        <p:grpSp>
          <p:nvGrpSpPr>
            <p:cNvPr id="6" name="object 5">
              <a:extLst>
                <a:ext uri="{FF2B5EF4-FFF2-40B4-BE49-F238E27FC236}">
                  <a16:creationId xmlns:a16="http://schemas.microsoft.com/office/drawing/2014/main" id="{C02662CF-DB21-279F-158E-D47687A0C12F}"/>
                </a:ext>
              </a:extLst>
            </p:cNvPr>
            <p:cNvGrpSpPr/>
            <p:nvPr/>
          </p:nvGrpSpPr>
          <p:grpSpPr>
            <a:xfrm>
              <a:off x="2072385" y="2328417"/>
              <a:ext cx="2684780" cy="2080260"/>
              <a:chOff x="2072385" y="2328417"/>
              <a:chExt cx="2684780" cy="2080260"/>
            </a:xfrm>
          </p:grpSpPr>
          <p:sp>
            <p:nvSpPr>
              <p:cNvPr id="7" name="object 6">
                <a:extLst>
                  <a:ext uri="{FF2B5EF4-FFF2-40B4-BE49-F238E27FC236}">
                    <a16:creationId xmlns:a16="http://schemas.microsoft.com/office/drawing/2014/main" id="{973A0F8D-2C12-05A7-F130-63F9A2867F8D}"/>
                  </a:ext>
                </a:extLst>
              </p:cNvPr>
              <p:cNvSpPr/>
              <p:nvPr/>
            </p:nvSpPr>
            <p:spPr>
              <a:xfrm>
                <a:off x="3113785" y="3086226"/>
                <a:ext cx="1643380" cy="1322705"/>
              </a:xfrm>
              <a:custGeom>
                <a:avLst/>
                <a:gdLst/>
                <a:ahLst/>
                <a:cxnLst/>
                <a:rect l="l" t="t" r="r" b="b"/>
                <a:pathLst>
                  <a:path w="1643379" h="1322704">
                    <a:moveTo>
                      <a:pt x="237998" y="0"/>
                    </a:moveTo>
                    <a:lnTo>
                      <a:pt x="0" y="340106"/>
                    </a:lnTo>
                    <a:lnTo>
                      <a:pt x="1240789" y="1208913"/>
                    </a:lnTo>
                    <a:lnTo>
                      <a:pt x="1161414" y="1322324"/>
                    </a:lnTo>
                    <a:lnTo>
                      <a:pt x="1643252" y="1237361"/>
                    </a:lnTo>
                    <a:lnTo>
                      <a:pt x="1558289" y="755650"/>
                    </a:lnTo>
                    <a:lnTo>
                      <a:pt x="1478914" y="868934"/>
                    </a:lnTo>
                    <a:lnTo>
                      <a:pt x="237998" y="0"/>
                    </a:lnTo>
                    <a:close/>
                  </a:path>
                </a:pathLst>
              </a:custGeom>
              <a:solidFill>
                <a:srgbClr val="AFBBDE"/>
              </a:solidFill>
            </p:spPr>
            <p:txBody>
              <a:bodyPr wrap="square" lIns="0" tIns="0" rIns="0" bIns="0" rtlCol="0"/>
              <a:lstStyle/>
              <a:p>
                <a:endParaRPr/>
              </a:p>
            </p:txBody>
          </p:sp>
          <p:sp>
            <p:nvSpPr>
              <p:cNvPr id="8" name="object 7">
                <a:extLst>
                  <a:ext uri="{FF2B5EF4-FFF2-40B4-BE49-F238E27FC236}">
                    <a16:creationId xmlns:a16="http://schemas.microsoft.com/office/drawing/2014/main" id="{0A8CD4DC-8C8A-F864-068B-2ABC73F7F882}"/>
                  </a:ext>
                </a:extLst>
              </p:cNvPr>
              <p:cNvSpPr/>
              <p:nvPr/>
            </p:nvSpPr>
            <p:spPr>
              <a:xfrm>
                <a:off x="2078735" y="2334767"/>
                <a:ext cx="2307590" cy="1844039"/>
              </a:xfrm>
              <a:custGeom>
                <a:avLst/>
                <a:gdLst/>
                <a:ahLst/>
                <a:cxnLst/>
                <a:rect l="l" t="t" r="r" b="b"/>
                <a:pathLst>
                  <a:path w="2307590" h="1844039">
                    <a:moveTo>
                      <a:pt x="2122931" y="0"/>
                    </a:moveTo>
                    <a:lnTo>
                      <a:pt x="184403" y="0"/>
                    </a:lnTo>
                    <a:lnTo>
                      <a:pt x="135378" y="6586"/>
                    </a:lnTo>
                    <a:lnTo>
                      <a:pt x="91327" y="25174"/>
                    </a:lnTo>
                    <a:lnTo>
                      <a:pt x="54006" y="54006"/>
                    </a:lnTo>
                    <a:lnTo>
                      <a:pt x="25174" y="91327"/>
                    </a:lnTo>
                    <a:lnTo>
                      <a:pt x="6586" y="135378"/>
                    </a:lnTo>
                    <a:lnTo>
                      <a:pt x="0" y="184404"/>
                    </a:lnTo>
                    <a:lnTo>
                      <a:pt x="0" y="1659636"/>
                    </a:lnTo>
                    <a:lnTo>
                      <a:pt x="6586" y="1708661"/>
                    </a:lnTo>
                    <a:lnTo>
                      <a:pt x="25174" y="1752712"/>
                    </a:lnTo>
                    <a:lnTo>
                      <a:pt x="54006" y="1790033"/>
                    </a:lnTo>
                    <a:lnTo>
                      <a:pt x="91327" y="1818865"/>
                    </a:lnTo>
                    <a:lnTo>
                      <a:pt x="135378" y="1837453"/>
                    </a:lnTo>
                    <a:lnTo>
                      <a:pt x="184403" y="1844040"/>
                    </a:lnTo>
                    <a:lnTo>
                      <a:pt x="2122931" y="1844040"/>
                    </a:lnTo>
                    <a:lnTo>
                      <a:pt x="2171957" y="1837453"/>
                    </a:lnTo>
                    <a:lnTo>
                      <a:pt x="2216008" y="1818865"/>
                    </a:lnTo>
                    <a:lnTo>
                      <a:pt x="2253329" y="1790033"/>
                    </a:lnTo>
                    <a:lnTo>
                      <a:pt x="2282161" y="1752712"/>
                    </a:lnTo>
                    <a:lnTo>
                      <a:pt x="2300749" y="1708661"/>
                    </a:lnTo>
                    <a:lnTo>
                      <a:pt x="2307336" y="1659636"/>
                    </a:lnTo>
                    <a:lnTo>
                      <a:pt x="2307336" y="184404"/>
                    </a:lnTo>
                    <a:lnTo>
                      <a:pt x="2300749" y="135378"/>
                    </a:lnTo>
                    <a:lnTo>
                      <a:pt x="2282161" y="91327"/>
                    </a:lnTo>
                    <a:lnTo>
                      <a:pt x="2253329" y="54006"/>
                    </a:lnTo>
                    <a:lnTo>
                      <a:pt x="2216008" y="25174"/>
                    </a:lnTo>
                    <a:lnTo>
                      <a:pt x="2171957" y="6586"/>
                    </a:lnTo>
                    <a:lnTo>
                      <a:pt x="2122931" y="0"/>
                    </a:lnTo>
                    <a:close/>
                  </a:path>
                </a:pathLst>
              </a:custGeom>
              <a:solidFill>
                <a:srgbClr val="4471C4"/>
              </a:solidFill>
            </p:spPr>
            <p:txBody>
              <a:bodyPr wrap="square" lIns="0" tIns="0" rIns="0" bIns="0" rtlCol="0"/>
              <a:lstStyle/>
              <a:p>
                <a:endParaRPr/>
              </a:p>
            </p:txBody>
          </p:sp>
          <p:sp>
            <p:nvSpPr>
              <p:cNvPr id="9" name="object 8">
                <a:extLst>
                  <a:ext uri="{FF2B5EF4-FFF2-40B4-BE49-F238E27FC236}">
                    <a16:creationId xmlns:a16="http://schemas.microsoft.com/office/drawing/2014/main" id="{5B7DE102-9689-5D41-9A20-D63615A468CD}"/>
                  </a:ext>
                </a:extLst>
              </p:cNvPr>
              <p:cNvSpPr/>
              <p:nvPr/>
            </p:nvSpPr>
            <p:spPr>
              <a:xfrm>
                <a:off x="2078735" y="2334767"/>
                <a:ext cx="2307590" cy="1844039"/>
              </a:xfrm>
              <a:custGeom>
                <a:avLst/>
                <a:gdLst/>
                <a:ahLst/>
                <a:cxnLst/>
                <a:rect l="l" t="t" r="r" b="b"/>
                <a:pathLst>
                  <a:path w="2307590" h="1844039">
                    <a:moveTo>
                      <a:pt x="0" y="184404"/>
                    </a:moveTo>
                    <a:lnTo>
                      <a:pt x="6586" y="135378"/>
                    </a:lnTo>
                    <a:lnTo>
                      <a:pt x="25174" y="91327"/>
                    </a:lnTo>
                    <a:lnTo>
                      <a:pt x="54006" y="54006"/>
                    </a:lnTo>
                    <a:lnTo>
                      <a:pt x="91327" y="25174"/>
                    </a:lnTo>
                    <a:lnTo>
                      <a:pt x="135378" y="6586"/>
                    </a:lnTo>
                    <a:lnTo>
                      <a:pt x="184403" y="0"/>
                    </a:lnTo>
                    <a:lnTo>
                      <a:pt x="2122931" y="0"/>
                    </a:lnTo>
                    <a:lnTo>
                      <a:pt x="2171957" y="6586"/>
                    </a:lnTo>
                    <a:lnTo>
                      <a:pt x="2216008" y="25174"/>
                    </a:lnTo>
                    <a:lnTo>
                      <a:pt x="2253329" y="54006"/>
                    </a:lnTo>
                    <a:lnTo>
                      <a:pt x="2282161" y="91327"/>
                    </a:lnTo>
                    <a:lnTo>
                      <a:pt x="2300749" y="135378"/>
                    </a:lnTo>
                    <a:lnTo>
                      <a:pt x="2307336" y="184404"/>
                    </a:lnTo>
                    <a:lnTo>
                      <a:pt x="2307336" y="1659636"/>
                    </a:lnTo>
                    <a:lnTo>
                      <a:pt x="2300749" y="1708661"/>
                    </a:lnTo>
                    <a:lnTo>
                      <a:pt x="2282161" y="1752712"/>
                    </a:lnTo>
                    <a:lnTo>
                      <a:pt x="2253329" y="1790033"/>
                    </a:lnTo>
                    <a:lnTo>
                      <a:pt x="2216008" y="1818865"/>
                    </a:lnTo>
                    <a:lnTo>
                      <a:pt x="2171957" y="1837453"/>
                    </a:lnTo>
                    <a:lnTo>
                      <a:pt x="2122931" y="1844040"/>
                    </a:lnTo>
                    <a:lnTo>
                      <a:pt x="184403" y="1844040"/>
                    </a:lnTo>
                    <a:lnTo>
                      <a:pt x="135378" y="1837453"/>
                    </a:lnTo>
                    <a:lnTo>
                      <a:pt x="91327" y="1818865"/>
                    </a:lnTo>
                    <a:lnTo>
                      <a:pt x="54006" y="1790033"/>
                    </a:lnTo>
                    <a:lnTo>
                      <a:pt x="25174" y="1752712"/>
                    </a:lnTo>
                    <a:lnTo>
                      <a:pt x="6586" y="1708661"/>
                    </a:lnTo>
                    <a:lnTo>
                      <a:pt x="0" y="1659636"/>
                    </a:lnTo>
                    <a:lnTo>
                      <a:pt x="0" y="184404"/>
                    </a:lnTo>
                    <a:close/>
                  </a:path>
                </a:pathLst>
              </a:custGeom>
              <a:ln w="12192">
                <a:solidFill>
                  <a:srgbClr val="FFFFFF"/>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310DAB43-3472-0789-FE38-7780C79DFD68}"/>
                </a:ext>
              </a:extLst>
            </p:cNvPr>
            <p:cNvSpPr txBox="1"/>
            <p:nvPr/>
          </p:nvSpPr>
          <p:spPr>
            <a:xfrm>
              <a:off x="2208657" y="2595168"/>
              <a:ext cx="2049780" cy="1202690"/>
            </a:xfrm>
            <a:prstGeom prst="rect">
              <a:avLst/>
            </a:prstGeom>
          </p:spPr>
          <p:txBody>
            <a:bodyPr vert="horz" wrap="square" lIns="0" tIns="100965" rIns="0" bIns="0" rtlCol="0">
              <a:spAutoFit/>
            </a:bodyPr>
            <a:lstStyle/>
            <a:p>
              <a:pPr algn="ctr">
                <a:lnSpc>
                  <a:spcPct val="100000"/>
                </a:lnSpc>
                <a:spcBef>
                  <a:spcPts val="795"/>
                </a:spcBef>
              </a:pPr>
              <a:r>
                <a:rPr sz="2000" b="1" spc="-20" dirty="0">
                  <a:solidFill>
                    <a:srgbClr val="FFFFFF"/>
                  </a:solidFill>
                  <a:latin typeface="微软雅黑"/>
                  <a:cs typeface="微软雅黑"/>
                </a:rPr>
                <a:t>大数</a:t>
              </a:r>
              <a:r>
                <a:rPr sz="2000" b="1" spc="-50" dirty="0">
                  <a:solidFill>
                    <a:srgbClr val="FFFFFF"/>
                  </a:solidFill>
                  <a:latin typeface="微软雅黑"/>
                  <a:cs typeface="微软雅黑"/>
                </a:rPr>
                <a:t>据</a:t>
              </a:r>
              <a:endParaRPr sz="2000" dirty="0">
                <a:latin typeface="微软雅黑"/>
                <a:cs typeface="微软雅黑"/>
              </a:endParaRPr>
            </a:p>
            <a:p>
              <a:pPr marL="12065" marR="5080" algn="ctr">
                <a:lnSpc>
                  <a:spcPct val="128099"/>
                </a:lnSpc>
                <a:spcBef>
                  <a:spcPts val="25"/>
                </a:spcBef>
              </a:pPr>
              <a:r>
                <a:rPr sz="2000" spc="-20" dirty="0">
                  <a:solidFill>
                    <a:srgbClr val="FFFFFF"/>
                  </a:solidFill>
                  <a:latin typeface="微软雅黑"/>
                  <a:cs typeface="微软雅黑"/>
                </a:rPr>
                <a:t>互联网、物联网</a:t>
              </a:r>
              <a:r>
                <a:rPr sz="2000" spc="-50" dirty="0">
                  <a:solidFill>
                    <a:srgbClr val="FFFFFF"/>
                  </a:solidFill>
                  <a:latin typeface="微软雅黑"/>
                  <a:cs typeface="微软雅黑"/>
                </a:rPr>
                <a:t>、</a:t>
              </a:r>
              <a:r>
                <a:rPr sz="2000" spc="-20" dirty="0">
                  <a:solidFill>
                    <a:srgbClr val="FFFFFF"/>
                  </a:solidFill>
                  <a:latin typeface="微软雅黑"/>
                  <a:cs typeface="微软雅黑"/>
                </a:rPr>
                <a:t>传感器、智能手</a:t>
              </a:r>
              <a:r>
                <a:rPr sz="2000" spc="-50" dirty="0">
                  <a:solidFill>
                    <a:srgbClr val="FFFFFF"/>
                  </a:solidFill>
                  <a:latin typeface="微软雅黑"/>
                  <a:cs typeface="微软雅黑"/>
                </a:rPr>
                <a:t>机</a:t>
              </a:r>
              <a:endParaRPr sz="2000" dirty="0">
                <a:latin typeface="微软雅黑"/>
                <a:cs typeface="微软雅黑"/>
              </a:endParaRPr>
            </a:p>
          </p:txBody>
        </p:sp>
        <p:grpSp>
          <p:nvGrpSpPr>
            <p:cNvPr id="11" name="object 10">
              <a:extLst>
                <a:ext uri="{FF2B5EF4-FFF2-40B4-BE49-F238E27FC236}">
                  <a16:creationId xmlns:a16="http://schemas.microsoft.com/office/drawing/2014/main" id="{5C3F27B6-75B3-6F06-B770-1547594B0F69}"/>
                </a:ext>
              </a:extLst>
            </p:cNvPr>
            <p:cNvGrpSpPr/>
            <p:nvPr/>
          </p:nvGrpSpPr>
          <p:grpSpPr>
            <a:xfrm>
              <a:off x="4535170" y="969010"/>
              <a:ext cx="2609850" cy="2792730"/>
              <a:chOff x="4535170" y="969010"/>
              <a:chExt cx="2609850" cy="2792730"/>
            </a:xfrm>
          </p:grpSpPr>
          <p:sp>
            <p:nvSpPr>
              <p:cNvPr id="12" name="object 11">
                <a:extLst>
                  <a:ext uri="{FF2B5EF4-FFF2-40B4-BE49-F238E27FC236}">
                    <a16:creationId xmlns:a16="http://schemas.microsoft.com/office/drawing/2014/main" id="{0EEFFC6F-8920-EEA4-0906-C063E727D37D}"/>
                  </a:ext>
                </a:extLst>
              </p:cNvPr>
              <p:cNvSpPr/>
              <p:nvPr/>
            </p:nvSpPr>
            <p:spPr>
              <a:xfrm>
                <a:off x="5495544" y="1898904"/>
                <a:ext cx="688975" cy="1862455"/>
              </a:xfrm>
              <a:custGeom>
                <a:avLst/>
                <a:gdLst/>
                <a:ahLst/>
                <a:cxnLst/>
                <a:rect l="l" t="t" r="r" b="b"/>
                <a:pathLst>
                  <a:path w="688975" h="1862454">
                    <a:moveTo>
                      <a:pt x="551052" y="0"/>
                    </a:moveTo>
                    <a:lnTo>
                      <a:pt x="137794" y="0"/>
                    </a:lnTo>
                    <a:lnTo>
                      <a:pt x="137794" y="1517904"/>
                    </a:lnTo>
                    <a:lnTo>
                      <a:pt x="0" y="1517904"/>
                    </a:lnTo>
                    <a:lnTo>
                      <a:pt x="344423" y="1862328"/>
                    </a:lnTo>
                    <a:lnTo>
                      <a:pt x="688847" y="1517904"/>
                    </a:lnTo>
                    <a:lnTo>
                      <a:pt x="551052" y="1517904"/>
                    </a:lnTo>
                    <a:lnTo>
                      <a:pt x="551052" y="0"/>
                    </a:lnTo>
                    <a:close/>
                  </a:path>
                </a:pathLst>
              </a:custGeom>
              <a:solidFill>
                <a:srgbClr val="AFBBDE"/>
              </a:solidFill>
            </p:spPr>
            <p:txBody>
              <a:bodyPr wrap="square" lIns="0" tIns="0" rIns="0" bIns="0" rtlCol="0"/>
              <a:lstStyle/>
              <a:p>
                <a:endParaRPr/>
              </a:p>
            </p:txBody>
          </p:sp>
          <p:sp>
            <p:nvSpPr>
              <p:cNvPr id="13" name="object 12">
                <a:extLst>
                  <a:ext uri="{FF2B5EF4-FFF2-40B4-BE49-F238E27FC236}">
                    <a16:creationId xmlns:a16="http://schemas.microsoft.com/office/drawing/2014/main" id="{818C5FE8-1953-EFA0-DAA2-5FCDF6F80078}"/>
                  </a:ext>
                </a:extLst>
              </p:cNvPr>
              <p:cNvSpPr/>
              <p:nvPr/>
            </p:nvSpPr>
            <p:spPr>
              <a:xfrm>
                <a:off x="4541520" y="975360"/>
                <a:ext cx="2597150" cy="1847214"/>
              </a:xfrm>
              <a:custGeom>
                <a:avLst/>
                <a:gdLst/>
                <a:ahLst/>
                <a:cxnLst/>
                <a:rect l="l" t="t" r="r" b="b"/>
                <a:pathLst>
                  <a:path w="2597150" h="1847214">
                    <a:moveTo>
                      <a:pt x="2412237" y="0"/>
                    </a:moveTo>
                    <a:lnTo>
                      <a:pt x="184657" y="0"/>
                    </a:lnTo>
                    <a:lnTo>
                      <a:pt x="135569" y="6596"/>
                    </a:lnTo>
                    <a:lnTo>
                      <a:pt x="91458" y="25211"/>
                    </a:lnTo>
                    <a:lnTo>
                      <a:pt x="54086" y="54086"/>
                    </a:lnTo>
                    <a:lnTo>
                      <a:pt x="25211" y="91458"/>
                    </a:lnTo>
                    <a:lnTo>
                      <a:pt x="6596" y="135569"/>
                    </a:lnTo>
                    <a:lnTo>
                      <a:pt x="0" y="184657"/>
                    </a:lnTo>
                    <a:lnTo>
                      <a:pt x="0" y="1662429"/>
                    </a:lnTo>
                    <a:lnTo>
                      <a:pt x="6596" y="1711518"/>
                    </a:lnTo>
                    <a:lnTo>
                      <a:pt x="25211" y="1755629"/>
                    </a:lnTo>
                    <a:lnTo>
                      <a:pt x="54086" y="1793001"/>
                    </a:lnTo>
                    <a:lnTo>
                      <a:pt x="91458" y="1821876"/>
                    </a:lnTo>
                    <a:lnTo>
                      <a:pt x="135569" y="1840491"/>
                    </a:lnTo>
                    <a:lnTo>
                      <a:pt x="184657" y="1847088"/>
                    </a:lnTo>
                    <a:lnTo>
                      <a:pt x="2412237" y="1847088"/>
                    </a:lnTo>
                    <a:lnTo>
                      <a:pt x="2461326" y="1840491"/>
                    </a:lnTo>
                    <a:lnTo>
                      <a:pt x="2505437" y="1821876"/>
                    </a:lnTo>
                    <a:lnTo>
                      <a:pt x="2542809" y="1793001"/>
                    </a:lnTo>
                    <a:lnTo>
                      <a:pt x="2571684" y="1755629"/>
                    </a:lnTo>
                    <a:lnTo>
                      <a:pt x="2590299" y="1711518"/>
                    </a:lnTo>
                    <a:lnTo>
                      <a:pt x="2596896" y="1662429"/>
                    </a:lnTo>
                    <a:lnTo>
                      <a:pt x="2596896" y="184657"/>
                    </a:lnTo>
                    <a:lnTo>
                      <a:pt x="2590299" y="135569"/>
                    </a:lnTo>
                    <a:lnTo>
                      <a:pt x="2571684" y="91458"/>
                    </a:lnTo>
                    <a:lnTo>
                      <a:pt x="2542809" y="54086"/>
                    </a:lnTo>
                    <a:lnTo>
                      <a:pt x="2505437" y="25211"/>
                    </a:lnTo>
                    <a:lnTo>
                      <a:pt x="2461326" y="6596"/>
                    </a:lnTo>
                    <a:lnTo>
                      <a:pt x="2412237" y="0"/>
                    </a:lnTo>
                    <a:close/>
                  </a:path>
                </a:pathLst>
              </a:custGeom>
              <a:solidFill>
                <a:srgbClr val="4471C4"/>
              </a:solidFill>
            </p:spPr>
            <p:txBody>
              <a:bodyPr wrap="square" lIns="0" tIns="0" rIns="0" bIns="0" rtlCol="0"/>
              <a:lstStyle/>
              <a:p>
                <a:endParaRPr/>
              </a:p>
            </p:txBody>
          </p:sp>
          <p:sp>
            <p:nvSpPr>
              <p:cNvPr id="14" name="object 13">
                <a:extLst>
                  <a:ext uri="{FF2B5EF4-FFF2-40B4-BE49-F238E27FC236}">
                    <a16:creationId xmlns:a16="http://schemas.microsoft.com/office/drawing/2014/main" id="{905700FC-0B11-DC75-EA1D-754ABC318901}"/>
                  </a:ext>
                </a:extLst>
              </p:cNvPr>
              <p:cNvSpPr/>
              <p:nvPr/>
            </p:nvSpPr>
            <p:spPr>
              <a:xfrm>
                <a:off x="4541520" y="975360"/>
                <a:ext cx="2597150" cy="1847214"/>
              </a:xfrm>
              <a:custGeom>
                <a:avLst/>
                <a:gdLst/>
                <a:ahLst/>
                <a:cxnLst/>
                <a:rect l="l" t="t" r="r" b="b"/>
                <a:pathLst>
                  <a:path w="2597150" h="1847214">
                    <a:moveTo>
                      <a:pt x="0" y="184657"/>
                    </a:moveTo>
                    <a:lnTo>
                      <a:pt x="6596" y="135569"/>
                    </a:lnTo>
                    <a:lnTo>
                      <a:pt x="25211" y="91458"/>
                    </a:lnTo>
                    <a:lnTo>
                      <a:pt x="54086" y="54086"/>
                    </a:lnTo>
                    <a:lnTo>
                      <a:pt x="91458" y="25211"/>
                    </a:lnTo>
                    <a:lnTo>
                      <a:pt x="135569" y="6596"/>
                    </a:lnTo>
                    <a:lnTo>
                      <a:pt x="184657" y="0"/>
                    </a:lnTo>
                    <a:lnTo>
                      <a:pt x="2412237" y="0"/>
                    </a:lnTo>
                    <a:lnTo>
                      <a:pt x="2461326" y="6596"/>
                    </a:lnTo>
                    <a:lnTo>
                      <a:pt x="2505437" y="25211"/>
                    </a:lnTo>
                    <a:lnTo>
                      <a:pt x="2542809" y="54086"/>
                    </a:lnTo>
                    <a:lnTo>
                      <a:pt x="2571684" y="91458"/>
                    </a:lnTo>
                    <a:lnTo>
                      <a:pt x="2590299" y="135569"/>
                    </a:lnTo>
                    <a:lnTo>
                      <a:pt x="2596896" y="184657"/>
                    </a:lnTo>
                    <a:lnTo>
                      <a:pt x="2596896" y="1662429"/>
                    </a:lnTo>
                    <a:lnTo>
                      <a:pt x="2590299" y="1711518"/>
                    </a:lnTo>
                    <a:lnTo>
                      <a:pt x="2571684" y="1755629"/>
                    </a:lnTo>
                    <a:lnTo>
                      <a:pt x="2542809" y="1793001"/>
                    </a:lnTo>
                    <a:lnTo>
                      <a:pt x="2505437" y="1821876"/>
                    </a:lnTo>
                    <a:lnTo>
                      <a:pt x="2461326" y="1840491"/>
                    </a:lnTo>
                    <a:lnTo>
                      <a:pt x="2412237" y="1847088"/>
                    </a:lnTo>
                    <a:lnTo>
                      <a:pt x="184657" y="1847088"/>
                    </a:lnTo>
                    <a:lnTo>
                      <a:pt x="135569" y="1840491"/>
                    </a:lnTo>
                    <a:lnTo>
                      <a:pt x="91458" y="1821876"/>
                    </a:lnTo>
                    <a:lnTo>
                      <a:pt x="54086" y="1793001"/>
                    </a:lnTo>
                    <a:lnTo>
                      <a:pt x="25211" y="1755629"/>
                    </a:lnTo>
                    <a:lnTo>
                      <a:pt x="6596" y="1711518"/>
                    </a:lnTo>
                    <a:lnTo>
                      <a:pt x="0" y="1662429"/>
                    </a:lnTo>
                    <a:lnTo>
                      <a:pt x="0" y="184657"/>
                    </a:lnTo>
                    <a:close/>
                  </a:path>
                </a:pathLst>
              </a:custGeom>
              <a:ln w="12192">
                <a:solidFill>
                  <a:srgbClr val="FFFFFF"/>
                </a:solidFill>
              </a:ln>
            </p:spPr>
            <p:txBody>
              <a:bodyPr wrap="square" lIns="0" tIns="0" rIns="0" bIns="0" rtlCol="0"/>
              <a:lstStyle/>
              <a:p>
                <a:endParaRPr/>
              </a:p>
            </p:txBody>
          </p:sp>
        </p:grpSp>
        <p:sp>
          <p:nvSpPr>
            <p:cNvPr id="15" name="object 14">
              <a:extLst>
                <a:ext uri="{FF2B5EF4-FFF2-40B4-BE49-F238E27FC236}">
                  <a16:creationId xmlns:a16="http://schemas.microsoft.com/office/drawing/2014/main" id="{DD856B4F-981E-FB2F-5652-C78DCDB63B0A}"/>
                </a:ext>
              </a:extLst>
            </p:cNvPr>
            <p:cNvSpPr txBox="1"/>
            <p:nvPr/>
          </p:nvSpPr>
          <p:spPr>
            <a:xfrm>
              <a:off x="4689728" y="1432512"/>
              <a:ext cx="2302510" cy="813435"/>
            </a:xfrm>
            <a:prstGeom prst="rect">
              <a:avLst/>
            </a:prstGeom>
          </p:spPr>
          <p:txBody>
            <a:bodyPr vert="horz" wrap="square" lIns="0" tIns="101600" rIns="0" bIns="0" rtlCol="0">
              <a:spAutoFit/>
            </a:bodyPr>
            <a:lstStyle/>
            <a:p>
              <a:pPr algn="ctr">
                <a:lnSpc>
                  <a:spcPct val="100000"/>
                </a:lnSpc>
                <a:spcBef>
                  <a:spcPts val="800"/>
                </a:spcBef>
              </a:pPr>
              <a:r>
                <a:rPr sz="2000" b="1" spc="-25" dirty="0">
                  <a:solidFill>
                    <a:srgbClr val="FFFFFF"/>
                  </a:solidFill>
                  <a:latin typeface="微软雅黑"/>
                  <a:cs typeface="微软雅黑"/>
                </a:rPr>
                <a:t>算</a:t>
              </a:r>
              <a:r>
                <a:rPr sz="2000" b="1" spc="-50" dirty="0">
                  <a:solidFill>
                    <a:srgbClr val="FFFFFF"/>
                  </a:solidFill>
                  <a:latin typeface="微软雅黑"/>
                  <a:cs typeface="微软雅黑"/>
                </a:rPr>
                <a:t>法</a:t>
              </a:r>
              <a:endParaRPr sz="2000" dirty="0">
                <a:latin typeface="微软雅黑"/>
                <a:cs typeface="微软雅黑"/>
              </a:endParaRPr>
            </a:p>
            <a:p>
              <a:pPr algn="ctr">
                <a:lnSpc>
                  <a:spcPct val="100000"/>
                </a:lnSpc>
                <a:spcBef>
                  <a:spcPts val="700"/>
                </a:spcBef>
              </a:pPr>
              <a:r>
                <a:rPr sz="2000" spc="-20" dirty="0">
                  <a:solidFill>
                    <a:srgbClr val="FFFFFF"/>
                  </a:solidFill>
                  <a:latin typeface="微软雅黑"/>
                  <a:cs typeface="微软雅黑"/>
                </a:rPr>
                <a:t>机器学习、深度学</a:t>
              </a:r>
              <a:r>
                <a:rPr sz="2000" spc="-50" dirty="0">
                  <a:solidFill>
                    <a:srgbClr val="FFFFFF"/>
                  </a:solidFill>
                  <a:latin typeface="微软雅黑"/>
                  <a:cs typeface="微软雅黑"/>
                </a:rPr>
                <a:t>习</a:t>
              </a:r>
              <a:endParaRPr sz="2000" dirty="0">
                <a:latin typeface="微软雅黑"/>
                <a:cs typeface="微软雅黑"/>
              </a:endParaRPr>
            </a:p>
          </p:txBody>
        </p:sp>
        <p:grpSp>
          <p:nvGrpSpPr>
            <p:cNvPr id="16" name="object 15">
              <a:extLst>
                <a:ext uri="{FF2B5EF4-FFF2-40B4-BE49-F238E27FC236}">
                  <a16:creationId xmlns:a16="http://schemas.microsoft.com/office/drawing/2014/main" id="{2D780D02-AC7B-2C97-8A32-3627E129C819}"/>
                </a:ext>
              </a:extLst>
            </p:cNvPr>
            <p:cNvGrpSpPr/>
            <p:nvPr/>
          </p:nvGrpSpPr>
          <p:grpSpPr>
            <a:xfrm>
              <a:off x="6922896" y="2328672"/>
              <a:ext cx="2693670" cy="2080260"/>
              <a:chOff x="6922896" y="2328672"/>
              <a:chExt cx="2693670" cy="2080260"/>
            </a:xfrm>
          </p:grpSpPr>
          <p:sp>
            <p:nvSpPr>
              <p:cNvPr id="17" name="object 16">
                <a:extLst>
                  <a:ext uri="{FF2B5EF4-FFF2-40B4-BE49-F238E27FC236}">
                    <a16:creationId xmlns:a16="http://schemas.microsoft.com/office/drawing/2014/main" id="{55492821-6E9E-E7B0-7669-B2E7152826CD}"/>
                  </a:ext>
                </a:extLst>
              </p:cNvPr>
              <p:cNvSpPr/>
              <p:nvPr/>
            </p:nvSpPr>
            <p:spPr>
              <a:xfrm>
                <a:off x="6922896" y="3086227"/>
                <a:ext cx="1643380" cy="1322705"/>
              </a:xfrm>
              <a:custGeom>
                <a:avLst/>
                <a:gdLst/>
                <a:ahLst/>
                <a:cxnLst/>
                <a:rect l="l" t="t" r="r" b="b"/>
                <a:pathLst>
                  <a:path w="1643379" h="1322704">
                    <a:moveTo>
                      <a:pt x="1405254" y="0"/>
                    </a:moveTo>
                    <a:lnTo>
                      <a:pt x="164337" y="868934"/>
                    </a:lnTo>
                    <a:lnTo>
                      <a:pt x="84962" y="755650"/>
                    </a:lnTo>
                    <a:lnTo>
                      <a:pt x="0" y="1237361"/>
                    </a:lnTo>
                    <a:lnTo>
                      <a:pt x="481710" y="1322324"/>
                    </a:lnTo>
                    <a:lnTo>
                      <a:pt x="402462" y="1208913"/>
                    </a:lnTo>
                    <a:lnTo>
                      <a:pt x="1643252" y="340106"/>
                    </a:lnTo>
                    <a:lnTo>
                      <a:pt x="1405254" y="0"/>
                    </a:lnTo>
                    <a:close/>
                  </a:path>
                </a:pathLst>
              </a:custGeom>
              <a:solidFill>
                <a:srgbClr val="AFBBDE"/>
              </a:solidFill>
            </p:spPr>
            <p:txBody>
              <a:bodyPr wrap="square" lIns="0" tIns="0" rIns="0" bIns="0" rtlCol="0"/>
              <a:lstStyle/>
              <a:p>
                <a:endParaRPr/>
              </a:p>
            </p:txBody>
          </p:sp>
          <p:sp>
            <p:nvSpPr>
              <p:cNvPr id="18" name="object 17">
                <a:extLst>
                  <a:ext uri="{FF2B5EF4-FFF2-40B4-BE49-F238E27FC236}">
                    <a16:creationId xmlns:a16="http://schemas.microsoft.com/office/drawing/2014/main" id="{9BEDFDDA-088A-9DBD-D479-A77B94461886}"/>
                  </a:ext>
                </a:extLst>
              </p:cNvPr>
              <p:cNvSpPr/>
              <p:nvPr/>
            </p:nvSpPr>
            <p:spPr>
              <a:xfrm>
                <a:off x="7284719" y="2334768"/>
                <a:ext cx="2326005" cy="1844039"/>
              </a:xfrm>
              <a:custGeom>
                <a:avLst/>
                <a:gdLst/>
                <a:ahLst/>
                <a:cxnLst/>
                <a:rect l="l" t="t" r="r" b="b"/>
                <a:pathLst>
                  <a:path w="2326004" h="1844039">
                    <a:moveTo>
                      <a:pt x="2141220" y="0"/>
                    </a:moveTo>
                    <a:lnTo>
                      <a:pt x="184403" y="0"/>
                    </a:lnTo>
                    <a:lnTo>
                      <a:pt x="135378" y="6586"/>
                    </a:lnTo>
                    <a:lnTo>
                      <a:pt x="91327" y="25174"/>
                    </a:lnTo>
                    <a:lnTo>
                      <a:pt x="54006" y="54006"/>
                    </a:lnTo>
                    <a:lnTo>
                      <a:pt x="25174" y="91327"/>
                    </a:lnTo>
                    <a:lnTo>
                      <a:pt x="6586" y="135378"/>
                    </a:lnTo>
                    <a:lnTo>
                      <a:pt x="0" y="184404"/>
                    </a:lnTo>
                    <a:lnTo>
                      <a:pt x="0" y="1659636"/>
                    </a:lnTo>
                    <a:lnTo>
                      <a:pt x="6586" y="1708661"/>
                    </a:lnTo>
                    <a:lnTo>
                      <a:pt x="25174" y="1752712"/>
                    </a:lnTo>
                    <a:lnTo>
                      <a:pt x="54006" y="1790033"/>
                    </a:lnTo>
                    <a:lnTo>
                      <a:pt x="91327" y="1818865"/>
                    </a:lnTo>
                    <a:lnTo>
                      <a:pt x="135378" y="1837453"/>
                    </a:lnTo>
                    <a:lnTo>
                      <a:pt x="184403" y="1844040"/>
                    </a:lnTo>
                    <a:lnTo>
                      <a:pt x="2141220" y="1844040"/>
                    </a:lnTo>
                    <a:lnTo>
                      <a:pt x="2190245" y="1837453"/>
                    </a:lnTo>
                    <a:lnTo>
                      <a:pt x="2234296" y="1818865"/>
                    </a:lnTo>
                    <a:lnTo>
                      <a:pt x="2271617" y="1790033"/>
                    </a:lnTo>
                    <a:lnTo>
                      <a:pt x="2300449" y="1752712"/>
                    </a:lnTo>
                    <a:lnTo>
                      <a:pt x="2319037" y="1708661"/>
                    </a:lnTo>
                    <a:lnTo>
                      <a:pt x="2325624" y="1659636"/>
                    </a:lnTo>
                    <a:lnTo>
                      <a:pt x="2325624" y="184404"/>
                    </a:lnTo>
                    <a:lnTo>
                      <a:pt x="2319037" y="135378"/>
                    </a:lnTo>
                    <a:lnTo>
                      <a:pt x="2300449" y="91327"/>
                    </a:lnTo>
                    <a:lnTo>
                      <a:pt x="2271617" y="54006"/>
                    </a:lnTo>
                    <a:lnTo>
                      <a:pt x="2234296" y="25174"/>
                    </a:lnTo>
                    <a:lnTo>
                      <a:pt x="2190245" y="6586"/>
                    </a:lnTo>
                    <a:lnTo>
                      <a:pt x="2141220" y="0"/>
                    </a:lnTo>
                    <a:close/>
                  </a:path>
                </a:pathLst>
              </a:custGeom>
              <a:solidFill>
                <a:srgbClr val="4471C4"/>
              </a:solidFill>
            </p:spPr>
            <p:txBody>
              <a:bodyPr wrap="square" lIns="0" tIns="0" rIns="0" bIns="0" rtlCol="0"/>
              <a:lstStyle/>
              <a:p>
                <a:endParaRPr/>
              </a:p>
            </p:txBody>
          </p:sp>
          <p:sp>
            <p:nvSpPr>
              <p:cNvPr id="19" name="object 18">
                <a:extLst>
                  <a:ext uri="{FF2B5EF4-FFF2-40B4-BE49-F238E27FC236}">
                    <a16:creationId xmlns:a16="http://schemas.microsoft.com/office/drawing/2014/main" id="{01E58004-63B5-A405-2874-25F651FAF94A}"/>
                  </a:ext>
                </a:extLst>
              </p:cNvPr>
              <p:cNvSpPr/>
              <p:nvPr/>
            </p:nvSpPr>
            <p:spPr>
              <a:xfrm>
                <a:off x="7284719" y="2334768"/>
                <a:ext cx="2326005" cy="1844039"/>
              </a:xfrm>
              <a:custGeom>
                <a:avLst/>
                <a:gdLst/>
                <a:ahLst/>
                <a:cxnLst/>
                <a:rect l="l" t="t" r="r" b="b"/>
                <a:pathLst>
                  <a:path w="2326004" h="1844039">
                    <a:moveTo>
                      <a:pt x="0" y="184404"/>
                    </a:moveTo>
                    <a:lnTo>
                      <a:pt x="6586" y="135378"/>
                    </a:lnTo>
                    <a:lnTo>
                      <a:pt x="25174" y="91327"/>
                    </a:lnTo>
                    <a:lnTo>
                      <a:pt x="54006" y="54006"/>
                    </a:lnTo>
                    <a:lnTo>
                      <a:pt x="91327" y="25174"/>
                    </a:lnTo>
                    <a:lnTo>
                      <a:pt x="135378" y="6586"/>
                    </a:lnTo>
                    <a:lnTo>
                      <a:pt x="184403" y="0"/>
                    </a:lnTo>
                    <a:lnTo>
                      <a:pt x="2141220" y="0"/>
                    </a:lnTo>
                    <a:lnTo>
                      <a:pt x="2190245" y="6586"/>
                    </a:lnTo>
                    <a:lnTo>
                      <a:pt x="2234296" y="25174"/>
                    </a:lnTo>
                    <a:lnTo>
                      <a:pt x="2271617" y="54006"/>
                    </a:lnTo>
                    <a:lnTo>
                      <a:pt x="2300449" y="91327"/>
                    </a:lnTo>
                    <a:lnTo>
                      <a:pt x="2319037" y="135378"/>
                    </a:lnTo>
                    <a:lnTo>
                      <a:pt x="2325624" y="184404"/>
                    </a:lnTo>
                    <a:lnTo>
                      <a:pt x="2325624" y="1659636"/>
                    </a:lnTo>
                    <a:lnTo>
                      <a:pt x="2319037" y="1708661"/>
                    </a:lnTo>
                    <a:lnTo>
                      <a:pt x="2300449" y="1752712"/>
                    </a:lnTo>
                    <a:lnTo>
                      <a:pt x="2271617" y="1790033"/>
                    </a:lnTo>
                    <a:lnTo>
                      <a:pt x="2234296" y="1818865"/>
                    </a:lnTo>
                    <a:lnTo>
                      <a:pt x="2190245" y="1837453"/>
                    </a:lnTo>
                    <a:lnTo>
                      <a:pt x="2141220" y="1844040"/>
                    </a:lnTo>
                    <a:lnTo>
                      <a:pt x="184403" y="1844040"/>
                    </a:lnTo>
                    <a:lnTo>
                      <a:pt x="135378" y="1837453"/>
                    </a:lnTo>
                    <a:lnTo>
                      <a:pt x="91327" y="1818865"/>
                    </a:lnTo>
                    <a:lnTo>
                      <a:pt x="54006" y="1790033"/>
                    </a:lnTo>
                    <a:lnTo>
                      <a:pt x="25174" y="1752712"/>
                    </a:lnTo>
                    <a:lnTo>
                      <a:pt x="6586" y="1708661"/>
                    </a:lnTo>
                    <a:lnTo>
                      <a:pt x="0" y="1659636"/>
                    </a:lnTo>
                    <a:lnTo>
                      <a:pt x="0" y="184404"/>
                    </a:lnTo>
                    <a:close/>
                  </a:path>
                </a:pathLst>
              </a:custGeom>
              <a:ln w="12192">
                <a:solidFill>
                  <a:srgbClr val="FFFFFF"/>
                </a:solidFill>
              </a:ln>
            </p:spPr>
            <p:txBody>
              <a:bodyPr wrap="square" lIns="0" tIns="0" rIns="0" bIns="0" rtlCol="0"/>
              <a:lstStyle/>
              <a:p>
                <a:endParaRPr/>
              </a:p>
            </p:txBody>
          </p:sp>
        </p:grpSp>
        <p:sp>
          <p:nvSpPr>
            <p:cNvPr id="20" name="object 19">
              <a:extLst>
                <a:ext uri="{FF2B5EF4-FFF2-40B4-BE49-F238E27FC236}">
                  <a16:creationId xmlns:a16="http://schemas.microsoft.com/office/drawing/2014/main" id="{14068334-618D-4A14-877B-C5751D308305}"/>
                </a:ext>
              </a:extLst>
            </p:cNvPr>
            <p:cNvSpPr txBox="1"/>
            <p:nvPr/>
          </p:nvSpPr>
          <p:spPr>
            <a:xfrm>
              <a:off x="7293738" y="2595168"/>
              <a:ext cx="2326005" cy="1160189"/>
            </a:xfrm>
            <a:prstGeom prst="rect">
              <a:avLst/>
            </a:prstGeom>
          </p:spPr>
          <p:txBody>
            <a:bodyPr vert="horz" wrap="square" lIns="0" tIns="100965" rIns="0" bIns="0" rtlCol="0">
              <a:spAutoFit/>
            </a:bodyPr>
            <a:lstStyle/>
            <a:p>
              <a:pPr algn="ctr">
                <a:lnSpc>
                  <a:spcPct val="100000"/>
                </a:lnSpc>
                <a:spcBef>
                  <a:spcPts val="795"/>
                </a:spcBef>
              </a:pPr>
              <a:r>
                <a:rPr sz="2000" b="1" spc="-20" dirty="0">
                  <a:solidFill>
                    <a:srgbClr val="FFFFFF"/>
                  </a:solidFill>
                  <a:latin typeface="微软雅黑"/>
                  <a:cs typeface="微软雅黑"/>
                </a:rPr>
                <a:t>算</a:t>
              </a:r>
              <a:r>
                <a:rPr sz="2000" b="1" spc="-50" dirty="0">
                  <a:solidFill>
                    <a:srgbClr val="FFFFFF"/>
                  </a:solidFill>
                  <a:latin typeface="微软雅黑"/>
                  <a:cs typeface="微软雅黑"/>
                </a:rPr>
                <a:t>力</a:t>
              </a:r>
              <a:endParaRPr sz="2000" dirty="0">
                <a:latin typeface="微软雅黑"/>
                <a:cs typeface="微软雅黑"/>
              </a:endParaRPr>
            </a:p>
            <a:p>
              <a:pPr marL="12700" marR="5080" algn="ctr">
                <a:lnSpc>
                  <a:spcPct val="128099"/>
                </a:lnSpc>
                <a:spcBef>
                  <a:spcPts val="25"/>
                </a:spcBef>
              </a:pPr>
              <a:r>
                <a:rPr sz="2000" spc="-20" dirty="0">
                  <a:solidFill>
                    <a:srgbClr val="FFFFFF"/>
                  </a:solidFill>
                  <a:latin typeface="微软雅黑"/>
                  <a:cs typeface="微软雅黑"/>
                </a:rPr>
                <a:t>GPU</a:t>
              </a:r>
              <a:r>
                <a:rPr lang="en-US" sz="2000" spc="-20" dirty="0">
                  <a:solidFill>
                    <a:srgbClr val="FFFFFF"/>
                  </a:solidFill>
                  <a:latin typeface="微软雅黑"/>
                  <a:cs typeface="微软雅黑"/>
                </a:rPr>
                <a:t>(</a:t>
              </a:r>
              <a:r>
                <a:rPr lang="zh-CN" altLang="en-US" sz="2000" spc="-20" dirty="0">
                  <a:solidFill>
                    <a:srgbClr val="FFFFFF"/>
                  </a:solidFill>
                  <a:latin typeface="微软雅黑"/>
                  <a:cs typeface="微软雅黑"/>
                </a:rPr>
                <a:t>并行处理</a:t>
              </a:r>
              <a:r>
                <a:rPr lang="en-US" sz="2000" spc="-20" dirty="0">
                  <a:solidFill>
                    <a:srgbClr val="FFFFFF"/>
                  </a:solidFill>
                  <a:latin typeface="微软雅黑"/>
                  <a:cs typeface="微软雅黑"/>
                </a:rPr>
                <a:t>)</a:t>
              </a:r>
              <a:r>
                <a:rPr sz="2000" spc="-20" dirty="0">
                  <a:solidFill>
                    <a:srgbClr val="FFFFFF"/>
                  </a:solidFill>
                  <a:latin typeface="微软雅黑"/>
                  <a:cs typeface="微软雅黑"/>
                </a:rPr>
                <a:t>、云计算、</a:t>
              </a:r>
              <a:r>
                <a:rPr sz="2000" spc="-50" dirty="0">
                  <a:solidFill>
                    <a:srgbClr val="FFFFFF"/>
                  </a:solidFill>
                  <a:latin typeface="微软雅黑"/>
                  <a:cs typeface="微软雅黑"/>
                </a:rPr>
                <a:t>超</a:t>
              </a:r>
              <a:r>
                <a:rPr sz="2000" spc="-20" dirty="0">
                  <a:solidFill>
                    <a:srgbClr val="FFFFFF"/>
                  </a:solidFill>
                  <a:latin typeface="微软雅黑"/>
                  <a:cs typeface="微软雅黑"/>
                </a:rPr>
                <a:t>级计算</a:t>
              </a:r>
              <a:r>
                <a:rPr sz="2000" spc="-50" dirty="0">
                  <a:solidFill>
                    <a:srgbClr val="FFFFFF"/>
                  </a:solidFill>
                  <a:latin typeface="微软雅黑"/>
                  <a:cs typeface="微软雅黑"/>
                </a:rPr>
                <a:t>机</a:t>
              </a:r>
              <a:endParaRPr sz="2000" dirty="0">
                <a:latin typeface="微软雅黑"/>
                <a:cs typeface="微软雅黑"/>
              </a:endParaRPr>
            </a:p>
          </p:txBody>
        </p:sp>
      </p:grpSp>
    </p:spTree>
    <p:extLst>
      <p:ext uri="{BB962C8B-B14F-4D97-AF65-F5344CB8AC3E}">
        <p14:creationId xmlns:p14="http://schemas.microsoft.com/office/powerpoint/2010/main" val="20112788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80F390-81F4-02FE-48AB-6ADC446A762C}"/>
              </a:ext>
            </a:extLst>
          </p:cNvPr>
          <p:cNvSpPr>
            <a:spLocks noGrp="1"/>
          </p:cNvSpPr>
          <p:nvPr>
            <p:ph type="title"/>
          </p:nvPr>
        </p:nvSpPr>
        <p:spPr/>
        <p:txBody>
          <a:bodyPr/>
          <a:lstStyle/>
          <a:p>
            <a:r>
              <a:rPr lang="zh-CN" altLang="en-US" dirty="0"/>
              <a:t>三次人机对弈</a:t>
            </a:r>
          </a:p>
        </p:txBody>
      </p:sp>
      <p:sp>
        <p:nvSpPr>
          <p:cNvPr id="3" name="内容占位符 2">
            <a:extLst>
              <a:ext uri="{FF2B5EF4-FFF2-40B4-BE49-F238E27FC236}">
                <a16:creationId xmlns:a16="http://schemas.microsoft.com/office/drawing/2014/main" id="{129DC431-3EF1-1465-C893-91168EEC711C}"/>
              </a:ext>
            </a:extLst>
          </p:cNvPr>
          <p:cNvSpPr>
            <a:spLocks noGrp="1"/>
          </p:cNvSpPr>
          <p:nvPr>
            <p:ph idx="1"/>
          </p:nvPr>
        </p:nvSpPr>
        <p:spPr/>
        <p:txBody>
          <a:bodyPr/>
          <a:lstStyle/>
          <a:p>
            <a:r>
              <a:rPr lang="en-US" altLang="zh-CN" dirty="0"/>
              <a:t>1962 </a:t>
            </a:r>
            <a:r>
              <a:rPr lang="zh-CN" altLang="en-US" dirty="0"/>
              <a:t>西洋跳棋</a:t>
            </a:r>
          </a:p>
          <a:p>
            <a:r>
              <a:rPr lang="en-US" altLang="zh-CN" dirty="0"/>
              <a:t>1997 </a:t>
            </a:r>
            <a:r>
              <a:rPr lang="zh-CN" altLang="en-US" dirty="0"/>
              <a:t>国际象棋</a:t>
            </a:r>
          </a:p>
          <a:p>
            <a:r>
              <a:rPr lang="en-US" altLang="zh-CN" dirty="0"/>
              <a:t>2016 </a:t>
            </a:r>
            <a:r>
              <a:rPr lang="zh-CN" altLang="en-US" dirty="0"/>
              <a:t>围棋</a:t>
            </a:r>
          </a:p>
          <a:p>
            <a:endParaRPr lang="zh-CN" altLang="en-US" dirty="0"/>
          </a:p>
        </p:txBody>
      </p:sp>
    </p:spTree>
    <p:extLst>
      <p:ext uri="{BB962C8B-B14F-4D97-AF65-F5344CB8AC3E}">
        <p14:creationId xmlns:p14="http://schemas.microsoft.com/office/powerpoint/2010/main" val="2413809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effectLst/>
              </a:rPr>
              <a:t>选择人机对弈的原因</a:t>
            </a:r>
            <a:endParaRPr lang="zh-CN" altLang="en-US" dirty="0"/>
          </a:p>
        </p:txBody>
      </p:sp>
      <p:sp>
        <p:nvSpPr>
          <p:cNvPr id="5" name="内容占位符 4"/>
          <p:cNvSpPr>
            <a:spLocks noGrp="1"/>
          </p:cNvSpPr>
          <p:nvPr>
            <p:ph idx="1"/>
          </p:nvPr>
        </p:nvSpPr>
        <p:spPr/>
        <p:txBody>
          <a:bodyPr>
            <a:normAutofit fontScale="92500" lnSpcReduction="20000"/>
          </a:bodyPr>
          <a:lstStyle/>
          <a:p>
            <a:r>
              <a:rPr lang="zh-CN" altLang="en-US" dirty="0"/>
              <a:t>从简单的跳棋、到复杂的象棋、直到最近热门的围棋，为何在人工智能领域，科学家们总是热衷于让</a:t>
            </a:r>
            <a:r>
              <a:rPr lang="en-US" altLang="zh-CN" dirty="0"/>
              <a:t>AI</a:t>
            </a:r>
            <a:r>
              <a:rPr lang="zh-CN" altLang="en-US" dirty="0"/>
              <a:t>下棋？</a:t>
            </a:r>
            <a:endParaRPr lang="en-US" altLang="zh-CN" dirty="0"/>
          </a:p>
          <a:p>
            <a:pPr lvl="1"/>
            <a:r>
              <a:rPr lang="zh-CN" altLang="en-US" dirty="0">
                <a:effectLst/>
              </a:rPr>
              <a:t>由于棋类游戏自古以来就被认为是人类智力活动的象征，</a:t>
            </a:r>
            <a:r>
              <a:rPr lang="zh-CN" altLang="en-US" dirty="0"/>
              <a:t>受众面广泛，</a:t>
            </a:r>
            <a:r>
              <a:rPr lang="zh-CN" altLang="en-US" dirty="0">
                <a:effectLst/>
              </a:rPr>
              <a:t>模拟人类活动的</a:t>
            </a:r>
            <a:r>
              <a:rPr lang="en-US" altLang="zh-CN" dirty="0">
                <a:effectLst/>
              </a:rPr>
              <a:t>AI</a:t>
            </a:r>
            <a:r>
              <a:rPr lang="zh-CN" altLang="en-US" dirty="0">
                <a:effectLst/>
              </a:rPr>
              <a:t>自然要以此为目标。</a:t>
            </a:r>
            <a:endParaRPr lang="en-US" altLang="zh-CN" dirty="0">
              <a:effectLst/>
            </a:endParaRPr>
          </a:p>
          <a:p>
            <a:pPr lvl="2"/>
            <a:r>
              <a:rPr lang="zh-CN" altLang="en-US" dirty="0">
                <a:effectLst/>
              </a:rPr>
              <a:t>成功达到甚至高于人类水平，可以吸引更多人关注并投身于</a:t>
            </a:r>
            <a:r>
              <a:rPr lang="en-US" altLang="zh-CN" dirty="0">
                <a:effectLst/>
              </a:rPr>
              <a:t>AI</a:t>
            </a:r>
            <a:r>
              <a:rPr lang="zh-CN" altLang="en-US" dirty="0">
                <a:effectLst/>
              </a:rPr>
              <a:t>的研究和应用中来；</a:t>
            </a:r>
          </a:p>
          <a:p>
            <a:pPr lvl="1"/>
            <a:r>
              <a:rPr lang="zh-CN" altLang="en-US" dirty="0">
                <a:effectLst/>
              </a:rPr>
              <a:t>棋类也很适合作为新的</a:t>
            </a:r>
            <a:r>
              <a:rPr lang="en-US" altLang="zh-CN" dirty="0">
                <a:effectLst/>
              </a:rPr>
              <a:t>AI</a:t>
            </a:r>
            <a:r>
              <a:rPr lang="zh-CN" altLang="en-US" dirty="0">
                <a:effectLst/>
              </a:rPr>
              <a:t>算法的度量（</a:t>
            </a:r>
            <a:r>
              <a:rPr lang="en-US" altLang="zh-CN" dirty="0">
                <a:effectLst/>
              </a:rPr>
              <a:t>Benchmark</a:t>
            </a:r>
            <a:r>
              <a:rPr lang="zh-CN" altLang="en-US" dirty="0">
                <a:effectLst/>
              </a:rPr>
              <a:t>）。</a:t>
            </a:r>
            <a:endParaRPr lang="en-US" altLang="zh-CN" dirty="0">
              <a:effectLst/>
            </a:endParaRPr>
          </a:p>
          <a:p>
            <a:pPr lvl="2"/>
            <a:r>
              <a:rPr lang="zh-CN" altLang="en-US" dirty="0">
                <a:effectLst/>
              </a:rPr>
              <a:t>棋类游戏的规则简洁明了，</a:t>
            </a:r>
            <a:r>
              <a:rPr lang="zh-CN" altLang="en-US" dirty="0"/>
              <a:t>胜负容易评估，</a:t>
            </a:r>
            <a:r>
              <a:rPr lang="zh-CN" altLang="en-US" dirty="0">
                <a:effectLst/>
              </a:rPr>
              <a:t>适合计算机来求解。</a:t>
            </a:r>
            <a:endParaRPr lang="en-US" altLang="zh-CN" dirty="0">
              <a:effectLst/>
            </a:endParaRPr>
          </a:p>
          <a:p>
            <a:pPr lvl="2"/>
            <a:r>
              <a:rPr lang="zh-CN" altLang="en-US" dirty="0">
                <a:effectLst/>
              </a:rPr>
              <a:t>理论上只要在计算能力和算法上有新的突破，任何新的棋类游戏都有可能得到攻克。</a:t>
            </a:r>
            <a:endParaRPr lang="en-US" altLang="zh-CN" dirty="0"/>
          </a:p>
          <a:p>
            <a:r>
              <a:rPr lang="zh-CN" altLang="en-US" dirty="0">
                <a:effectLst/>
              </a:rPr>
              <a:t>在人工智能发展史上，有非常著名的三盘棋：西洋跳棋、国际象棋和围棋。</a:t>
            </a:r>
            <a:endParaRPr lang="en-US" altLang="zh-CN" dirty="0"/>
          </a:p>
          <a:p>
            <a:pPr lvl="1"/>
            <a:r>
              <a:rPr lang="zh-CN" altLang="en-US" dirty="0"/>
              <a:t>每一次人机对弈都会引起公众的极大关注，并推动人工智能技术的快速发展。</a:t>
            </a:r>
            <a:endParaRPr lang="en-US" altLang="zh-CN" dirty="0"/>
          </a:p>
          <a:p>
            <a:endParaRPr lang="zh-CN" altLang="en-US" dirty="0"/>
          </a:p>
        </p:txBody>
      </p:sp>
    </p:spTree>
    <p:extLst>
      <p:ext uri="{BB962C8B-B14F-4D97-AF65-F5344CB8AC3E}">
        <p14:creationId xmlns:p14="http://schemas.microsoft.com/office/powerpoint/2010/main" val="28127761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西洋跳棋</a:t>
            </a:r>
            <a:r>
              <a:rPr lang="en-US" altLang="zh-CN" dirty="0"/>
              <a:t>AI</a:t>
            </a:r>
            <a:r>
              <a:rPr lang="zh-CN" altLang="en-US" dirty="0"/>
              <a:t>击败人类选手</a:t>
            </a:r>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5450" y="2235994"/>
            <a:ext cx="6261100" cy="3530600"/>
          </a:xfrm>
        </p:spPr>
      </p:pic>
    </p:spTree>
    <p:extLst>
      <p:ext uri="{BB962C8B-B14F-4D97-AF65-F5344CB8AC3E}">
        <p14:creationId xmlns:p14="http://schemas.microsoft.com/office/powerpoint/2010/main" val="26544052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西洋跳棋</a:t>
            </a:r>
            <a:r>
              <a:rPr lang="en-US" altLang="zh-CN" dirty="0"/>
              <a:t>AI</a:t>
            </a:r>
            <a:r>
              <a:rPr lang="zh-CN" altLang="en-US" dirty="0"/>
              <a:t>击败人类选手</a:t>
            </a:r>
          </a:p>
        </p:txBody>
      </p:sp>
      <p:sp>
        <p:nvSpPr>
          <p:cNvPr id="3" name="内容占位符 2"/>
          <p:cNvSpPr>
            <a:spLocks noGrp="1"/>
          </p:cNvSpPr>
          <p:nvPr>
            <p:ph idx="1"/>
          </p:nvPr>
        </p:nvSpPr>
        <p:spPr/>
        <p:txBody>
          <a:bodyPr>
            <a:normAutofit fontScale="85000" lnSpcReduction="20000"/>
          </a:bodyPr>
          <a:lstStyle/>
          <a:p>
            <a:r>
              <a:rPr lang="en-US" altLang="zh-CN" dirty="0"/>
              <a:t>1952</a:t>
            </a:r>
            <a:r>
              <a:rPr lang="zh-CN" altLang="en-US" dirty="0"/>
              <a:t>年，阿瑟</a:t>
            </a:r>
            <a:r>
              <a:rPr lang="en-US" altLang="zh-CN" dirty="0"/>
              <a:t>·</a:t>
            </a:r>
            <a:r>
              <a:rPr lang="zh-CN" altLang="en-US" dirty="0"/>
              <a:t>萨缪尔（</a:t>
            </a:r>
            <a:r>
              <a:rPr lang="en-US" altLang="zh-CN" dirty="0"/>
              <a:t>Arthur Samuel</a:t>
            </a:r>
            <a:r>
              <a:rPr lang="zh-CN" altLang="en-US" dirty="0"/>
              <a:t>，</a:t>
            </a:r>
            <a:r>
              <a:rPr lang="en-US" altLang="zh-CN" dirty="0"/>
              <a:t>1901—1990</a:t>
            </a:r>
            <a:r>
              <a:rPr lang="zh-CN" altLang="en-US" dirty="0"/>
              <a:t>）在</a:t>
            </a:r>
            <a:r>
              <a:rPr lang="en-US" altLang="zh-CN" dirty="0"/>
              <a:t>IBM</a:t>
            </a:r>
            <a:r>
              <a:rPr lang="zh-CN" altLang="en-US" dirty="0"/>
              <a:t>公司研制了一个西洋跳棋程序，这个程序具有自学习能力，可通过对大量棋局的分析逐渐辨识出当前局面下的“好棋”和“坏棋”，从而不断提高弈棋水平，并很快就下赢了萨缪尔自己。</a:t>
            </a:r>
            <a:endParaRPr lang="en-US" altLang="zh-CN" dirty="0"/>
          </a:p>
          <a:p>
            <a:r>
              <a:rPr lang="en-US" altLang="zh-CN" dirty="0"/>
              <a:t>1962</a:t>
            </a:r>
            <a:r>
              <a:rPr lang="zh-CN" altLang="en-US" dirty="0"/>
              <a:t>年，萨缪尔向全美最强的西洋棋选手之一的罗伯特</a:t>
            </a:r>
            <a:r>
              <a:rPr lang="en-US" altLang="zh-CN" dirty="0"/>
              <a:t>·</a:t>
            </a:r>
            <a:r>
              <a:rPr lang="zh-CN" altLang="en-US" dirty="0"/>
              <a:t>尼雷（康涅狄格州的跳棋冠军、当时全美排名第四的棋手 </a:t>
            </a:r>
            <a:r>
              <a:rPr lang="en-US" altLang="zh-CN" dirty="0"/>
              <a:t>– </a:t>
            </a:r>
            <a:r>
              <a:rPr lang="zh-CN" altLang="en-US" dirty="0"/>
              <a:t>好像是个盲人）发起了挑战，结果萨缪尔程序获胜，在当时引起很大的轰动。</a:t>
            </a:r>
            <a:endParaRPr lang="en-US" altLang="zh-CN" dirty="0"/>
          </a:p>
          <a:p>
            <a:pPr lvl="1"/>
            <a:r>
              <a:rPr lang="zh-CN" altLang="en-US" dirty="0"/>
              <a:t>在</a:t>
            </a:r>
            <a:r>
              <a:rPr lang="en-US" altLang="zh-CN" dirty="0"/>
              <a:t>IBM 7090 </a:t>
            </a:r>
            <a:r>
              <a:rPr lang="zh-CN" altLang="en-US" dirty="0"/>
              <a:t>晶体管计算机上（内存仅为</a:t>
            </a:r>
            <a:r>
              <a:rPr lang="en-US" altLang="zh-CN" dirty="0"/>
              <a:t>32k</a:t>
            </a:r>
            <a:r>
              <a:rPr lang="zh-CN" altLang="en-US" dirty="0"/>
              <a:t>）研制西洋跳棋（</a:t>
            </a:r>
            <a:r>
              <a:rPr lang="en-US" altLang="zh-CN" dirty="0"/>
              <a:t>Checkers</a:t>
            </a:r>
            <a:r>
              <a:rPr lang="zh-CN" altLang="en-US" dirty="0"/>
              <a:t>）</a:t>
            </a:r>
            <a:r>
              <a:rPr lang="en-US" altLang="zh-CN" dirty="0"/>
              <a:t>AI</a:t>
            </a:r>
            <a:r>
              <a:rPr lang="zh-CN" altLang="en-US" dirty="0"/>
              <a:t>程序。</a:t>
            </a:r>
            <a:endParaRPr lang="en-US" altLang="zh-CN" dirty="0"/>
          </a:p>
          <a:p>
            <a:pPr lvl="1"/>
            <a:r>
              <a:rPr lang="zh-CN" altLang="en-US" dirty="0"/>
              <a:t>这个程序被认为能够“学习”，并让人们首次接触了“人工智能”的概念。  </a:t>
            </a:r>
            <a:endParaRPr lang="zh-CN" altLang="en-US" dirty="0">
              <a:effectLst/>
            </a:endParaRPr>
          </a:p>
          <a:p>
            <a:pPr lvl="1"/>
            <a:r>
              <a:rPr lang="en-US" altLang="zh-CN" dirty="0"/>
              <a:t>IBM</a:t>
            </a:r>
            <a:r>
              <a:rPr lang="zh-CN" altLang="en-US" dirty="0"/>
              <a:t>的股票一夜便暴涨了</a:t>
            </a:r>
            <a:r>
              <a:rPr lang="en-US" altLang="zh-CN" dirty="0"/>
              <a:t>15</a:t>
            </a:r>
            <a:r>
              <a:rPr lang="zh-CN" altLang="en-US" dirty="0"/>
              <a:t>个点。</a:t>
            </a:r>
            <a:endParaRPr lang="en-US" altLang="zh-CN" dirty="0"/>
          </a:p>
          <a:p>
            <a:r>
              <a:rPr lang="zh-CN" altLang="en-US" dirty="0"/>
              <a:t>阿瑟</a:t>
            </a:r>
            <a:r>
              <a:rPr lang="en-US" altLang="zh-CN" dirty="0"/>
              <a:t>·</a:t>
            </a:r>
            <a:r>
              <a:rPr lang="zh-CN" altLang="en-US" dirty="0"/>
              <a:t>萨缪尔在西洋跳棋</a:t>
            </a:r>
            <a:r>
              <a:rPr lang="en-US" altLang="zh-CN" dirty="0"/>
              <a:t>AI</a:t>
            </a:r>
            <a:r>
              <a:rPr lang="zh-CN" altLang="en-US" dirty="0"/>
              <a:t>程序研制过程中，第一次提出了“</a:t>
            </a:r>
            <a:r>
              <a:rPr lang="zh-CN" altLang="en-US" b="1" dirty="0"/>
              <a:t>机器学习</a:t>
            </a:r>
            <a:r>
              <a:rPr lang="zh-CN" altLang="en-US" dirty="0"/>
              <a:t>”的概念。</a:t>
            </a:r>
            <a:endParaRPr lang="en-US" altLang="zh-CN" dirty="0"/>
          </a:p>
          <a:p>
            <a:pPr lvl="1"/>
            <a:r>
              <a:rPr lang="zh-CN" altLang="en-US" dirty="0"/>
              <a:t>即不需要显式地编程，让机器具有学习的能力。</a:t>
            </a:r>
            <a:endParaRPr lang="en-US" altLang="zh-CN" dirty="0"/>
          </a:p>
        </p:txBody>
      </p:sp>
    </p:spTree>
    <p:extLst>
      <p:ext uri="{BB962C8B-B14F-4D97-AF65-F5344CB8AC3E}">
        <p14:creationId xmlns:p14="http://schemas.microsoft.com/office/powerpoint/2010/main" val="3357898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阿瑟</a:t>
            </a:r>
            <a:r>
              <a:rPr lang="en-US" altLang="zh-CN" dirty="0"/>
              <a:t>·</a:t>
            </a:r>
            <a:r>
              <a:rPr lang="zh-CN" altLang="en-US" dirty="0"/>
              <a:t>萨缪尔 </a:t>
            </a:r>
            <a:r>
              <a:rPr lang="en-US" altLang="zh-CN" dirty="0"/>
              <a:t>- </a:t>
            </a:r>
            <a:r>
              <a:rPr lang="zh-CN" altLang="en-US" dirty="0"/>
              <a:t>机器学习之父</a:t>
            </a:r>
          </a:p>
        </p:txBody>
      </p:sp>
      <p:sp>
        <p:nvSpPr>
          <p:cNvPr id="3" name="内容占位符 2"/>
          <p:cNvSpPr>
            <a:spLocks noGrp="1"/>
          </p:cNvSpPr>
          <p:nvPr>
            <p:ph idx="1"/>
          </p:nvPr>
        </p:nvSpPr>
        <p:spPr/>
        <p:txBody>
          <a:bodyPr/>
          <a:lstStyle/>
          <a:p>
            <a:r>
              <a:rPr lang="zh-CN" altLang="en-US" dirty="0"/>
              <a:t>萨缪尔跳棋程序不仅在人工智能领域产生了重大影响，还影响到整个计算机科学的发展。</a:t>
            </a:r>
            <a:endParaRPr lang="en-US" altLang="zh-CN" dirty="0"/>
          </a:p>
          <a:p>
            <a:r>
              <a:rPr lang="zh-CN" altLang="en-US" dirty="0"/>
              <a:t>早期计算机科学研究认为：计算机不可能完成事先没有显式编程好的任务，而萨缪尔跳棋程序</a:t>
            </a:r>
            <a:r>
              <a:rPr lang="zh-CN" altLang="en-US" b="1" dirty="0"/>
              <a:t>否证</a:t>
            </a:r>
            <a:r>
              <a:rPr lang="zh-CN" altLang="en-US" dirty="0"/>
              <a:t>了这个假设。</a:t>
            </a:r>
            <a:endParaRPr lang="en-US" altLang="zh-CN" dirty="0"/>
          </a:p>
          <a:p>
            <a:pPr lvl="1"/>
            <a:r>
              <a:rPr lang="en-US" altLang="zh-CN" dirty="0">
                <a:effectLst/>
              </a:rPr>
              <a:t>a field of study that gives computer the ability without being explicitly programmed.</a:t>
            </a:r>
          </a:p>
          <a:p>
            <a:pPr lvl="1"/>
            <a:endParaRPr lang="zh-CN" altLang="en-US" dirty="0"/>
          </a:p>
        </p:txBody>
      </p:sp>
    </p:spTree>
    <p:extLst>
      <p:ext uri="{BB962C8B-B14F-4D97-AF65-F5344CB8AC3E}">
        <p14:creationId xmlns:p14="http://schemas.microsoft.com/office/powerpoint/2010/main" val="12915932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人类智慧的尊严：</a:t>
            </a:r>
          </a:p>
        </p:txBody>
      </p:sp>
      <p:sp>
        <p:nvSpPr>
          <p:cNvPr id="3" name="内容占位符 2"/>
          <p:cNvSpPr>
            <a:spLocks noGrp="1"/>
          </p:cNvSpPr>
          <p:nvPr>
            <p:ph idx="1"/>
          </p:nvPr>
        </p:nvSpPr>
        <p:spPr/>
        <p:txBody>
          <a:bodyPr/>
          <a:lstStyle/>
          <a:p>
            <a:r>
              <a:rPr lang="zh-CN" altLang="en-US" dirty="0"/>
              <a:t>随着</a:t>
            </a:r>
            <a:r>
              <a:rPr lang="en-US" altLang="zh-CN" dirty="0"/>
              <a:t>PC</a:t>
            </a:r>
            <a:r>
              <a:rPr lang="zh-CN" altLang="en-US" dirty="0"/>
              <a:t>的普及，每台个人电脑都可以运行一个水平相当高的西洋跳棋程序，会下棋的计算机逐渐褪去了光环。</a:t>
            </a:r>
            <a:endParaRPr lang="en-US" altLang="zh-CN" dirty="0"/>
          </a:p>
          <a:p>
            <a:r>
              <a:rPr lang="zh-CN" altLang="en-US" dirty="0"/>
              <a:t>人们开始怀疑西洋跳棋程序的智能程度，认为它只不过是按事先编写的搜索策略一步步找到最佳走棋步骤而已。</a:t>
            </a:r>
            <a:endParaRPr lang="en-US" altLang="zh-CN" dirty="0"/>
          </a:p>
          <a:p>
            <a:r>
              <a:rPr lang="zh-CN" altLang="en-US" dirty="0"/>
              <a:t>挑衅式的说：</a:t>
            </a:r>
            <a:endParaRPr lang="en-US" altLang="zh-CN" dirty="0"/>
          </a:p>
          <a:p>
            <a:pPr lvl="1"/>
            <a:r>
              <a:rPr lang="zh-CN" altLang="en-US" dirty="0"/>
              <a:t>“下西洋跳棋有什么了不起？哪天在国际象棋棋盘上赢了世界冠军，那才叫人工智能。”</a:t>
            </a:r>
          </a:p>
        </p:txBody>
      </p:sp>
    </p:spTree>
    <p:extLst>
      <p:ext uri="{BB962C8B-B14F-4D97-AF65-F5344CB8AC3E}">
        <p14:creationId xmlns:p14="http://schemas.microsoft.com/office/powerpoint/2010/main" val="14021935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IBM</a:t>
            </a:r>
            <a:r>
              <a:rPr lang="zh-CN" altLang="en-US" dirty="0"/>
              <a:t>深蓝战胜国际象棋世界冠军</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9150" y="2089944"/>
            <a:ext cx="5473700" cy="3822700"/>
          </a:xfrm>
        </p:spPr>
      </p:pic>
    </p:spTree>
    <p:extLst>
      <p:ext uri="{BB962C8B-B14F-4D97-AF65-F5344CB8AC3E}">
        <p14:creationId xmlns:p14="http://schemas.microsoft.com/office/powerpoint/2010/main" val="2346182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人机对抗历史</a:t>
            </a:r>
          </a:p>
        </p:txBody>
      </p:sp>
      <p:pic>
        <p:nvPicPr>
          <p:cNvPr id="4" name="内容占位符 3"/>
          <p:cNvPicPr>
            <a:picLocks noGrp="1" noChangeAspect="1"/>
          </p:cNvPicPr>
          <p:nvPr>
            <p:ph idx="1"/>
          </p:nvPr>
        </p:nvPicPr>
        <p:blipFill rotWithShape="1">
          <a:blip r:embed="rId3">
            <a:extLst>
              <a:ext uri="{28A0092B-C50C-407E-A947-70E740481C1C}">
                <a14:useLocalDpi xmlns:a14="http://schemas.microsoft.com/office/drawing/2010/main" val="0"/>
              </a:ext>
            </a:extLst>
          </a:blip>
          <a:srcRect t="11963"/>
          <a:stretch/>
        </p:blipFill>
        <p:spPr>
          <a:xfrm>
            <a:off x="587360" y="1431756"/>
            <a:ext cx="10850662" cy="5373361"/>
          </a:xfrm>
        </p:spPr>
      </p:pic>
    </p:spTree>
    <p:extLst>
      <p:ext uri="{BB962C8B-B14F-4D97-AF65-F5344CB8AC3E}">
        <p14:creationId xmlns:p14="http://schemas.microsoft.com/office/powerpoint/2010/main" val="25909656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IBM</a:t>
            </a:r>
            <a:r>
              <a:rPr lang="zh-CN" altLang="en-US" dirty="0"/>
              <a:t>深蓝战胜国际象棋世界冠军</a:t>
            </a:r>
          </a:p>
        </p:txBody>
      </p:sp>
      <p:sp>
        <p:nvSpPr>
          <p:cNvPr id="3" name="内容占位符 2"/>
          <p:cNvSpPr>
            <a:spLocks noGrp="1"/>
          </p:cNvSpPr>
          <p:nvPr>
            <p:ph idx="1"/>
          </p:nvPr>
        </p:nvSpPr>
        <p:spPr/>
        <p:txBody>
          <a:bodyPr>
            <a:normAutofit fontScale="85000" lnSpcReduction="20000"/>
          </a:bodyPr>
          <a:lstStyle/>
          <a:p>
            <a:r>
              <a:rPr lang="en-US" altLang="zh-CN" dirty="0"/>
              <a:t>1996</a:t>
            </a:r>
            <a:r>
              <a:rPr lang="zh-CN" altLang="en-US" dirty="0"/>
              <a:t>年，</a:t>
            </a:r>
            <a:r>
              <a:rPr lang="en-US" altLang="zh-CN" dirty="0"/>
              <a:t>IBM</a:t>
            </a:r>
            <a:r>
              <a:rPr lang="zh-CN" altLang="en-US" dirty="0"/>
              <a:t>研究团队倾力打造的计算机深蓝挑战世界棋王卡斯帕罗夫，当年憾败。</a:t>
            </a:r>
            <a:endParaRPr lang="en-US" altLang="zh-CN" dirty="0"/>
          </a:p>
          <a:p>
            <a:pPr lvl="1"/>
            <a:r>
              <a:rPr lang="en-US" altLang="zh-CN" dirty="0"/>
              <a:t>1996</a:t>
            </a:r>
            <a:r>
              <a:rPr lang="zh-CN" altLang="en-US" dirty="0"/>
              <a:t>年</a:t>
            </a:r>
            <a:r>
              <a:rPr lang="en-US" altLang="zh-CN" dirty="0"/>
              <a:t>2</a:t>
            </a:r>
            <a:r>
              <a:rPr lang="zh-CN" altLang="en-US" dirty="0"/>
              <a:t>月</a:t>
            </a:r>
            <a:r>
              <a:rPr lang="en-US" altLang="zh-CN" dirty="0"/>
              <a:t>10</a:t>
            </a:r>
            <a:r>
              <a:rPr lang="zh-CN" altLang="en-US" dirty="0"/>
              <a:t>日，超级电脑深蓝首次挑战西洋棋世界冠军卡斯帕罗夫，以</a:t>
            </a:r>
            <a:r>
              <a:rPr lang="en-US" altLang="zh-CN" dirty="0"/>
              <a:t>2-4</a:t>
            </a:r>
            <a:r>
              <a:rPr lang="zh-CN" altLang="en-US" dirty="0"/>
              <a:t>落败。</a:t>
            </a:r>
            <a:endParaRPr lang="en-US" altLang="zh-CN" dirty="0"/>
          </a:p>
          <a:p>
            <a:pPr lvl="1"/>
            <a:r>
              <a:rPr lang="zh-CN" altLang="en-US" dirty="0"/>
              <a:t>比赛在</a:t>
            </a:r>
            <a:r>
              <a:rPr lang="en-US" altLang="zh-CN" dirty="0"/>
              <a:t>2</a:t>
            </a:r>
            <a:r>
              <a:rPr lang="zh-CN" altLang="en-US" dirty="0"/>
              <a:t>月</a:t>
            </a:r>
            <a:r>
              <a:rPr lang="en-US" altLang="zh-CN" dirty="0"/>
              <a:t>17</a:t>
            </a:r>
            <a:r>
              <a:rPr lang="zh-CN" altLang="en-US" dirty="0"/>
              <a:t>日结束，其後研究小组着手改良深蓝。</a:t>
            </a:r>
            <a:endParaRPr lang="en-US" altLang="zh-CN" dirty="0"/>
          </a:p>
          <a:p>
            <a:r>
              <a:rPr lang="en-US" altLang="zh-CN" dirty="0"/>
              <a:t>1997</a:t>
            </a:r>
            <a:r>
              <a:rPr lang="zh-CN" altLang="en-US" dirty="0"/>
              <a:t>年 ，深蓝以 </a:t>
            </a:r>
            <a:r>
              <a:rPr lang="en-US" altLang="zh-CN" dirty="0"/>
              <a:t>3.5:2.5</a:t>
            </a:r>
            <a:r>
              <a:rPr lang="zh-CN" altLang="en-US" dirty="0"/>
              <a:t>战胜了人类国际象棋（</a:t>
            </a:r>
            <a:r>
              <a:rPr lang="en-US" altLang="zh-CN" dirty="0"/>
              <a:t>Chess</a:t>
            </a:r>
            <a:r>
              <a:rPr lang="zh-CN" altLang="en-US" dirty="0"/>
              <a:t>）世界冠军加里</a:t>
            </a:r>
            <a:r>
              <a:rPr lang="en-US" altLang="zh-CN" dirty="0"/>
              <a:t>·</a:t>
            </a:r>
            <a:r>
              <a:rPr lang="zh-CN" altLang="en-US" dirty="0"/>
              <a:t>卡斯帕罗夫。</a:t>
            </a:r>
            <a:endParaRPr lang="en-US" altLang="zh-CN" dirty="0"/>
          </a:p>
          <a:p>
            <a:pPr lvl="1"/>
            <a:r>
              <a:rPr lang="en-US" altLang="zh-CN" dirty="0"/>
              <a:t>97 </a:t>
            </a:r>
            <a:r>
              <a:rPr lang="zh-CN" altLang="en-US" dirty="0"/>
              <a:t>年 </a:t>
            </a:r>
            <a:r>
              <a:rPr lang="en-US" altLang="zh-CN" dirty="0"/>
              <a:t>5 </a:t>
            </a:r>
            <a:r>
              <a:rPr lang="zh-CN" altLang="en-US" dirty="0"/>
              <a:t>月 </a:t>
            </a:r>
            <a:r>
              <a:rPr lang="en-US" altLang="zh-CN" dirty="0"/>
              <a:t>11 </a:t>
            </a:r>
            <a:r>
              <a:rPr lang="zh-CN" altLang="en-US" dirty="0"/>
              <a:t>日，人机对弈历史性的一天：</a:t>
            </a:r>
            <a:endParaRPr lang="en-US" altLang="zh-CN" dirty="0"/>
          </a:p>
          <a:p>
            <a:pPr lvl="2"/>
            <a:r>
              <a:rPr lang="zh-CN" altLang="en-US" dirty="0"/>
              <a:t>深蓝计算机在正常时限的比赛中首次击败了等级分排名世界第一的棋手，加里</a:t>
            </a:r>
            <a:r>
              <a:rPr lang="en-US" altLang="zh-CN" dirty="0"/>
              <a:t>·</a:t>
            </a:r>
            <a:r>
              <a:rPr lang="zh-CN" altLang="en-US" dirty="0"/>
              <a:t>卡斯帕罗夫。</a:t>
            </a:r>
            <a:endParaRPr lang="en-US" altLang="zh-CN" dirty="0"/>
          </a:p>
          <a:p>
            <a:pPr lvl="1"/>
            <a:r>
              <a:rPr lang="en-US" altLang="zh-CN" dirty="0"/>
              <a:t>97</a:t>
            </a:r>
            <a:r>
              <a:rPr lang="zh-CN" altLang="en-US" dirty="0"/>
              <a:t>年时深蓝已经可以预测到</a:t>
            </a:r>
            <a:r>
              <a:rPr lang="en-US" altLang="zh-CN" dirty="0"/>
              <a:t>12</a:t>
            </a:r>
            <a:r>
              <a:rPr lang="zh-CN" altLang="en-US" dirty="0"/>
              <a:t>步之后，而卡斯帕罗夫只能预测到</a:t>
            </a:r>
            <a:r>
              <a:rPr lang="en-US" altLang="zh-CN" dirty="0"/>
              <a:t>10</a:t>
            </a:r>
            <a:r>
              <a:rPr lang="zh-CN" altLang="en-US" dirty="0"/>
              <a:t>步之后，凭借快速而又复杂的运算，深蓝赢得了国际象棋世界第一的位置。</a:t>
            </a:r>
            <a:endParaRPr lang="en-US" altLang="zh-CN" dirty="0"/>
          </a:p>
          <a:p>
            <a:r>
              <a:rPr lang="en-US" altLang="zh-CN" dirty="0"/>
              <a:t>btw</a:t>
            </a:r>
            <a:r>
              <a:rPr lang="zh-CN" altLang="en-US" dirty="0"/>
              <a:t>：</a:t>
            </a:r>
            <a:endParaRPr lang="en-US" altLang="zh-CN" dirty="0"/>
          </a:p>
          <a:p>
            <a:pPr lvl="1"/>
            <a:r>
              <a:rPr lang="zh-CN" altLang="en-US" dirty="0"/>
              <a:t>斯蒂芬</a:t>
            </a:r>
            <a:r>
              <a:rPr lang="en-US" altLang="zh-CN" dirty="0"/>
              <a:t>·</a:t>
            </a:r>
            <a:r>
              <a:rPr lang="zh-CN" altLang="en-US" dirty="0"/>
              <a:t>茨威格</a:t>
            </a:r>
            <a:r>
              <a:rPr lang="en-US" altLang="zh-CN" dirty="0"/>
              <a:t>《</a:t>
            </a:r>
            <a:r>
              <a:rPr lang="zh-CN" altLang="en-US" dirty="0"/>
              <a:t>象棋的故事</a:t>
            </a:r>
            <a:r>
              <a:rPr lang="en-US" altLang="zh-CN" dirty="0"/>
              <a:t>》</a:t>
            </a:r>
            <a:r>
              <a:rPr lang="zh-CN" altLang="en-US" dirty="0"/>
              <a:t>、</a:t>
            </a:r>
            <a:r>
              <a:rPr lang="en-US" altLang="zh-CN" dirty="0"/>
              <a:t>《</a:t>
            </a:r>
            <a:r>
              <a:rPr lang="zh-CN" altLang="en-US" dirty="0"/>
              <a:t>人类群星闪耀时</a:t>
            </a:r>
            <a:r>
              <a:rPr lang="en-US" altLang="zh-CN" dirty="0"/>
              <a:t>》</a:t>
            </a:r>
          </a:p>
        </p:txBody>
      </p:sp>
    </p:spTree>
    <p:extLst>
      <p:ext uri="{BB962C8B-B14F-4D97-AF65-F5344CB8AC3E}">
        <p14:creationId xmlns:p14="http://schemas.microsoft.com/office/powerpoint/2010/main" val="1753009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CB00D-9722-43B8-B731-43E99493CD41}"/>
              </a:ext>
            </a:extLst>
          </p:cNvPr>
          <p:cNvSpPr>
            <a:spLocks noGrp="1"/>
          </p:cNvSpPr>
          <p:nvPr>
            <p:ph type="title"/>
          </p:nvPr>
        </p:nvSpPr>
        <p:spPr/>
        <p:txBody>
          <a:bodyPr/>
          <a:lstStyle/>
          <a:p>
            <a:r>
              <a:rPr lang="en-US" altLang="zh-CN" dirty="0"/>
              <a:t>2015</a:t>
            </a:r>
            <a:r>
              <a:rPr lang="zh-CN" altLang="en-US" dirty="0"/>
              <a:t>年</a:t>
            </a:r>
            <a:r>
              <a:rPr lang="en-US" altLang="zh-CN" dirty="0"/>
              <a:t>7</a:t>
            </a:r>
            <a:r>
              <a:rPr lang="zh-CN" altLang="en-US" dirty="0"/>
              <a:t>月</a:t>
            </a:r>
            <a:r>
              <a:rPr lang="en-US" altLang="zh-CN" dirty="0"/>
              <a:t>21</a:t>
            </a:r>
            <a:r>
              <a:rPr lang="zh-CN" altLang="en-US" dirty="0"/>
              <a:t>日，上映</a:t>
            </a:r>
            <a:r>
              <a:rPr lang="en-US" altLang="zh-CN" dirty="0"/>
              <a:t>《</a:t>
            </a:r>
            <a:r>
              <a:rPr lang="zh-CN" altLang="en-US" dirty="0"/>
              <a:t>模仿游戏</a:t>
            </a:r>
            <a:r>
              <a:rPr lang="en-US" altLang="zh-CN" dirty="0"/>
              <a:t>》</a:t>
            </a:r>
            <a:endParaRPr lang="zh-CN" altLang="en-US" dirty="0"/>
          </a:p>
        </p:txBody>
      </p:sp>
      <p:pic>
        <p:nvPicPr>
          <p:cNvPr id="9" name="内容占位符 8">
            <a:extLst>
              <a:ext uri="{FF2B5EF4-FFF2-40B4-BE49-F238E27FC236}">
                <a16:creationId xmlns:a16="http://schemas.microsoft.com/office/drawing/2014/main" id="{21D56E66-9194-4375-A162-D320F6FD5F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4662" y="1825625"/>
            <a:ext cx="8702676" cy="4351338"/>
          </a:xfrm>
        </p:spPr>
      </p:pic>
    </p:spTree>
    <p:extLst>
      <p:ext uri="{BB962C8B-B14F-4D97-AF65-F5344CB8AC3E}">
        <p14:creationId xmlns:p14="http://schemas.microsoft.com/office/powerpoint/2010/main" val="2940262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知识工程 </a:t>
            </a:r>
            <a:r>
              <a:rPr lang="en-US" altLang="zh-CN" dirty="0"/>
              <a:t>- </a:t>
            </a:r>
            <a:r>
              <a:rPr lang="zh-CN" altLang="en-US" dirty="0"/>
              <a:t>知识库结合搜索</a:t>
            </a:r>
          </a:p>
        </p:txBody>
      </p:sp>
      <p:sp>
        <p:nvSpPr>
          <p:cNvPr id="3" name="内容占位符 2"/>
          <p:cNvSpPr>
            <a:spLocks noGrp="1"/>
          </p:cNvSpPr>
          <p:nvPr>
            <p:ph idx="1"/>
          </p:nvPr>
        </p:nvSpPr>
        <p:spPr/>
        <p:txBody>
          <a:bodyPr>
            <a:normAutofit fontScale="62500" lnSpcReduction="20000"/>
          </a:bodyPr>
          <a:lstStyle/>
          <a:p>
            <a:r>
              <a:rPr lang="zh-CN" altLang="en-US" dirty="0"/>
              <a:t>深蓝是</a:t>
            </a:r>
            <a:r>
              <a:rPr lang="en-US" altLang="zh-CN" dirty="0"/>
              <a:t>IBM</a:t>
            </a:r>
            <a:r>
              <a:rPr lang="zh-CN" altLang="en-US" dirty="0"/>
              <a:t>一台超级计算机，在</a:t>
            </a:r>
            <a:r>
              <a:rPr lang="en-US" altLang="zh-CN" dirty="0"/>
              <a:t>1</a:t>
            </a:r>
            <a:r>
              <a:rPr lang="zh-CN" altLang="en-US" dirty="0"/>
              <a:t>秒钟内可算两亿步棋。</a:t>
            </a:r>
            <a:endParaRPr lang="en-US" altLang="zh-CN" dirty="0"/>
          </a:p>
          <a:p>
            <a:pPr lvl="1"/>
            <a:r>
              <a:rPr lang="zh-CN" altLang="en-US" dirty="0"/>
              <a:t>国际象棋按照一盘棋平均走</a:t>
            </a:r>
            <a:r>
              <a:rPr lang="en-US" altLang="zh-CN" dirty="0"/>
              <a:t>80</a:t>
            </a:r>
            <a:r>
              <a:rPr lang="zh-CN" altLang="en-US" dirty="0"/>
              <a:t>步计算，每步棋可能的落子位置为</a:t>
            </a:r>
            <a:r>
              <a:rPr lang="en-US" altLang="zh-CN" dirty="0"/>
              <a:t>35</a:t>
            </a:r>
            <a:r>
              <a:rPr lang="zh-CN" altLang="en-US" dirty="0"/>
              <a:t>个，则总状态数约为</a:t>
            </a:r>
            <a:r>
              <a:rPr lang="en-US" altLang="zh-CN" dirty="0"/>
              <a:t>10</a:t>
            </a:r>
            <a:r>
              <a:rPr lang="zh-CN" altLang="en-US" dirty="0"/>
              <a:t>的</a:t>
            </a:r>
            <a:r>
              <a:rPr lang="en-US" altLang="zh-CN" dirty="0"/>
              <a:t>120</a:t>
            </a:r>
            <a:r>
              <a:rPr lang="zh-CN" altLang="en-US" dirty="0"/>
              <a:t>次方，若仅用蛮力搜索，即使作为超级计算机的深蓝都无法在合理的时间内完成走棋任务。</a:t>
            </a:r>
            <a:endParaRPr lang="en-US" altLang="zh-CN" dirty="0"/>
          </a:p>
          <a:p>
            <a:pPr lvl="1"/>
            <a:r>
              <a:rPr lang="zh-CN" altLang="en-US" dirty="0"/>
              <a:t>国际象棋的空间复杂度较高，暴力求解的方法并不可行，但是相对而言容易找到适合的价值函数。</a:t>
            </a:r>
            <a:endParaRPr lang="en-US" altLang="zh-CN" dirty="0"/>
          </a:p>
          <a:p>
            <a:r>
              <a:rPr lang="zh-CN" altLang="en-US" dirty="0"/>
              <a:t>实现思路并没有超越萨缪尔的工作</a:t>
            </a:r>
          </a:p>
          <a:p>
            <a:pPr lvl="1"/>
            <a:r>
              <a:rPr lang="zh-CN" altLang="en-US" dirty="0"/>
              <a:t>深蓝存储了</a:t>
            </a:r>
            <a:r>
              <a:rPr lang="en-US" altLang="zh-CN" dirty="0"/>
              <a:t>100 </a:t>
            </a:r>
            <a:r>
              <a:rPr lang="zh-CN" altLang="en-US" dirty="0"/>
              <a:t>年来几乎所有国际特级大师的开局和残局下法，利用知识库的思想帮助程序节省时间并得出合理的棋步。</a:t>
            </a:r>
            <a:endParaRPr lang="en-US" altLang="zh-CN" dirty="0"/>
          </a:p>
          <a:p>
            <a:pPr lvl="1"/>
            <a:r>
              <a:rPr lang="zh-CN" altLang="en-US" dirty="0"/>
              <a:t>深蓝采用的是</a:t>
            </a:r>
            <a:r>
              <a:rPr lang="en-US" altLang="zh-CN" b="1" dirty="0"/>
              <a:t>α-β</a:t>
            </a:r>
            <a:r>
              <a:rPr lang="zh-CN" altLang="en-US" b="1" dirty="0"/>
              <a:t>剪枝搜索</a:t>
            </a:r>
            <a:r>
              <a:rPr lang="zh-CN" altLang="en-US" dirty="0"/>
              <a:t>算法，并采用</a:t>
            </a:r>
            <a:r>
              <a:rPr lang="zh-CN" altLang="en-US" b="1" dirty="0"/>
              <a:t>知识库</a:t>
            </a:r>
            <a:r>
              <a:rPr lang="zh-CN" altLang="en-US" dirty="0"/>
              <a:t>规则的方法对棋局进行评价。</a:t>
            </a:r>
            <a:endParaRPr lang="en-US" altLang="zh-CN" dirty="0"/>
          </a:p>
          <a:p>
            <a:pPr lvl="2"/>
            <a:r>
              <a:rPr lang="zh-CN" altLang="en-US" dirty="0"/>
              <a:t>大致思路是根据棋子的重要程度、棋子的位子、棋子之间的关系对棋局进行评价。</a:t>
            </a:r>
            <a:endParaRPr lang="en-US" altLang="zh-CN" dirty="0"/>
          </a:p>
          <a:p>
            <a:r>
              <a:rPr lang="zh-CN" altLang="en-US" dirty="0"/>
              <a:t>优劣：</a:t>
            </a:r>
            <a:endParaRPr lang="en-US" altLang="zh-CN" dirty="0"/>
          </a:p>
          <a:p>
            <a:pPr lvl="1"/>
            <a:r>
              <a:rPr lang="zh-CN" altLang="en-US" dirty="0"/>
              <a:t>知识工程在计算机棋类博弈的经典应用。</a:t>
            </a:r>
            <a:endParaRPr lang="en-US" altLang="zh-CN" dirty="0"/>
          </a:p>
          <a:p>
            <a:pPr lvl="1"/>
            <a:r>
              <a:rPr lang="zh-CN" altLang="en-US" dirty="0"/>
              <a:t>深蓝在硬件上将通用处理器和象棋加速芯片相结合，提高了计算速度。</a:t>
            </a:r>
            <a:endParaRPr lang="en-US" altLang="zh-CN" dirty="0"/>
          </a:p>
          <a:p>
            <a:pPr lvl="2"/>
            <a:r>
              <a:rPr lang="zh-CN" altLang="en-US" dirty="0"/>
              <a:t>深蓝所运用的战术是“蛮算”。它运用并行计算系统，有</a:t>
            </a:r>
            <a:r>
              <a:rPr lang="en-US" altLang="zh-CN" dirty="0"/>
              <a:t>32</a:t>
            </a:r>
            <a:r>
              <a:rPr lang="zh-CN" altLang="en-US" dirty="0"/>
              <a:t>个微处理器，可同时执行多个指令，以提高计算速度来解决大型复杂的计算问题。</a:t>
            </a:r>
            <a:endParaRPr lang="en-US" altLang="zh-CN" dirty="0"/>
          </a:p>
          <a:p>
            <a:pPr lvl="1"/>
            <a:r>
              <a:rPr lang="zh-CN" altLang="en-US" dirty="0"/>
              <a:t>深蓝国际象棋</a:t>
            </a:r>
            <a:r>
              <a:rPr lang="en-US" altLang="zh-CN" dirty="0"/>
              <a:t>AI</a:t>
            </a:r>
            <a:r>
              <a:rPr lang="zh-CN" altLang="en-US" dirty="0"/>
              <a:t>的核心技术被认为是领域相关的，缺乏通用性。</a:t>
            </a:r>
            <a:endParaRPr lang="en-US" altLang="zh-CN" dirty="0"/>
          </a:p>
          <a:p>
            <a:pPr lvl="1"/>
            <a:r>
              <a:rPr lang="zh-CN" altLang="en-US" dirty="0"/>
              <a:t>据说：深蓝提前研究了卡斯帕罗夫，而卡斯帕罗夫并没有！</a:t>
            </a:r>
          </a:p>
        </p:txBody>
      </p:sp>
    </p:spTree>
    <p:extLst>
      <p:ext uri="{BB962C8B-B14F-4D97-AF65-F5344CB8AC3E}">
        <p14:creationId xmlns:p14="http://schemas.microsoft.com/office/powerpoint/2010/main" val="1322106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人类智慧的尊严：</a:t>
            </a:r>
          </a:p>
        </p:txBody>
      </p:sp>
      <p:sp>
        <p:nvSpPr>
          <p:cNvPr id="3" name="内容占位符 2"/>
          <p:cNvSpPr>
            <a:spLocks noGrp="1"/>
          </p:cNvSpPr>
          <p:nvPr>
            <p:ph idx="1"/>
          </p:nvPr>
        </p:nvSpPr>
        <p:spPr/>
        <p:txBody>
          <a:bodyPr>
            <a:normAutofit/>
          </a:bodyPr>
          <a:lstStyle/>
          <a:p>
            <a:r>
              <a:rPr lang="zh-CN" altLang="en-US" dirty="0"/>
              <a:t>当时，几乎全世界的人都在谈论深蓝的强大和可怕，没人怀疑深蓝就是人工智能的代表。</a:t>
            </a:r>
            <a:endParaRPr lang="en-US" altLang="zh-CN" dirty="0"/>
          </a:p>
          <a:p>
            <a:pPr lvl="1"/>
            <a:r>
              <a:rPr lang="zh-CN" altLang="en-US" dirty="0"/>
              <a:t>公众愿意相信，在深蓝巨大的黑色机箱内，拥有一颗在棋类博弈领域不输人类的特殊“大脑”。</a:t>
            </a:r>
            <a:endParaRPr lang="en-US" altLang="zh-CN" dirty="0"/>
          </a:p>
          <a:p>
            <a:r>
              <a:rPr lang="zh-CN" altLang="en-US" dirty="0"/>
              <a:t>挑衅式的说：</a:t>
            </a:r>
            <a:endParaRPr lang="en-US" altLang="zh-CN" dirty="0"/>
          </a:p>
          <a:p>
            <a:pPr lvl="1"/>
            <a:r>
              <a:rPr lang="en-US" altLang="zh-CN" dirty="0"/>
              <a:t>(2016</a:t>
            </a:r>
            <a:r>
              <a:rPr lang="zh-CN" altLang="en-US" dirty="0"/>
              <a:t>年前，几乎所有的地球人、包括围棋高手和不少计算机专家</a:t>
            </a:r>
            <a:r>
              <a:rPr lang="en-US" altLang="zh-CN" dirty="0"/>
              <a:t>)</a:t>
            </a:r>
          </a:p>
          <a:p>
            <a:pPr lvl="1"/>
            <a:r>
              <a:rPr lang="en-US" altLang="zh-CN" dirty="0"/>
              <a:t>“</a:t>
            </a:r>
            <a:r>
              <a:rPr lang="zh-CN" altLang="en-US" dirty="0"/>
              <a:t>计算机只不过是在程序控制下机械地完成搜索或穷举罢了。</a:t>
            </a:r>
            <a:r>
              <a:rPr lang="en-US" altLang="zh-CN" dirty="0"/>
              <a:t>”</a:t>
            </a:r>
          </a:p>
          <a:p>
            <a:pPr lvl="1"/>
            <a:r>
              <a:rPr lang="zh-CN" altLang="en-US" dirty="0"/>
              <a:t>“下象棋有什么了不起？真有智能的话，来跟世界冠军下盘围棋试试？”</a:t>
            </a:r>
          </a:p>
        </p:txBody>
      </p:sp>
    </p:spTree>
    <p:extLst>
      <p:ext uri="{BB962C8B-B14F-4D97-AF65-F5344CB8AC3E}">
        <p14:creationId xmlns:p14="http://schemas.microsoft.com/office/powerpoint/2010/main" val="3286577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AlphaGo</a:t>
            </a:r>
            <a:r>
              <a:rPr lang="zh-CN" altLang="en-US" dirty="0"/>
              <a:t>战胜围棋世界冠军李世石</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9000" y="2293144"/>
            <a:ext cx="5334000" cy="3416300"/>
          </a:xfrm>
        </p:spPr>
      </p:pic>
    </p:spTree>
    <p:extLst>
      <p:ext uri="{BB962C8B-B14F-4D97-AF65-F5344CB8AC3E}">
        <p14:creationId xmlns:p14="http://schemas.microsoft.com/office/powerpoint/2010/main" val="8911880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AlphaGo</a:t>
            </a:r>
            <a:r>
              <a:rPr lang="zh-CN" altLang="en-US" dirty="0"/>
              <a:t>战胜围棋世界冠军李世石</a:t>
            </a:r>
          </a:p>
        </p:txBody>
      </p:sp>
      <p:sp>
        <p:nvSpPr>
          <p:cNvPr id="3" name="内容占位符 2"/>
          <p:cNvSpPr>
            <a:spLocks noGrp="1"/>
          </p:cNvSpPr>
          <p:nvPr>
            <p:ph idx="1"/>
          </p:nvPr>
        </p:nvSpPr>
        <p:spPr/>
        <p:txBody>
          <a:bodyPr>
            <a:normAutofit fontScale="62500" lnSpcReduction="20000"/>
          </a:bodyPr>
          <a:lstStyle/>
          <a:p>
            <a:r>
              <a:rPr lang="en-US" altLang="zh-CN" dirty="0"/>
              <a:t>2016</a:t>
            </a:r>
            <a:r>
              <a:rPr lang="zh-CN" altLang="en-US" dirty="0"/>
              <a:t>年</a:t>
            </a:r>
            <a:r>
              <a:rPr lang="en-US" altLang="zh-CN" dirty="0"/>
              <a:t>3</a:t>
            </a:r>
            <a:r>
              <a:rPr lang="zh-CN" altLang="en-US" dirty="0"/>
              <a:t>月，谷歌旗下的</a:t>
            </a:r>
            <a:r>
              <a:rPr lang="en-US" altLang="zh-CN" dirty="0"/>
              <a:t>DeepMind</a:t>
            </a:r>
            <a:r>
              <a:rPr lang="zh-CN" altLang="en-US" dirty="0"/>
              <a:t>公司的</a:t>
            </a:r>
            <a:r>
              <a:rPr lang="en-US" altLang="zh-CN" dirty="0"/>
              <a:t>AlphaGo</a:t>
            </a:r>
            <a:r>
              <a:rPr lang="zh-CN" altLang="en-US" dirty="0"/>
              <a:t>围棋</a:t>
            </a:r>
            <a:r>
              <a:rPr lang="en-US" altLang="zh-CN" dirty="0"/>
              <a:t>AI</a:t>
            </a:r>
            <a:r>
              <a:rPr lang="zh-CN" altLang="en-US" dirty="0"/>
              <a:t>程序战胜了韩国围棋世界冠军九段棋手李世石。</a:t>
            </a:r>
            <a:endParaRPr lang="en-US" altLang="zh-CN" dirty="0"/>
          </a:p>
          <a:p>
            <a:pPr lvl="1"/>
            <a:r>
              <a:rPr lang="en-US" altLang="zh-CN" dirty="0"/>
              <a:t>2016</a:t>
            </a:r>
            <a:r>
              <a:rPr lang="zh-CN" altLang="en-US" dirty="0"/>
              <a:t>年</a:t>
            </a:r>
            <a:r>
              <a:rPr lang="en-US" altLang="zh-CN" dirty="0"/>
              <a:t>3</a:t>
            </a:r>
            <a:r>
              <a:rPr lang="zh-CN" altLang="en-US" dirty="0"/>
              <a:t>月，阿尔法围棋与围棋世界冠军、职业九段棋手李世石进行围棋人机大战，以</a:t>
            </a:r>
            <a:r>
              <a:rPr lang="en-US" altLang="zh-CN" dirty="0"/>
              <a:t>4</a:t>
            </a:r>
            <a:r>
              <a:rPr lang="zh-CN" altLang="en-US" dirty="0"/>
              <a:t>比</a:t>
            </a:r>
            <a:r>
              <a:rPr lang="en-US" altLang="zh-CN" dirty="0"/>
              <a:t>1</a:t>
            </a:r>
            <a:r>
              <a:rPr lang="zh-CN" altLang="en-US" dirty="0"/>
              <a:t>的总比分获胜；</a:t>
            </a:r>
          </a:p>
          <a:p>
            <a:pPr lvl="1"/>
            <a:r>
              <a:rPr lang="en-US" altLang="zh-CN" dirty="0"/>
              <a:t>2016</a:t>
            </a:r>
            <a:r>
              <a:rPr lang="zh-CN" altLang="en-US" dirty="0"/>
              <a:t>年末</a:t>
            </a:r>
            <a:r>
              <a:rPr lang="en-US" altLang="zh-CN" dirty="0"/>
              <a:t>2017</a:t>
            </a:r>
            <a:r>
              <a:rPr lang="zh-CN" altLang="en-US" dirty="0"/>
              <a:t>年初，该程序在中国棋类网站上以“大师”（</a:t>
            </a:r>
            <a:r>
              <a:rPr lang="en-US" altLang="zh-CN" dirty="0"/>
              <a:t>Master</a:t>
            </a:r>
            <a:r>
              <a:rPr lang="zh-CN" altLang="en-US" dirty="0"/>
              <a:t>）为注册帐号，在对弈平台上，与中日韩数十位顶尖棋手过招，进行快棋对决，连续</a:t>
            </a:r>
            <a:r>
              <a:rPr lang="en-US" altLang="zh-CN" dirty="0"/>
              <a:t>60</a:t>
            </a:r>
            <a:r>
              <a:rPr lang="zh-CN" altLang="en-US" dirty="0"/>
              <a:t>局无一败绩；</a:t>
            </a:r>
          </a:p>
          <a:p>
            <a:pPr lvl="1"/>
            <a:r>
              <a:rPr lang="en-US" altLang="zh-CN" dirty="0"/>
              <a:t>2017</a:t>
            </a:r>
            <a:r>
              <a:rPr lang="zh-CN" altLang="en-US" dirty="0"/>
              <a:t>年</a:t>
            </a:r>
            <a:r>
              <a:rPr lang="en-US" altLang="zh-CN" dirty="0"/>
              <a:t>5</a:t>
            </a:r>
            <a:r>
              <a:rPr lang="zh-CN" altLang="en-US" dirty="0"/>
              <a:t>月，在中国乌镇围棋峰会上，它与排名世界第一的世界围棋冠军柯洁对战，以</a:t>
            </a:r>
            <a:r>
              <a:rPr lang="en-US" altLang="zh-CN" dirty="0"/>
              <a:t>3</a:t>
            </a:r>
            <a:r>
              <a:rPr lang="zh-CN" altLang="en-US" dirty="0"/>
              <a:t>比</a:t>
            </a:r>
            <a:r>
              <a:rPr lang="en-US" altLang="zh-CN" dirty="0"/>
              <a:t>0</a:t>
            </a:r>
            <a:r>
              <a:rPr lang="zh-CN" altLang="en-US" dirty="0"/>
              <a:t>的总比分获胜。</a:t>
            </a:r>
          </a:p>
          <a:p>
            <a:pPr lvl="1"/>
            <a:r>
              <a:rPr lang="en-US" altLang="zh-CN" dirty="0"/>
              <a:t>2017</a:t>
            </a:r>
            <a:r>
              <a:rPr lang="zh-CN" altLang="en-US" dirty="0"/>
              <a:t>年</a:t>
            </a:r>
            <a:r>
              <a:rPr lang="en-US" altLang="zh-CN" dirty="0"/>
              <a:t>5</a:t>
            </a:r>
            <a:r>
              <a:rPr lang="zh-CN" altLang="en-US" dirty="0"/>
              <a:t>月</a:t>
            </a:r>
            <a:r>
              <a:rPr lang="en-US" altLang="zh-CN" dirty="0"/>
              <a:t>27</a:t>
            </a:r>
            <a:r>
              <a:rPr lang="zh-CN" altLang="en-US" dirty="0"/>
              <a:t>日，在柯洁与阿尔法围棋的人机大战之后，阿尔法围棋团队宣布阿尔法围棋将不再参加围棋比赛。</a:t>
            </a:r>
            <a:endParaRPr lang="en-US" altLang="zh-CN" dirty="0"/>
          </a:p>
          <a:p>
            <a:pPr lvl="2"/>
            <a:r>
              <a:rPr lang="zh-CN" altLang="en-US" dirty="0"/>
              <a:t>围棋界公认阿尔法围棋的棋力已经超过人类职业围棋顶尖水平，在</a:t>
            </a:r>
            <a:r>
              <a:rPr lang="en-US" altLang="zh-CN" dirty="0"/>
              <a:t>GoRatings</a:t>
            </a:r>
            <a:r>
              <a:rPr lang="zh-CN" altLang="en-US" dirty="0"/>
              <a:t>网站公布的世界职业围棋排名中，其等级分曾超过排名人类第一的棋手柯洁。</a:t>
            </a:r>
            <a:endParaRPr lang="zh-CN" altLang="en-US" dirty="0">
              <a:effectLst/>
            </a:endParaRPr>
          </a:p>
          <a:p>
            <a:r>
              <a:rPr lang="en-US" altLang="zh-CN" dirty="0"/>
              <a:t>2017</a:t>
            </a:r>
            <a:r>
              <a:rPr lang="zh-CN" altLang="en-US" dirty="0"/>
              <a:t>年</a:t>
            </a:r>
            <a:r>
              <a:rPr lang="en-US" altLang="zh-CN" dirty="0"/>
              <a:t>10</a:t>
            </a:r>
            <a:r>
              <a:rPr lang="zh-CN" altLang="en-US" dirty="0"/>
              <a:t>月</a:t>
            </a:r>
            <a:r>
              <a:rPr lang="en-US" altLang="zh-CN" dirty="0"/>
              <a:t>19</a:t>
            </a:r>
            <a:r>
              <a:rPr lang="zh-CN" altLang="en-US" dirty="0"/>
              <a:t>日，</a:t>
            </a:r>
            <a:r>
              <a:rPr lang="en-US" altLang="zh-CN" dirty="0"/>
              <a:t> Google</a:t>
            </a:r>
            <a:r>
              <a:rPr lang="zh-CN" altLang="en-US" dirty="0"/>
              <a:t>旗下</a:t>
            </a:r>
            <a:r>
              <a:rPr lang="en-US" altLang="zh-CN" dirty="0"/>
              <a:t>DeepMind</a:t>
            </a:r>
            <a:r>
              <a:rPr lang="zh-CN" altLang="en-US" dirty="0"/>
              <a:t>在</a:t>
            </a:r>
            <a:r>
              <a:rPr lang="en-US" altLang="zh-CN" dirty="0"/>
              <a:t>Nature</a:t>
            </a:r>
            <a:r>
              <a:rPr lang="zh-CN" altLang="en-US" dirty="0"/>
              <a:t>刊文“</a:t>
            </a:r>
            <a:r>
              <a:rPr lang="en-US" altLang="zh-CN" dirty="0"/>
              <a:t>Mastering the game of Go without human knowledge”</a:t>
            </a:r>
          </a:p>
          <a:p>
            <a:pPr lvl="1"/>
            <a:r>
              <a:rPr lang="zh-CN" altLang="en-US" dirty="0"/>
              <a:t>通告天下：横空出世的</a:t>
            </a:r>
            <a:r>
              <a:rPr lang="en-US" altLang="zh-CN" dirty="0"/>
              <a:t>AlphaGo Zero</a:t>
            </a:r>
            <a:r>
              <a:rPr lang="zh-CN" altLang="en-US" dirty="0"/>
              <a:t>，在没有使用任何人类棋局数据进行训练的情况下，三天之内通过自我对弈自学成才，将曾打败过李世石的</a:t>
            </a:r>
            <a:r>
              <a:rPr lang="en-US" altLang="zh-CN" dirty="0"/>
              <a:t>AlphaGo</a:t>
            </a:r>
            <a:r>
              <a:rPr lang="zh-CN" altLang="en-US" dirty="0"/>
              <a:t>版本赶下还未捂热的神坛（让五子），之后又迅速击溃了所有</a:t>
            </a:r>
            <a:r>
              <a:rPr lang="en-US" altLang="zh-CN" dirty="0"/>
              <a:t>AlphaGo</a:t>
            </a:r>
            <a:r>
              <a:rPr lang="zh-CN" altLang="en-US" dirty="0"/>
              <a:t>前代版本。</a:t>
            </a:r>
            <a:endParaRPr lang="en-US" altLang="zh-CN" dirty="0"/>
          </a:p>
          <a:p>
            <a:pPr lvl="1"/>
            <a:r>
              <a:rPr lang="en-US" altLang="zh-CN" dirty="0">
                <a:hlinkClick r:id="rId2"/>
              </a:rPr>
              <a:t>https://www.nature.com/articles/nature24270.epdf?author_access_token=VJXbVjaSHxFoctQQ4p2k4tRgN0jAjWel9jnR3ZoTv0PVW4gB86EEpGqTRDtpIz-2rmo8-KG06gqVobU5NSCFeHILHcVFUeMsbvwS-lxjqQGg98faovwjxeTUgZAUMnRQ</a:t>
            </a:r>
            <a:r>
              <a:rPr lang="en-US" altLang="zh-CN" dirty="0"/>
              <a:t> </a:t>
            </a:r>
          </a:p>
          <a:p>
            <a:pPr lvl="1"/>
            <a:r>
              <a:rPr lang="en-US" altLang="zh-CN" dirty="0">
                <a:hlinkClick r:id="rId3"/>
              </a:rPr>
              <a:t>https://www.nature.com/articles/nature24270</a:t>
            </a:r>
            <a:r>
              <a:rPr lang="en-US" altLang="zh-CN" dirty="0"/>
              <a:t> </a:t>
            </a:r>
            <a:endParaRPr lang="zh-CN" altLang="en-US" dirty="0"/>
          </a:p>
        </p:txBody>
      </p:sp>
    </p:spTree>
    <p:extLst>
      <p:ext uri="{BB962C8B-B14F-4D97-AF65-F5344CB8AC3E}">
        <p14:creationId xmlns:p14="http://schemas.microsoft.com/office/powerpoint/2010/main" val="932084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深度神经网络 </a:t>
            </a:r>
            <a:r>
              <a:rPr lang="en-US" altLang="zh-CN" dirty="0"/>
              <a:t>+</a:t>
            </a:r>
            <a:r>
              <a:rPr lang="zh-CN" altLang="en-US" dirty="0"/>
              <a:t>蒙特卡洛树搜索算法</a:t>
            </a:r>
          </a:p>
        </p:txBody>
      </p:sp>
      <p:sp>
        <p:nvSpPr>
          <p:cNvPr id="3" name="内容占位符 2"/>
          <p:cNvSpPr>
            <a:spLocks noGrp="1"/>
          </p:cNvSpPr>
          <p:nvPr>
            <p:ph idx="1"/>
          </p:nvPr>
        </p:nvSpPr>
        <p:spPr/>
        <p:txBody>
          <a:bodyPr>
            <a:normAutofit fontScale="77500" lnSpcReduction="20000"/>
          </a:bodyPr>
          <a:lstStyle/>
          <a:p>
            <a:r>
              <a:rPr lang="zh-CN" altLang="en-US" dirty="0"/>
              <a:t>围棋一直被认为是最复杂的棋类博弈，对</a:t>
            </a:r>
            <a:r>
              <a:rPr lang="en-US" altLang="zh-CN" dirty="0"/>
              <a:t>AI</a:t>
            </a:r>
            <a:r>
              <a:rPr lang="zh-CN" altLang="en-US" dirty="0"/>
              <a:t>来讲是经典博弈中最具挑战的棋类。</a:t>
            </a:r>
            <a:endParaRPr lang="en-US" altLang="zh-CN" dirty="0"/>
          </a:p>
          <a:p>
            <a:pPr lvl="1"/>
            <a:r>
              <a:rPr lang="zh-CN" altLang="en-US" dirty="0"/>
              <a:t>围棋的空间复杂度高，围棋按照一盘棋平均走</a:t>
            </a:r>
            <a:r>
              <a:rPr lang="en-US" altLang="zh-CN" dirty="0"/>
              <a:t>170</a:t>
            </a:r>
            <a:r>
              <a:rPr lang="zh-CN" altLang="en-US" dirty="0"/>
              <a:t>步计算，每步棋可能的落子位置为</a:t>
            </a:r>
            <a:r>
              <a:rPr lang="en-US" altLang="zh-CN" dirty="0"/>
              <a:t>250</a:t>
            </a:r>
            <a:r>
              <a:rPr lang="zh-CN" altLang="en-US" dirty="0"/>
              <a:t>个，则围棋的决策点，总状态数约为</a:t>
            </a:r>
            <a:r>
              <a:rPr lang="en-US" altLang="zh-CN" dirty="0"/>
              <a:t>10</a:t>
            </a:r>
            <a:r>
              <a:rPr lang="zh-CN" altLang="en-US" dirty="0"/>
              <a:t>的</a:t>
            </a:r>
            <a:r>
              <a:rPr lang="en-US" altLang="zh-CN" dirty="0"/>
              <a:t>170</a:t>
            </a:r>
            <a:r>
              <a:rPr lang="zh-CN" altLang="en-US" dirty="0"/>
              <a:t>次方，据估计围棋的计算复杂度已超过宇宙中原子的总数。</a:t>
            </a:r>
          </a:p>
          <a:p>
            <a:pPr lvl="1"/>
            <a:r>
              <a:rPr lang="zh-CN" altLang="en-US" dirty="0"/>
              <a:t>找到合适的策略和价值函数一直是围棋</a:t>
            </a:r>
            <a:r>
              <a:rPr lang="en-US" altLang="zh-CN" dirty="0"/>
              <a:t>AI</a:t>
            </a:r>
            <a:r>
              <a:rPr lang="zh-CN" altLang="en-US" dirty="0"/>
              <a:t>的核心问题。</a:t>
            </a:r>
            <a:endParaRPr lang="en-US" altLang="zh-CN" dirty="0"/>
          </a:p>
          <a:p>
            <a:r>
              <a:rPr lang="en-US" altLang="zh-CN" dirty="0"/>
              <a:t>AlphaGo</a:t>
            </a:r>
            <a:r>
              <a:rPr lang="zh-CN" altLang="en-US" dirty="0"/>
              <a:t>本质上是在</a:t>
            </a:r>
            <a:r>
              <a:rPr lang="zh-CN" altLang="en-US" b="1" dirty="0"/>
              <a:t>蒙特卡洛树搜索</a:t>
            </a:r>
            <a:r>
              <a:rPr lang="zh-CN" altLang="en-US" dirty="0"/>
              <a:t>框架下，整合了</a:t>
            </a:r>
            <a:r>
              <a:rPr lang="zh-CN" altLang="en-US" b="1" dirty="0"/>
              <a:t>深度学习</a:t>
            </a:r>
            <a:r>
              <a:rPr lang="zh-CN" altLang="en-US" dirty="0"/>
              <a:t>和</a:t>
            </a:r>
            <a:r>
              <a:rPr lang="zh-CN" altLang="en-US" b="1" dirty="0"/>
              <a:t>强化学习</a:t>
            </a:r>
            <a:r>
              <a:rPr lang="zh-CN" altLang="en-US" dirty="0"/>
              <a:t>技术并将线下深度学习与在线高效搜索相结合，从而获取围棋问题的有效解法。</a:t>
            </a:r>
            <a:endParaRPr lang="en-US" altLang="zh-CN" dirty="0"/>
          </a:p>
          <a:p>
            <a:pPr lvl="1"/>
            <a:r>
              <a:rPr lang="zh-CN" altLang="en-US" dirty="0"/>
              <a:t>蒙特卡洛树搜索算法用概率的方法帮助围棋</a:t>
            </a:r>
            <a:r>
              <a:rPr lang="en-US" altLang="zh-CN" dirty="0"/>
              <a:t>AI</a:t>
            </a:r>
            <a:r>
              <a:rPr lang="zh-CN" altLang="en-US" dirty="0"/>
              <a:t>找到了一个较为准确的价值函数，并帮助程序达到了业余高段的水平。</a:t>
            </a:r>
            <a:endParaRPr lang="en-US" altLang="zh-CN" dirty="0"/>
          </a:p>
          <a:p>
            <a:pPr lvl="1"/>
            <a:r>
              <a:rPr lang="zh-CN" altLang="en-US" dirty="0"/>
              <a:t>借助深度神经网络，研究员寻找到了更好的策略和价值函数的计算方法。</a:t>
            </a:r>
            <a:endParaRPr lang="en-US" altLang="zh-CN" dirty="0"/>
          </a:p>
          <a:p>
            <a:pPr lvl="1"/>
            <a:r>
              <a:rPr lang="zh-CN" altLang="en-US" dirty="0">
                <a:effectLst/>
              </a:rPr>
              <a:t>参看备注。</a:t>
            </a:r>
            <a:endParaRPr lang="en-US" altLang="zh-CN" dirty="0">
              <a:effectLst/>
            </a:endParaRPr>
          </a:p>
          <a:p>
            <a:r>
              <a:rPr lang="zh-CN" altLang="en-US" dirty="0"/>
              <a:t>虽然，</a:t>
            </a:r>
            <a:r>
              <a:rPr lang="en-US" altLang="zh-CN" dirty="0"/>
              <a:t>AlphaGo</a:t>
            </a:r>
            <a:r>
              <a:rPr lang="zh-CN" altLang="en-US" dirty="0"/>
              <a:t>只解决了计算机围棋的问题，但它在算法上比深蓝具有通用性，其思想可以被应用在多个领域。</a:t>
            </a:r>
            <a:endParaRPr lang="zh-CN" altLang="en-US" dirty="0">
              <a:effectLst/>
            </a:endParaRPr>
          </a:p>
        </p:txBody>
      </p:sp>
    </p:spTree>
    <p:extLst>
      <p:ext uri="{BB962C8B-B14F-4D97-AF65-F5344CB8AC3E}">
        <p14:creationId xmlns:p14="http://schemas.microsoft.com/office/powerpoint/2010/main" val="19710090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人类智慧的尊严：</a:t>
            </a:r>
          </a:p>
        </p:txBody>
      </p:sp>
      <p:sp>
        <p:nvSpPr>
          <p:cNvPr id="3" name="内容占位符 2"/>
          <p:cNvSpPr>
            <a:spLocks noGrp="1"/>
          </p:cNvSpPr>
          <p:nvPr>
            <p:ph idx="1"/>
          </p:nvPr>
        </p:nvSpPr>
        <p:spPr/>
        <p:txBody>
          <a:bodyPr/>
          <a:lstStyle/>
          <a:p>
            <a:r>
              <a:rPr lang="zh-CN" altLang="en-US" dirty="0"/>
              <a:t>艺术。。。</a:t>
            </a:r>
            <a:endParaRPr lang="en-US" altLang="zh-CN" dirty="0"/>
          </a:p>
          <a:p>
            <a:r>
              <a:rPr lang="zh-CN" altLang="en-US" dirty="0"/>
              <a:t>常识。。。</a:t>
            </a:r>
            <a:endParaRPr lang="en-US" altLang="zh-CN" dirty="0"/>
          </a:p>
          <a:p>
            <a:r>
              <a:rPr lang="zh-CN" altLang="en-US" dirty="0"/>
              <a:t>直觉。。。</a:t>
            </a:r>
            <a:endParaRPr lang="en-US" altLang="zh-CN" dirty="0"/>
          </a:p>
          <a:p>
            <a:r>
              <a:rPr lang="zh-CN" altLang="en-US" dirty="0"/>
              <a:t>不确定性。。。</a:t>
            </a:r>
          </a:p>
        </p:txBody>
      </p:sp>
    </p:spTree>
    <p:extLst>
      <p:ext uri="{BB962C8B-B14F-4D97-AF65-F5344CB8AC3E}">
        <p14:creationId xmlns:p14="http://schemas.microsoft.com/office/powerpoint/2010/main" val="13753325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机器学习、知识工程、深度学习</a:t>
            </a:r>
          </a:p>
        </p:txBody>
      </p:sp>
      <p:sp>
        <p:nvSpPr>
          <p:cNvPr id="3" name="内容占位符 2"/>
          <p:cNvSpPr>
            <a:spLocks noGrp="1"/>
          </p:cNvSpPr>
          <p:nvPr>
            <p:ph idx="1"/>
          </p:nvPr>
        </p:nvSpPr>
        <p:spPr/>
        <p:txBody>
          <a:bodyPr>
            <a:normAutofit fontScale="92500" lnSpcReduction="20000"/>
          </a:bodyPr>
          <a:lstStyle/>
          <a:p>
            <a:r>
              <a:rPr lang="en-US" altLang="zh-CN" dirty="0"/>
              <a:t>3</a:t>
            </a:r>
            <a:r>
              <a:rPr lang="zh-CN" altLang="en-US" dirty="0"/>
              <a:t>次浪潮，</a:t>
            </a:r>
            <a:r>
              <a:rPr lang="en-US" altLang="zh-CN" dirty="0"/>
              <a:t>3</a:t>
            </a:r>
            <a:r>
              <a:rPr lang="zh-CN" altLang="en-US" dirty="0"/>
              <a:t>盘对弈，人工智能一步步战胜人类棋手。同时这也是人工智能发展的</a:t>
            </a:r>
            <a:r>
              <a:rPr lang="en-US" altLang="zh-CN" dirty="0"/>
              <a:t>3</a:t>
            </a:r>
            <a:r>
              <a:rPr lang="zh-CN" altLang="en-US" dirty="0"/>
              <a:t>次浪潮。</a:t>
            </a:r>
            <a:endParaRPr lang="en-US" altLang="zh-CN" dirty="0"/>
          </a:p>
          <a:p>
            <a:r>
              <a:rPr lang="zh-CN" altLang="en-US" dirty="0"/>
              <a:t>机器学习：</a:t>
            </a:r>
            <a:endParaRPr lang="en-US" altLang="zh-CN" dirty="0"/>
          </a:p>
          <a:p>
            <a:pPr lvl="1"/>
            <a:r>
              <a:rPr lang="zh-CN" altLang="en-US" dirty="0"/>
              <a:t>阿瑟</a:t>
            </a:r>
            <a:r>
              <a:rPr lang="en-US" altLang="zh-CN" dirty="0"/>
              <a:t>·</a:t>
            </a:r>
            <a:r>
              <a:rPr lang="zh-CN" altLang="en-US" dirty="0"/>
              <a:t>萨缪尔在西洋跳棋</a:t>
            </a:r>
            <a:r>
              <a:rPr lang="en-US" altLang="zh-CN" dirty="0"/>
              <a:t>AI</a:t>
            </a:r>
            <a:r>
              <a:rPr lang="zh-CN" altLang="en-US" dirty="0"/>
              <a:t>程序研制过程中，第一次提出了“</a:t>
            </a:r>
            <a:r>
              <a:rPr lang="zh-CN" altLang="en-US" b="1" u="sng" dirty="0"/>
              <a:t>机器学习</a:t>
            </a:r>
            <a:r>
              <a:rPr lang="zh-CN" altLang="en-US" dirty="0"/>
              <a:t>”的概念，其工作中强化学习与对抗学习的思想至今仍然是</a:t>
            </a:r>
            <a:r>
              <a:rPr lang="en-US" altLang="zh-CN" dirty="0"/>
              <a:t>AI</a:t>
            </a:r>
            <a:r>
              <a:rPr lang="zh-CN" altLang="en-US" dirty="0"/>
              <a:t>程序的核心算法。</a:t>
            </a:r>
            <a:endParaRPr lang="en-US" altLang="zh-CN" dirty="0"/>
          </a:p>
          <a:p>
            <a:r>
              <a:rPr lang="zh-CN" altLang="en-US" dirty="0"/>
              <a:t>知识工程（专家系统）：</a:t>
            </a:r>
            <a:endParaRPr lang="en-US" altLang="zh-CN" dirty="0"/>
          </a:p>
          <a:p>
            <a:pPr lvl="1"/>
            <a:r>
              <a:rPr lang="zh-CN" altLang="en-US" dirty="0"/>
              <a:t>深蓝出现引发的人工智能第二次浪潮的另一个重要成果就是将各种“</a:t>
            </a:r>
            <a:r>
              <a:rPr lang="zh-CN" altLang="en-US" b="1" u="sng" dirty="0"/>
              <a:t>机器学习算法</a:t>
            </a:r>
            <a:r>
              <a:rPr lang="zh-CN" altLang="en-US" dirty="0"/>
              <a:t>”引入人工智能，让机器从数据中自动学习，获得知识。</a:t>
            </a:r>
            <a:endParaRPr lang="en-US" altLang="zh-CN" dirty="0"/>
          </a:p>
          <a:p>
            <a:r>
              <a:rPr lang="zh-CN" altLang="en-US" dirty="0"/>
              <a:t>深度学习：</a:t>
            </a:r>
            <a:endParaRPr lang="en-US" altLang="zh-CN" dirty="0"/>
          </a:p>
          <a:p>
            <a:pPr lvl="1"/>
            <a:r>
              <a:rPr lang="zh-CN" altLang="en-US" dirty="0"/>
              <a:t>以</a:t>
            </a:r>
            <a:r>
              <a:rPr lang="en-US" altLang="zh-CN" dirty="0"/>
              <a:t>AlphaGo</a:t>
            </a:r>
            <a:r>
              <a:rPr lang="zh-CN" altLang="en-US" dirty="0"/>
              <a:t>为首的第三次人工智能浪潮的到来，奠定了“</a:t>
            </a:r>
            <a:r>
              <a:rPr lang="zh-CN" altLang="en-US" b="1" u="sng" dirty="0"/>
              <a:t>深度学习</a:t>
            </a:r>
            <a:r>
              <a:rPr lang="zh-CN" altLang="en-US" dirty="0"/>
              <a:t>”将作为人工智能技术继续前进的核心技术。</a:t>
            </a:r>
          </a:p>
        </p:txBody>
      </p:sp>
    </p:spTree>
    <p:extLst>
      <p:ext uri="{BB962C8B-B14F-4D97-AF65-F5344CB8AC3E}">
        <p14:creationId xmlns:p14="http://schemas.microsoft.com/office/powerpoint/2010/main" val="11198664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p>
        </p:txBody>
      </p:sp>
      <p:sp>
        <p:nvSpPr>
          <p:cNvPr id="3" name="内容占位符 2"/>
          <p:cNvSpPr>
            <a:spLocks noGrp="1"/>
          </p:cNvSpPr>
          <p:nvPr>
            <p:ph idx="1"/>
          </p:nvPr>
        </p:nvSpPr>
        <p:spPr/>
        <p:txBody>
          <a:bodyPr>
            <a:normAutofit fontScale="92500" lnSpcReduction="10000"/>
          </a:bodyPr>
          <a:lstStyle/>
          <a:p>
            <a:r>
              <a:rPr lang="zh-CN" altLang="en-US" dirty="0"/>
              <a:t>西洋跳棋</a:t>
            </a:r>
            <a:r>
              <a:rPr lang="en-US" altLang="zh-CN" dirty="0"/>
              <a:t>AI</a:t>
            </a:r>
            <a:r>
              <a:rPr lang="zh-CN" altLang="en-US" dirty="0"/>
              <a:t>程序的核心技术是通过自我对弈来学习评价函数。</a:t>
            </a:r>
            <a:endParaRPr lang="en-US" altLang="zh-CN" dirty="0"/>
          </a:p>
          <a:p>
            <a:pPr lvl="1"/>
            <a:r>
              <a:rPr lang="zh-CN" altLang="en-US" dirty="0"/>
              <a:t>大致原理是利用两个副本进行对弈，学习线性评价函数每个特征的权重，其中：</a:t>
            </a:r>
            <a:endParaRPr lang="en-US" altLang="zh-CN" dirty="0"/>
          </a:p>
          <a:p>
            <a:pPr lvl="2"/>
            <a:r>
              <a:rPr lang="zh-CN" altLang="en-US" dirty="0"/>
              <a:t>一个副本</a:t>
            </a:r>
            <a:r>
              <a:rPr lang="en-US" altLang="zh-CN" dirty="0"/>
              <a:t>Beta</a:t>
            </a:r>
            <a:r>
              <a:rPr lang="zh-CN" altLang="en-US" dirty="0"/>
              <a:t>始终使用固定的评价函数，</a:t>
            </a:r>
            <a:endParaRPr lang="en-US" altLang="zh-CN" dirty="0"/>
          </a:p>
          <a:p>
            <a:pPr lvl="2"/>
            <a:r>
              <a:rPr lang="zh-CN" altLang="en-US" dirty="0"/>
              <a:t>另一个副本</a:t>
            </a:r>
            <a:r>
              <a:rPr lang="en-US" altLang="zh-CN" dirty="0"/>
              <a:t>Alpha</a:t>
            </a:r>
            <a:r>
              <a:rPr lang="zh-CN" altLang="en-US" dirty="0"/>
              <a:t>则通过与使用极小极大搜索（</a:t>
            </a:r>
            <a:r>
              <a:rPr lang="en-US" altLang="zh-CN" dirty="0"/>
              <a:t>minimax search</a:t>
            </a:r>
            <a:r>
              <a:rPr lang="zh-CN" altLang="en-US" dirty="0"/>
              <a:t>）算法作对比来学习特征的权重。</a:t>
            </a:r>
            <a:endParaRPr lang="en-US" altLang="zh-CN" dirty="0"/>
          </a:p>
          <a:p>
            <a:r>
              <a:rPr lang="zh-CN" altLang="en-US" dirty="0"/>
              <a:t>强化学习与对抗学习的思想至今仍然是</a:t>
            </a:r>
            <a:r>
              <a:rPr lang="en-US" altLang="zh-CN" dirty="0"/>
              <a:t>AI</a:t>
            </a:r>
            <a:r>
              <a:rPr lang="zh-CN" altLang="en-US" dirty="0"/>
              <a:t>程序的核心算法</a:t>
            </a:r>
          </a:p>
          <a:p>
            <a:pPr lvl="1"/>
            <a:r>
              <a:rPr lang="zh-CN" altLang="en-US" dirty="0"/>
              <a:t>西洋跳棋</a:t>
            </a:r>
            <a:r>
              <a:rPr lang="en-US" altLang="zh-CN" dirty="0"/>
              <a:t>AI</a:t>
            </a:r>
            <a:r>
              <a:rPr lang="zh-CN" altLang="en-US" dirty="0"/>
              <a:t>程序使用了相当多的领域知识，以及一些简化的假设，萨缪尔的工作是早期</a:t>
            </a:r>
            <a:r>
              <a:rPr lang="en-US" altLang="zh-CN" dirty="0"/>
              <a:t>AI</a:t>
            </a:r>
            <a:r>
              <a:rPr lang="zh-CN" altLang="en-US" dirty="0"/>
              <a:t>的一个里程碑。</a:t>
            </a:r>
          </a:p>
          <a:p>
            <a:r>
              <a:rPr lang="en-US" altLang="zh-CN" dirty="0"/>
              <a:t>AlphaGo</a:t>
            </a:r>
            <a:r>
              <a:rPr lang="zh-CN" altLang="en-US" dirty="0"/>
              <a:t>围棋</a:t>
            </a:r>
            <a:r>
              <a:rPr lang="en-US" altLang="zh-CN" dirty="0"/>
              <a:t>AI</a:t>
            </a:r>
            <a:r>
              <a:rPr lang="zh-CN" altLang="en-US" dirty="0"/>
              <a:t>算法和当今深度学习领域非常火爆的生成式对抗网络（</a:t>
            </a:r>
            <a:r>
              <a:rPr lang="en-US" altLang="zh-CN" dirty="0"/>
              <a:t>GAN</a:t>
            </a:r>
            <a:r>
              <a:rPr lang="zh-CN" altLang="en-US" dirty="0"/>
              <a:t>）都采用了类似的思想。</a:t>
            </a:r>
            <a:endParaRPr lang="en-US" altLang="zh-CN" dirty="0"/>
          </a:p>
        </p:txBody>
      </p:sp>
    </p:spTree>
    <p:extLst>
      <p:ext uri="{BB962C8B-B14F-4D97-AF65-F5344CB8AC3E}">
        <p14:creationId xmlns:p14="http://schemas.microsoft.com/office/powerpoint/2010/main" val="8308857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知识工程</a:t>
            </a:r>
          </a:p>
        </p:txBody>
      </p:sp>
      <p:sp>
        <p:nvSpPr>
          <p:cNvPr id="3" name="内容占位符 2"/>
          <p:cNvSpPr>
            <a:spLocks noGrp="1"/>
          </p:cNvSpPr>
          <p:nvPr>
            <p:ph idx="1"/>
          </p:nvPr>
        </p:nvSpPr>
        <p:spPr/>
        <p:txBody>
          <a:bodyPr>
            <a:normAutofit fontScale="92500" lnSpcReduction="10000"/>
          </a:bodyPr>
          <a:lstStyle/>
          <a:p>
            <a:r>
              <a:rPr lang="zh-CN" altLang="en-US" dirty="0"/>
              <a:t>人工智能的第二次浪潮（</a:t>
            </a:r>
            <a:r>
              <a:rPr lang="en-US" altLang="zh-CN" dirty="0"/>
              <a:t>1976</a:t>
            </a:r>
            <a:r>
              <a:rPr lang="zh-CN" altLang="en-US" dirty="0"/>
              <a:t>年</a:t>
            </a:r>
            <a:r>
              <a:rPr lang="en-US" altLang="zh-CN" dirty="0"/>
              <a:t>-2006</a:t>
            </a:r>
            <a:r>
              <a:rPr lang="zh-CN" altLang="en-US" dirty="0"/>
              <a:t>年）是知识工程与各类机器学习方法群雄逐鹿的时代。</a:t>
            </a:r>
            <a:endParaRPr lang="en-US" altLang="zh-CN" dirty="0"/>
          </a:p>
          <a:p>
            <a:r>
              <a:rPr lang="zh-CN" altLang="en-US" dirty="0"/>
              <a:t>代表性成果之一就是知识工程</a:t>
            </a:r>
            <a:r>
              <a:rPr lang="en-US" altLang="zh-CN" dirty="0"/>
              <a:t>:</a:t>
            </a:r>
          </a:p>
          <a:p>
            <a:pPr lvl="1"/>
            <a:r>
              <a:rPr lang="zh-CN" altLang="en-US" dirty="0"/>
              <a:t>知识工程的典型应用就是各种专家系统，比如：</a:t>
            </a:r>
            <a:endParaRPr lang="en-US" altLang="zh-CN" dirty="0"/>
          </a:p>
          <a:p>
            <a:pPr lvl="2"/>
            <a:r>
              <a:rPr lang="zh-CN" altLang="en-US" dirty="0"/>
              <a:t>医学专家系统、工程学专家系统等。</a:t>
            </a:r>
            <a:endParaRPr lang="en-US" altLang="zh-CN" dirty="0"/>
          </a:p>
          <a:p>
            <a:pPr lvl="1"/>
            <a:r>
              <a:rPr lang="zh-CN" altLang="en-US" dirty="0"/>
              <a:t>知识工程弊端：</a:t>
            </a:r>
            <a:endParaRPr lang="en-US" altLang="zh-CN" dirty="0"/>
          </a:p>
          <a:p>
            <a:pPr lvl="2"/>
            <a:r>
              <a:rPr lang="zh-CN" altLang="en-US" dirty="0"/>
              <a:t>主要表现在知识的总结与获取很难，有些领域的专家不愿意分享他们的经验。</a:t>
            </a:r>
            <a:endParaRPr lang="en-US" altLang="zh-CN" dirty="0"/>
          </a:p>
          <a:p>
            <a:r>
              <a:rPr lang="zh-CN" altLang="en-US" dirty="0"/>
              <a:t>另一个重要成果就是将各种机器学习算法引入人工智能，让机器从数据中自动学习，获得知识。</a:t>
            </a:r>
          </a:p>
          <a:p>
            <a:pPr lvl="1"/>
            <a:r>
              <a:rPr lang="zh-CN" altLang="en-US" dirty="0"/>
              <a:t>机器学习的各大学派纷纷提出了各类机器学习算法。</a:t>
            </a:r>
          </a:p>
          <a:p>
            <a:endParaRPr lang="zh-CN" altLang="en-US" dirty="0"/>
          </a:p>
        </p:txBody>
      </p:sp>
    </p:spTree>
    <p:extLst>
      <p:ext uri="{BB962C8B-B14F-4D97-AF65-F5344CB8AC3E}">
        <p14:creationId xmlns:p14="http://schemas.microsoft.com/office/powerpoint/2010/main" val="15609697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p:txBody>
          <a:bodyPr>
            <a:normAutofit fontScale="92500"/>
          </a:bodyPr>
          <a:lstStyle/>
          <a:p>
            <a:r>
              <a:rPr lang="zh-CN" altLang="en-US" dirty="0"/>
              <a:t>人工智能的第三次浪潮（</a:t>
            </a:r>
            <a:r>
              <a:rPr lang="en-US" altLang="zh-CN" dirty="0"/>
              <a:t>2006</a:t>
            </a:r>
            <a:r>
              <a:rPr lang="zh-CN" altLang="en-US" dirty="0"/>
              <a:t>年</a:t>
            </a:r>
            <a:r>
              <a:rPr lang="en-US" altLang="zh-CN" dirty="0"/>
              <a:t>-</a:t>
            </a:r>
            <a:r>
              <a:rPr lang="zh-CN" altLang="en-US" dirty="0"/>
              <a:t>现在）代表性成果就是深度学习。</a:t>
            </a:r>
            <a:endParaRPr lang="en-US" altLang="zh-CN" dirty="0"/>
          </a:p>
          <a:p>
            <a:pPr lvl="1"/>
            <a:r>
              <a:rPr lang="en-US" altLang="zh-CN" dirty="0"/>
              <a:t>2006</a:t>
            </a:r>
            <a:r>
              <a:rPr lang="zh-CN" altLang="en-US" dirty="0"/>
              <a:t>年杰夫</a:t>
            </a:r>
            <a:r>
              <a:rPr lang="en-US" altLang="zh-CN" dirty="0"/>
              <a:t>·</a:t>
            </a:r>
            <a:r>
              <a:rPr lang="zh-CN" altLang="en-US" dirty="0"/>
              <a:t>辛顿和他的学生在</a:t>
            </a:r>
            <a:r>
              <a:rPr lang="en-US" altLang="zh-CN" dirty="0"/>
              <a:t>《</a:t>
            </a:r>
            <a:r>
              <a:rPr lang="zh-CN" altLang="en-US" dirty="0"/>
              <a:t>科学</a:t>
            </a:r>
            <a:r>
              <a:rPr lang="en-US" altLang="zh-CN" dirty="0"/>
              <a:t>》</a:t>
            </a:r>
            <a:r>
              <a:rPr lang="zh-CN" altLang="en-US" dirty="0"/>
              <a:t>杂志上发表了一篇关于应用神经网络进行数据降维的文章，其核心是提出了深度神经网络具有优异的特征学习能力，并可采用“逐层预训练”的策略对其有效训练。</a:t>
            </a:r>
            <a:endParaRPr lang="en-US" altLang="zh-CN" dirty="0"/>
          </a:p>
          <a:p>
            <a:pPr lvl="1"/>
            <a:r>
              <a:rPr lang="en-US" altLang="zh-CN" dirty="0"/>
              <a:t>2015</a:t>
            </a:r>
            <a:r>
              <a:rPr lang="zh-CN" altLang="en-US" dirty="0"/>
              <a:t>年谷歌</a:t>
            </a:r>
            <a:r>
              <a:rPr lang="en-US" altLang="zh-CN" dirty="0"/>
              <a:t>DeepMind</a:t>
            </a:r>
            <a:r>
              <a:rPr lang="zh-CN" altLang="en-US" dirty="0"/>
              <a:t>公司研发了深度学习结合强化学习的“深度强化学习”技术，该技术能够学会玩</a:t>
            </a:r>
            <a:r>
              <a:rPr lang="en-US" altLang="zh-CN" dirty="0"/>
              <a:t>Atari</a:t>
            </a:r>
            <a:r>
              <a:rPr lang="zh-CN" altLang="en-US" dirty="0"/>
              <a:t>视频游戏，并达到了可与人类匹敌的水平。</a:t>
            </a:r>
            <a:endParaRPr lang="en-US" altLang="zh-CN" dirty="0"/>
          </a:p>
          <a:p>
            <a:pPr lvl="2"/>
            <a:r>
              <a:rPr lang="zh-CN" altLang="en-US" dirty="0"/>
              <a:t>事实上，“深度强化学习”技术就是</a:t>
            </a:r>
            <a:r>
              <a:rPr lang="en-US" altLang="zh-CN" dirty="0"/>
              <a:t>AlphaGo</a:t>
            </a:r>
            <a:r>
              <a:rPr lang="zh-CN" altLang="en-US" dirty="0"/>
              <a:t>的核心技术。</a:t>
            </a:r>
            <a:endParaRPr lang="en-US" altLang="zh-CN" dirty="0"/>
          </a:p>
          <a:p>
            <a:r>
              <a:rPr lang="zh-CN" altLang="en-US" dirty="0"/>
              <a:t>深度学习技术由于能够自动从数据中学习复杂的特征，因此被认为是现代人工智能最重要、应用最广泛的技术。</a:t>
            </a:r>
            <a:endParaRPr lang="en-US" altLang="zh-CN" dirty="0"/>
          </a:p>
        </p:txBody>
      </p:sp>
    </p:spTree>
    <p:extLst>
      <p:ext uri="{BB962C8B-B14F-4D97-AF65-F5344CB8AC3E}">
        <p14:creationId xmlns:p14="http://schemas.microsoft.com/office/powerpoint/2010/main" val="196212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398F1-8DD1-49DC-92C8-94518CDB9E94}"/>
              </a:ext>
            </a:extLst>
          </p:cNvPr>
          <p:cNvSpPr>
            <a:spLocks noGrp="1"/>
          </p:cNvSpPr>
          <p:nvPr>
            <p:ph type="title"/>
          </p:nvPr>
        </p:nvSpPr>
        <p:spPr/>
        <p:txBody>
          <a:bodyPr/>
          <a:lstStyle/>
          <a:p>
            <a:r>
              <a:rPr lang="zh-CN" altLang="en-US" dirty="0"/>
              <a:t>人工智能起源</a:t>
            </a:r>
            <a:br>
              <a:rPr lang="en-US" altLang="zh-CN" dirty="0"/>
            </a:br>
            <a:r>
              <a:rPr lang="en-US" altLang="zh-CN" dirty="0"/>
              <a:t> - </a:t>
            </a:r>
            <a:r>
              <a:rPr lang="zh-CN" altLang="en-US" dirty="0"/>
              <a:t>所有的一切起源于三篇论文</a:t>
            </a:r>
          </a:p>
        </p:txBody>
      </p:sp>
      <p:sp>
        <p:nvSpPr>
          <p:cNvPr id="3" name="内容占位符 2">
            <a:extLst>
              <a:ext uri="{FF2B5EF4-FFF2-40B4-BE49-F238E27FC236}">
                <a16:creationId xmlns:a16="http://schemas.microsoft.com/office/drawing/2014/main" id="{C7911541-12EA-41DB-8114-3F69861C32AA}"/>
              </a:ext>
            </a:extLst>
          </p:cNvPr>
          <p:cNvSpPr>
            <a:spLocks noGrp="1"/>
          </p:cNvSpPr>
          <p:nvPr>
            <p:ph idx="1"/>
          </p:nvPr>
        </p:nvSpPr>
        <p:spPr/>
        <p:txBody>
          <a:bodyPr>
            <a:normAutofit fontScale="40000" lnSpcReduction="20000"/>
          </a:bodyPr>
          <a:lstStyle/>
          <a:p>
            <a:r>
              <a:rPr lang="zh-CN" altLang="en-US" b="1" dirty="0"/>
              <a:t>艾伦</a:t>
            </a:r>
            <a:r>
              <a:rPr lang="en-US" altLang="zh-CN" b="1" dirty="0"/>
              <a:t>·</a:t>
            </a:r>
            <a:r>
              <a:rPr lang="zh-CN" altLang="en-US" b="1" dirty="0"/>
              <a:t>麦席森</a:t>
            </a:r>
            <a:r>
              <a:rPr lang="en-US" altLang="zh-CN" b="1" dirty="0"/>
              <a:t>·</a:t>
            </a:r>
            <a:r>
              <a:rPr lang="zh-CN" altLang="en-US" b="1" dirty="0"/>
              <a:t>图灵</a:t>
            </a:r>
            <a:r>
              <a:rPr lang="zh-CN" altLang="en-US" dirty="0"/>
              <a:t>（</a:t>
            </a:r>
            <a:r>
              <a:rPr lang="en-US" altLang="zh-CN" dirty="0"/>
              <a:t>Alan Mathison Turing</a:t>
            </a:r>
            <a:r>
              <a:rPr lang="zh-CN" altLang="en-US" dirty="0"/>
              <a:t>）</a:t>
            </a:r>
            <a:endParaRPr lang="en-US" altLang="zh-CN" dirty="0"/>
          </a:p>
          <a:p>
            <a:pPr lvl="1"/>
            <a:r>
              <a:rPr lang="en-US" altLang="zh-CN" dirty="0">
                <a:hlinkClick r:id="rId3"/>
              </a:rPr>
              <a:t>https://en.wikipedia.org/wiki/Alan_Turing</a:t>
            </a:r>
          </a:p>
          <a:p>
            <a:pPr lvl="1"/>
            <a:r>
              <a:rPr lang="en-US" altLang="zh-CN" dirty="0">
                <a:hlinkClick r:id="rId3"/>
              </a:rPr>
              <a:t>https://zh.wikipedia.org/wiki/%E8%89%BE%E4%BC%A6%C2%B7%E5%9B%BE%E7%81%B5</a:t>
            </a:r>
            <a:r>
              <a:rPr lang="en-US" altLang="zh-CN" dirty="0"/>
              <a:t> </a:t>
            </a:r>
          </a:p>
          <a:p>
            <a:pPr lvl="1"/>
            <a:r>
              <a:rPr lang="en-US" altLang="zh-CN" dirty="0">
                <a:hlinkClick r:id="rId4"/>
              </a:rPr>
              <a:t>https://baike.baidu.com/item/%E8%89%BE%E4%BC%A6%C2%B7%E9%BA%A6%E5%B8%AD%E6%A3%AE%C2%B7%E5%9B%BE%E7%81%B5</a:t>
            </a:r>
            <a:r>
              <a:rPr lang="en-US" altLang="zh-CN" dirty="0"/>
              <a:t> </a:t>
            </a:r>
          </a:p>
          <a:p>
            <a:r>
              <a:rPr lang="en-US" altLang="zh-CN" dirty="0"/>
              <a:t>《</a:t>
            </a:r>
            <a:r>
              <a:rPr lang="zh-CN" altLang="en-US" dirty="0"/>
              <a:t>论可计算数及其在判定问题中的应用</a:t>
            </a:r>
            <a:r>
              <a:rPr lang="en-US" altLang="zh-CN" dirty="0"/>
              <a:t>》</a:t>
            </a:r>
          </a:p>
          <a:p>
            <a:pPr lvl="1"/>
            <a:r>
              <a:rPr lang="en-US" altLang="zh-CN" dirty="0"/>
              <a:t>1936</a:t>
            </a:r>
            <a:r>
              <a:rPr lang="zh-CN" altLang="en-US" dirty="0"/>
              <a:t>年投稿，于</a:t>
            </a:r>
            <a:r>
              <a:rPr lang="en-US" altLang="zh-CN" dirty="0"/>
              <a:t>1937</a:t>
            </a:r>
            <a:r>
              <a:rPr lang="zh-CN" altLang="en-US" dirty="0"/>
              <a:t>年在</a:t>
            </a:r>
            <a:r>
              <a:rPr lang="en-US" altLang="zh-CN" dirty="0"/>
              <a:t>《</a:t>
            </a:r>
            <a:r>
              <a:rPr lang="zh-CN" altLang="en-US" dirty="0"/>
              <a:t>伦敦数学会文集</a:t>
            </a:r>
            <a:r>
              <a:rPr lang="en-US" altLang="zh-CN" dirty="0"/>
              <a:t>》</a:t>
            </a:r>
            <a:r>
              <a:rPr lang="zh-CN" altLang="en-US" dirty="0"/>
              <a:t>第</a:t>
            </a:r>
            <a:r>
              <a:rPr lang="en-US" altLang="zh-CN" dirty="0"/>
              <a:t>42</a:t>
            </a:r>
            <a:r>
              <a:rPr lang="zh-CN" altLang="en-US" dirty="0"/>
              <a:t>期上发表。</a:t>
            </a:r>
            <a:endParaRPr lang="en-US" altLang="zh-CN" dirty="0"/>
          </a:p>
          <a:p>
            <a:pPr lvl="1"/>
            <a:r>
              <a:rPr lang="zh-CN" altLang="en-US" dirty="0"/>
              <a:t>论文的附录描述了“图灵机”</a:t>
            </a:r>
            <a:r>
              <a:rPr lang="en-US" altLang="zh-CN" dirty="0"/>
              <a:t>(</a:t>
            </a:r>
            <a:r>
              <a:rPr lang="zh-CN" altLang="en-US" dirty="0"/>
              <a:t>一种可以辅助数学研究的机器</a:t>
            </a:r>
            <a:r>
              <a:rPr lang="en-US" altLang="zh-CN" dirty="0"/>
              <a:t>)</a:t>
            </a:r>
            <a:r>
              <a:rPr lang="zh-CN" altLang="en-US" dirty="0"/>
              <a:t>，第一次将纯数学的符号逻辑，和实体世界之间建立了联系。</a:t>
            </a:r>
            <a:endParaRPr lang="en-US" altLang="zh-CN" dirty="0"/>
          </a:p>
          <a:p>
            <a:r>
              <a:rPr lang="en-US" altLang="zh-CN" dirty="0"/>
              <a:t>《</a:t>
            </a:r>
            <a:r>
              <a:rPr lang="zh-CN" altLang="en-US" dirty="0"/>
              <a:t>计算机器与智能</a:t>
            </a:r>
            <a:r>
              <a:rPr lang="en-US" altLang="zh-CN" dirty="0"/>
              <a:t>》</a:t>
            </a:r>
            <a:r>
              <a:rPr lang="zh-CN" altLang="en-US" dirty="0"/>
              <a:t>，也译作：机器能思考么？</a:t>
            </a:r>
            <a:endParaRPr lang="en-US" altLang="zh-CN" dirty="0"/>
          </a:p>
          <a:p>
            <a:pPr lvl="1"/>
            <a:r>
              <a:rPr lang="en-US" altLang="zh-CN" dirty="0"/>
              <a:t>1950</a:t>
            </a:r>
            <a:r>
              <a:rPr lang="zh-CN" altLang="en-US" dirty="0"/>
              <a:t>年</a:t>
            </a:r>
            <a:r>
              <a:rPr lang="en-US" altLang="zh-CN" dirty="0"/>
              <a:t>10</a:t>
            </a:r>
            <a:r>
              <a:rPr lang="zh-CN" altLang="en-US" dirty="0"/>
              <a:t>月在曼彻斯特大学，发表在哲学期刊“心灵”（</a:t>
            </a:r>
            <a:r>
              <a:rPr lang="en-US" altLang="zh-CN" dirty="0"/>
              <a:t>MIND</a:t>
            </a:r>
            <a:r>
              <a:rPr lang="zh-CN" altLang="en-US" dirty="0"/>
              <a:t>）上。</a:t>
            </a:r>
          </a:p>
          <a:p>
            <a:pPr lvl="1"/>
            <a:r>
              <a:rPr lang="zh-CN" altLang="en-US" dirty="0"/>
              <a:t>提出了著名的“模仿游戏”（</a:t>
            </a:r>
            <a:r>
              <a:rPr lang="en-US" altLang="zh-CN" dirty="0"/>
              <a:t>Imitation Game</a:t>
            </a:r>
            <a:r>
              <a:rPr lang="zh-CN" altLang="en-US" dirty="0"/>
              <a:t>）即后来所称的“图灵测试”（</a:t>
            </a:r>
            <a:r>
              <a:rPr lang="en-US" altLang="zh-CN" dirty="0"/>
              <a:t>Turing Test</a:t>
            </a:r>
            <a:r>
              <a:rPr lang="zh-CN" altLang="en-US" dirty="0"/>
              <a:t>， </a:t>
            </a:r>
            <a:r>
              <a:rPr lang="en-US" altLang="zh-CN" dirty="0"/>
              <a:t>TT</a:t>
            </a:r>
            <a:r>
              <a:rPr lang="zh-CN" altLang="en-US" dirty="0"/>
              <a:t>）。 </a:t>
            </a:r>
          </a:p>
          <a:p>
            <a:pPr lvl="1"/>
            <a:r>
              <a:rPr lang="zh-CN" altLang="en-US" dirty="0"/>
              <a:t>图灵没有肯定机器是可以和人一样思维，论文的本意是提出机器可以“模仿”人的思维活动。</a:t>
            </a:r>
          </a:p>
          <a:p>
            <a:pPr lvl="2"/>
            <a:r>
              <a:rPr lang="zh-CN" altLang="en-US" dirty="0"/>
              <a:t>一方面肯定机器具有这种基于模仿的思维能力，对那些认为机器不会具有“思维”能力的论点进行了反驳；</a:t>
            </a:r>
          </a:p>
          <a:p>
            <a:pPr lvl="2"/>
            <a:r>
              <a:rPr lang="zh-CN" altLang="en-US" dirty="0"/>
              <a:t>另一方面，认为在没有真正理解人的心理、意识活动之前，只能以这种“模仿”方式进行机器思维的研究和测验。</a:t>
            </a:r>
          </a:p>
          <a:p>
            <a:pPr lvl="1"/>
            <a:r>
              <a:rPr lang="zh-CN" altLang="en-US" dirty="0"/>
              <a:t>实际上是在两方面同时展开论辩，即批驳对机器能力的轻视，又不同意机器的思维与人的思想、意识可以直接比较。</a:t>
            </a:r>
            <a:endParaRPr lang="en-US" altLang="zh-CN" dirty="0"/>
          </a:p>
          <a:p>
            <a:r>
              <a:rPr lang="en-US" altLang="zh-CN" dirty="0"/>
              <a:t>《</a:t>
            </a:r>
            <a:r>
              <a:rPr lang="zh-CN" altLang="en-US" dirty="0"/>
              <a:t>智能机器，被视为异端的理论</a:t>
            </a:r>
            <a:r>
              <a:rPr lang="en-US" altLang="zh-CN" dirty="0"/>
              <a:t>》</a:t>
            </a:r>
          </a:p>
          <a:p>
            <a:pPr lvl="1"/>
            <a:r>
              <a:rPr lang="en-US" altLang="zh-CN" dirty="0"/>
              <a:t>1951</a:t>
            </a:r>
            <a:r>
              <a:rPr lang="zh-CN" altLang="en-US" dirty="0"/>
              <a:t>年在</a:t>
            </a:r>
            <a:r>
              <a:rPr lang="en-US" altLang="zh-CN" dirty="0"/>
              <a:t>BBC</a:t>
            </a:r>
            <a:r>
              <a:rPr lang="zh-CN" altLang="en-US" dirty="0"/>
              <a:t>的</a:t>
            </a:r>
            <a:r>
              <a:rPr lang="en-US" altLang="zh-CN" dirty="0"/>
              <a:t>The'51 Society</a:t>
            </a:r>
            <a:r>
              <a:rPr lang="zh-CN" altLang="en-US" dirty="0"/>
              <a:t>电台节目中为大众做的报告。</a:t>
            </a:r>
          </a:p>
          <a:p>
            <a:pPr lvl="1"/>
            <a:r>
              <a:rPr lang="zh-CN" altLang="en-US" dirty="0"/>
              <a:t>介绍“智能机器（</a:t>
            </a:r>
            <a:r>
              <a:rPr lang="en-US" altLang="zh-CN" dirty="0"/>
              <a:t>Intelligent machinery</a:t>
            </a:r>
            <a:r>
              <a:rPr lang="zh-CN" altLang="en-US" dirty="0"/>
              <a:t>）”的原理。</a:t>
            </a:r>
          </a:p>
          <a:p>
            <a:pPr lvl="1"/>
            <a:r>
              <a:rPr lang="zh-CN" altLang="en-US" dirty="0"/>
              <a:t>在文章中，用“</a:t>
            </a:r>
            <a:r>
              <a:rPr lang="en-US" altLang="zh-CN" dirty="0"/>
              <a:t>learn by experience</a:t>
            </a:r>
            <a:r>
              <a:rPr lang="zh-CN" altLang="en-US" dirty="0"/>
              <a:t>（通过经验学习）”来阐释“智能机器”：</a:t>
            </a:r>
          </a:p>
          <a:p>
            <a:pPr lvl="1"/>
            <a:r>
              <a:rPr lang="zh-CN" altLang="en-US" dirty="0"/>
              <a:t>从一个相对而言较为简单的机器来开始，让其经历一系列所谓的“经验”，逐步将其转化为一套精巧的机器，而且还能够被用来处理更为广泛的各类偶发事件。</a:t>
            </a:r>
          </a:p>
          <a:p>
            <a:pPr lvl="1"/>
            <a:r>
              <a:rPr lang="zh-CN" altLang="en-US" dirty="0"/>
              <a:t>这里所说的“智能机器”与人工智能的核心“</a:t>
            </a:r>
            <a:r>
              <a:rPr lang="en-US" altLang="zh-CN" dirty="0"/>
              <a:t>Machine Learning</a:t>
            </a:r>
            <a:r>
              <a:rPr lang="zh-CN" altLang="en-US" dirty="0"/>
              <a:t>（机器学习）”密切相关。</a:t>
            </a:r>
          </a:p>
        </p:txBody>
      </p:sp>
    </p:spTree>
    <p:extLst>
      <p:ext uri="{BB962C8B-B14F-4D97-AF65-F5344CB8AC3E}">
        <p14:creationId xmlns:p14="http://schemas.microsoft.com/office/powerpoint/2010/main" val="30868463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三次浪潮对大众的冲击</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1567481"/>
            <a:ext cx="9524999" cy="4876800"/>
          </a:xfrm>
        </p:spPr>
      </p:pic>
    </p:spTree>
    <p:extLst>
      <p:ext uri="{BB962C8B-B14F-4D97-AF65-F5344CB8AC3E}">
        <p14:creationId xmlns:p14="http://schemas.microsoft.com/office/powerpoint/2010/main" val="9268254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用高德纳技术成熟度曲线看</a:t>
            </a:r>
            <a:r>
              <a:rPr lang="en-US" altLang="zh-CN" b="1" dirty="0"/>
              <a:t>AI</a:t>
            </a:r>
            <a:r>
              <a:rPr lang="zh-CN" altLang="en-US" b="1" dirty="0"/>
              <a:t>发展史</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0142" y="1690688"/>
            <a:ext cx="8020050" cy="4951043"/>
          </a:xfrm>
        </p:spPr>
      </p:pic>
    </p:spTree>
    <p:extLst>
      <p:ext uri="{BB962C8B-B14F-4D97-AF65-F5344CB8AC3E}">
        <p14:creationId xmlns:p14="http://schemas.microsoft.com/office/powerpoint/2010/main" val="11067639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学术界、产业界和投资界看待三次浪潮</a:t>
            </a:r>
          </a:p>
        </p:txBody>
      </p:sp>
      <p:sp>
        <p:nvSpPr>
          <p:cNvPr id="3" name="内容占位符 2"/>
          <p:cNvSpPr>
            <a:spLocks noGrp="1"/>
          </p:cNvSpPr>
          <p:nvPr>
            <p:ph idx="1"/>
          </p:nvPr>
        </p:nvSpPr>
        <p:spPr/>
        <p:txBody>
          <a:bodyPr>
            <a:normAutofit fontScale="92500" lnSpcReduction="20000"/>
          </a:bodyPr>
          <a:lstStyle/>
          <a:p>
            <a:r>
              <a:rPr lang="zh-CN" altLang="en-US" dirty="0"/>
              <a:t>学术界、产业界和投资界在谈到技术高潮与低谷时，经常会引用高德纳咨询公司（</a:t>
            </a:r>
            <a:r>
              <a:rPr lang="en-US" altLang="zh-CN" dirty="0"/>
              <a:t>Gartner</a:t>
            </a:r>
            <a:r>
              <a:rPr lang="zh-CN" altLang="en-US" dirty="0"/>
              <a:t>）推荐的技术成熟度曲线。</a:t>
            </a:r>
          </a:p>
          <a:p>
            <a:pPr lvl="1"/>
            <a:r>
              <a:rPr lang="zh-CN" altLang="en-US" dirty="0"/>
              <a:t>这条曲线显示出：</a:t>
            </a:r>
            <a:endParaRPr lang="en-US" altLang="zh-CN" dirty="0"/>
          </a:p>
          <a:p>
            <a:pPr lvl="2"/>
            <a:r>
              <a:rPr lang="zh-CN" altLang="en-US" dirty="0"/>
              <a:t>几乎每一项新兴且成功的技术，在真正成熟之前，都要经历先扬后抑的过程，</a:t>
            </a:r>
            <a:endParaRPr lang="en-US" altLang="zh-CN" dirty="0"/>
          </a:p>
          <a:p>
            <a:pPr lvl="2"/>
            <a:r>
              <a:rPr lang="zh-CN" altLang="en-US" dirty="0"/>
              <a:t>并在波折起伏中通过积累和迭代，</a:t>
            </a:r>
            <a:endParaRPr lang="en-US" altLang="zh-CN" dirty="0"/>
          </a:p>
          <a:p>
            <a:pPr lvl="2"/>
            <a:r>
              <a:rPr lang="zh-CN" altLang="en-US" dirty="0"/>
              <a:t>最终走向真正的繁荣、稳定和有序发展。</a:t>
            </a:r>
            <a:endParaRPr lang="en-US" altLang="zh-CN" dirty="0"/>
          </a:p>
          <a:p>
            <a:r>
              <a:rPr lang="zh-CN" altLang="en-US" dirty="0"/>
              <a:t>人工智能此前两次表现出的热潮，更多应该被理解为一项新兴技术在萌芽期的躁动以及在泡沫期的过分膨胀。</a:t>
            </a:r>
            <a:endParaRPr lang="en-US" altLang="zh-CN" dirty="0"/>
          </a:p>
          <a:p>
            <a:r>
              <a:rPr lang="zh-CN" altLang="en-US" dirty="0"/>
              <a:t>和前两次 </a:t>
            </a:r>
            <a:r>
              <a:rPr lang="en-US" altLang="zh-CN" dirty="0"/>
              <a:t>AI </a:t>
            </a:r>
            <a:r>
              <a:rPr lang="zh-CN" altLang="en-US" dirty="0"/>
              <a:t>热潮相比，这一次人工智能复兴的最大特点，就是</a:t>
            </a:r>
            <a:r>
              <a:rPr lang="en-US" altLang="zh-CN" dirty="0"/>
              <a:t>AI</a:t>
            </a:r>
            <a:r>
              <a:rPr lang="zh-CN" altLang="en-US" dirty="0"/>
              <a:t>在多个相关领域表现出可以被普通人认可的性能或效率，并因此被成熟的商业模式接受，开始在产业界发挥出真正的价值。</a:t>
            </a:r>
          </a:p>
          <a:p>
            <a:endParaRPr lang="zh-CN" altLang="en-US" dirty="0"/>
          </a:p>
        </p:txBody>
      </p:sp>
    </p:spTree>
    <p:extLst>
      <p:ext uri="{BB962C8B-B14F-4D97-AF65-F5344CB8AC3E}">
        <p14:creationId xmlns:p14="http://schemas.microsoft.com/office/powerpoint/2010/main" val="8082695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深度学习之后呢？</a:t>
            </a:r>
          </a:p>
        </p:txBody>
      </p:sp>
      <p:sp>
        <p:nvSpPr>
          <p:cNvPr id="3" name="内容占位符 2"/>
          <p:cNvSpPr>
            <a:spLocks noGrp="1"/>
          </p:cNvSpPr>
          <p:nvPr>
            <p:ph idx="1"/>
          </p:nvPr>
        </p:nvSpPr>
        <p:spPr/>
        <p:txBody>
          <a:bodyPr/>
          <a:lstStyle/>
          <a:p>
            <a:r>
              <a:rPr lang="zh-CN" altLang="en-US" dirty="0"/>
              <a:t>深度学习的技术进展遇到如下挑战：</a:t>
            </a:r>
            <a:endParaRPr lang="en-US" altLang="zh-CN" dirty="0"/>
          </a:p>
          <a:p>
            <a:pPr lvl="1"/>
            <a:r>
              <a:rPr lang="zh-CN" altLang="en-US" dirty="0"/>
              <a:t>目前深度学习成果主要依赖于大规模有标签数据</a:t>
            </a:r>
            <a:r>
              <a:rPr lang="en-US" altLang="zh-CN" dirty="0"/>
              <a:t>-</a:t>
            </a:r>
            <a:r>
              <a:rPr lang="zh-CN" altLang="en-US" dirty="0"/>
              <a:t>监督学习、</a:t>
            </a:r>
            <a:endParaRPr lang="en-US" altLang="zh-CN" dirty="0"/>
          </a:p>
          <a:p>
            <a:pPr lvl="1"/>
            <a:r>
              <a:rPr lang="zh-CN" altLang="en-US" dirty="0"/>
              <a:t>深度学习几乎是个黑箱模型，可解释性不强、</a:t>
            </a:r>
            <a:endParaRPr lang="en-US" altLang="zh-CN" dirty="0"/>
          </a:p>
          <a:p>
            <a:pPr lvl="1"/>
            <a:r>
              <a:rPr lang="zh-CN" altLang="en-US" dirty="0"/>
              <a:t>深度学习依然无法解决不确定的推理问题等等。</a:t>
            </a:r>
            <a:endParaRPr lang="en-US" altLang="zh-CN" dirty="0"/>
          </a:p>
          <a:p>
            <a:r>
              <a:rPr lang="zh-CN" altLang="en-US" dirty="0"/>
              <a:t>从人工智能技术发展的路径上，近年来：</a:t>
            </a:r>
            <a:endParaRPr lang="en-US" altLang="zh-CN" dirty="0"/>
          </a:p>
          <a:p>
            <a:pPr lvl="1"/>
            <a:r>
              <a:rPr lang="zh-CN" altLang="en-US" dirty="0"/>
              <a:t>无监督的深度学习、迁移学习、深度强化学习和贝叶斯深度学习等技术成为迈向强人工智能的重要途径。</a:t>
            </a:r>
            <a:endParaRPr lang="en-US" altLang="zh-CN" dirty="0"/>
          </a:p>
          <a:p>
            <a:pPr lvl="1"/>
            <a:r>
              <a:rPr lang="zh-CN" altLang="en-US" dirty="0"/>
              <a:t>参看备注。</a:t>
            </a:r>
          </a:p>
          <a:p>
            <a:endParaRPr lang="zh-CN" altLang="en-US" dirty="0"/>
          </a:p>
        </p:txBody>
      </p:sp>
    </p:spTree>
    <p:extLst>
      <p:ext uri="{BB962C8B-B14F-4D97-AF65-F5344CB8AC3E}">
        <p14:creationId xmlns:p14="http://schemas.microsoft.com/office/powerpoint/2010/main" val="25994760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人工智能的三级实力</a:t>
            </a:r>
          </a:p>
        </p:txBody>
      </p:sp>
      <p:sp>
        <p:nvSpPr>
          <p:cNvPr id="5" name="文本占位符 4"/>
          <p:cNvSpPr>
            <a:spLocks noGrp="1"/>
          </p:cNvSpPr>
          <p:nvPr>
            <p:ph idx="1"/>
          </p:nvPr>
        </p:nvSpPr>
        <p:spPr/>
        <p:txBody>
          <a:bodyPr/>
          <a:lstStyle/>
          <a:p>
            <a:r>
              <a:rPr lang="zh-CN" altLang="en-US" dirty="0"/>
              <a:t>弱人工智能、强人工智能、超人工智能</a:t>
            </a:r>
          </a:p>
        </p:txBody>
      </p:sp>
    </p:spTree>
    <p:extLst>
      <p:ext uri="{BB962C8B-B14F-4D97-AF65-F5344CB8AC3E}">
        <p14:creationId xmlns:p14="http://schemas.microsoft.com/office/powerpoint/2010/main" val="3227306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人工智能按实力分级</a:t>
            </a:r>
          </a:p>
        </p:txBody>
      </p:sp>
      <p:grpSp>
        <p:nvGrpSpPr>
          <p:cNvPr id="18" name="组合 17"/>
          <p:cNvGrpSpPr/>
          <p:nvPr/>
        </p:nvGrpSpPr>
        <p:grpSpPr>
          <a:xfrm>
            <a:off x="0" y="1384979"/>
            <a:ext cx="12192000" cy="5290879"/>
            <a:chOff x="0" y="1562261"/>
            <a:chExt cx="12192000" cy="5290879"/>
          </a:xfrm>
        </p:grpSpPr>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806" y="1562261"/>
              <a:ext cx="4572000" cy="2295525"/>
            </a:xfrm>
            <a:prstGeom prst="rect">
              <a:avLst/>
            </a:prstGeom>
          </p:spPr>
        </p:pic>
        <p:grpSp>
          <p:nvGrpSpPr>
            <p:cNvPr id="16" name="组合 15"/>
            <p:cNvGrpSpPr/>
            <p:nvPr/>
          </p:nvGrpSpPr>
          <p:grpSpPr>
            <a:xfrm>
              <a:off x="0" y="3763865"/>
              <a:ext cx="12192000" cy="3089275"/>
              <a:chOff x="0" y="1941513"/>
              <a:chExt cx="12192000" cy="3089275"/>
            </a:xfrm>
          </p:grpSpPr>
          <p:pic>
            <p:nvPicPr>
              <p:cNvPr id="7" name="图片 1"/>
              <p:cNvPicPr>
                <a:picLocks noChangeAspect="1"/>
              </p:cNvPicPr>
              <p:nvPr/>
            </p:nvPicPr>
            <p:blipFill>
              <a:blip r:embed="rId3">
                <a:extLst>
                  <a:ext uri="{28A0092B-C50C-407E-A947-70E740481C1C}">
                    <a14:useLocalDpi xmlns:a14="http://schemas.microsoft.com/office/drawing/2010/main" val="0"/>
                  </a:ext>
                </a:extLst>
              </a:blip>
              <a:srcRect t="29237" b="35780"/>
              <a:stretch>
                <a:fillRect/>
              </a:stretch>
            </p:blipFill>
            <p:spPr bwMode="auto">
              <a:xfrm>
                <a:off x="0" y="2098675"/>
                <a:ext cx="1219200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4873625"/>
                <a:ext cx="12192000" cy="157163"/>
              </a:xfrm>
              <a:prstGeom prst="rect">
                <a:avLst/>
              </a:prstGeom>
              <a:solidFill>
                <a:srgbClr val="D634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HK" altLang="en-US"/>
              </a:p>
            </p:txBody>
          </p:sp>
          <p:sp>
            <p:nvSpPr>
              <p:cNvPr id="9" name="矩形 8"/>
              <p:cNvSpPr/>
              <p:nvPr/>
            </p:nvSpPr>
            <p:spPr>
              <a:xfrm>
                <a:off x="0" y="1941513"/>
                <a:ext cx="12192000" cy="157162"/>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HK" altLang="en-US"/>
              </a:p>
            </p:txBody>
          </p:sp>
          <p:sp>
            <p:nvSpPr>
              <p:cNvPr id="10" name="文本框 31"/>
              <p:cNvSpPr txBox="1">
                <a:spLocks noChangeArrowheads="1"/>
              </p:cNvSpPr>
              <p:nvPr/>
            </p:nvSpPr>
            <p:spPr bwMode="auto">
              <a:xfrm>
                <a:off x="1192213" y="3963988"/>
                <a:ext cx="2617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chemeClr val="bg1"/>
                    </a:solidFill>
                    <a:latin typeface="微软雅黑" panose="020B0503020204020204" pitchFamily="34" charset="-122"/>
                    <a:ea typeface="微软雅黑" panose="020B0503020204020204" pitchFamily="34" charset="-122"/>
                  </a:rPr>
                  <a:t>弱人工智能</a:t>
                </a:r>
                <a:endParaRPr lang="zh-HK" altLang="en-US" sz="3200" b="1">
                  <a:solidFill>
                    <a:schemeClr val="bg1"/>
                  </a:solidFill>
                  <a:latin typeface="微软雅黑" panose="020B0503020204020204" pitchFamily="34" charset="-122"/>
                  <a:ea typeface="微软雅黑" panose="020B0503020204020204" pitchFamily="34" charset="-122"/>
                </a:endParaRPr>
              </a:p>
            </p:txBody>
          </p:sp>
          <p:sp>
            <p:nvSpPr>
              <p:cNvPr id="11" name="文本框 32"/>
              <p:cNvSpPr txBox="1">
                <a:spLocks noChangeArrowheads="1"/>
              </p:cNvSpPr>
              <p:nvPr/>
            </p:nvSpPr>
            <p:spPr bwMode="auto">
              <a:xfrm>
                <a:off x="4935538" y="3948113"/>
                <a:ext cx="27765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chemeClr val="bg1"/>
                    </a:solidFill>
                    <a:latin typeface="微软雅黑" panose="020B0503020204020204" pitchFamily="34" charset="-122"/>
                    <a:ea typeface="微软雅黑" panose="020B0503020204020204" pitchFamily="34" charset="-122"/>
                  </a:rPr>
                  <a:t>强人工智能</a:t>
                </a:r>
                <a:endParaRPr lang="zh-HK" altLang="en-US" sz="3200" b="1">
                  <a:solidFill>
                    <a:schemeClr val="bg1"/>
                  </a:solidFill>
                  <a:latin typeface="微软雅黑" panose="020B0503020204020204" pitchFamily="34" charset="-122"/>
                  <a:ea typeface="微软雅黑" panose="020B0503020204020204" pitchFamily="34" charset="-122"/>
                </a:endParaRPr>
              </a:p>
            </p:txBody>
          </p:sp>
          <p:sp>
            <p:nvSpPr>
              <p:cNvPr id="12" name="椭圆 11"/>
              <p:cNvSpPr/>
              <p:nvPr/>
            </p:nvSpPr>
            <p:spPr>
              <a:xfrm>
                <a:off x="1679575" y="2540000"/>
                <a:ext cx="1146175" cy="1147763"/>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HK" sz="4000" b="1" dirty="0">
                    <a:latin typeface="微软雅黑" panose="020B0503020204020204" pitchFamily="34" charset="-122"/>
                    <a:ea typeface="微软雅黑" panose="020B0503020204020204" pitchFamily="34" charset="-122"/>
                  </a:rPr>
                  <a:t>01</a:t>
                </a:r>
                <a:endParaRPr lang="zh-HK" altLang="en-US" sz="4000" b="1" dirty="0">
                  <a:latin typeface="微软雅黑" panose="020B0503020204020204" pitchFamily="34" charset="-122"/>
                  <a:ea typeface="微软雅黑" panose="020B0503020204020204" pitchFamily="34" charset="-122"/>
                </a:endParaRPr>
              </a:p>
            </p:txBody>
          </p:sp>
          <p:sp>
            <p:nvSpPr>
              <p:cNvPr id="13" name="椭圆 12"/>
              <p:cNvSpPr/>
              <p:nvPr/>
            </p:nvSpPr>
            <p:spPr>
              <a:xfrm>
                <a:off x="5522913" y="2541588"/>
                <a:ext cx="1146175" cy="1146175"/>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HK" sz="4000" b="1" dirty="0">
                    <a:latin typeface="微软雅黑" panose="020B0503020204020204" pitchFamily="34" charset="-122"/>
                    <a:ea typeface="微软雅黑" panose="020B0503020204020204" pitchFamily="34" charset="-122"/>
                  </a:rPr>
                  <a:t>02</a:t>
                </a:r>
                <a:endParaRPr lang="zh-HK" altLang="en-US" sz="4000" b="1" dirty="0">
                  <a:latin typeface="微软雅黑" panose="020B0503020204020204" pitchFamily="34" charset="-122"/>
                  <a:ea typeface="微软雅黑" panose="020B0503020204020204" pitchFamily="34" charset="-122"/>
                </a:endParaRPr>
              </a:p>
            </p:txBody>
          </p:sp>
          <p:sp>
            <p:nvSpPr>
              <p:cNvPr id="14" name="椭圆 13"/>
              <p:cNvSpPr/>
              <p:nvPr/>
            </p:nvSpPr>
            <p:spPr>
              <a:xfrm>
                <a:off x="9366250" y="2541588"/>
                <a:ext cx="1146175" cy="1146175"/>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HK" sz="4000" b="1" dirty="0">
                    <a:latin typeface="微软雅黑" panose="020B0503020204020204" pitchFamily="34" charset="-122"/>
                    <a:ea typeface="微软雅黑" panose="020B0503020204020204" pitchFamily="34" charset="-122"/>
                  </a:rPr>
                  <a:t>03</a:t>
                </a:r>
                <a:endParaRPr lang="zh-HK" altLang="en-US" sz="4000" b="1" dirty="0">
                  <a:latin typeface="微软雅黑" panose="020B0503020204020204" pitchFamily="34" charset="-122"/>
                  <a:ea typeface="微软雅黑" panose="020B0503020204020204" pitchFamily="34" charset="-122"/>
                </a:endParaRPr>
              </a:p>
            </p:txBody>
          </p:sp>
          <p:sp>
            <p:nvSpPr>
              <p:cNvPr id="15" name="文本框 33"/>
              <p:cNvSpPr txBox="1">
                <a:spLocks noChangeArrowheads="1"/>
              </p:cNvSpPr>
              <p:nvPr/>
            </p:nvSpPr>
            <p:spPr bwMode="auto">
              <a:xfrm>
                <a:off x="8442325" y="3951288"/>
                <a:ext cx="32575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chemeClr val="bg1"/>
                    </a:solidFill>
                    <a:latin typeface="微软雅黑" panose="020B0503020204020204" pitchFamily="34" charset="-122"/>
                    <a:ea typeface="微软雅黑" panose="020B0503020204020204" pitchFamily="34" charset="-122"/>
                  </a:rPr>
                  <a:t>超人工智能</a:t>
                </a:r>
                <a:endParaRPr lang="zh-HK" altLang="en-US" sz="3200" b="1">
                  <a:solidFill>
                    <a:schemeClr val="bg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038462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弱人工智能</a:t>
            </a:r>
            <a:br>
              <a:rPr lang="en-US" altLang="zh-CN" dirty="0"/>
            </a:br>
            <a:r>
              <a:rPr lang="zh-CN" altLang="en-US" dirty="0"/>
              <a:t> </a:t>
            </a:r>
            <a:r>
              <a:rPr lang="en-US" altLang="zh-CN" dirty="0"/>
              <a:t>- </a:t>
            </a:r>
            <a:r>
              <a:rPr lang="en-US" altLang="zh-CN" b="1" dirty="0"/>
              <a:t>Artificial Narrow Intelligence (ANI)</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擅长于</a:t>
            </a:r>
            <a:r>
              <a:rPr lang="zh-CN" altLang="en-US" b="1" dirty="0"/>
              <a:t>单个方面</a:t>
            </a:r>
            <a:r>
              <a:rPr lang="zh-CN" altLang="en-US" dirty="0"/>
              <a:t>的人工智能</a:t>
            </a:r>
            <a:endParaRPr lang="en-US" altLang="zh-CN" dirty="0"/>
          </a:p>
          <a:p>
            <a:pPr lvl="1"/>
            <a:r>
              <a:rPr lang="zh-CN" altLang="en-US" dirty="0"/>
              <a:t>拥有某种特定领域智能行为，替代人类从事某些活动。</a:t>
            </a:r>
            <a:endParaRPr lang="en-US" altLang="zh-CN" dirty="0"/>
          </a:p>
          <a:p>
            <a:pPr lvl="1"/>
            <a:r>
              <a:rPr lang="zh-CN" altLang="en-US" dirty="0"/>
              <a:t>人类的工具：帮助人类从某些脑力劳动中中解放出来。</a:t>
            </a:r>
            <a:endParaRPr lang="en-US" altLang="zh-CN" dirty="0"/>
          </a:p>
          <a:p>
            <a:r>
              <a:rPr lang="zh-CN" altLang="en-US" dirty="0"/>
              <a:t>主要包括</a:t>
            </a:r>
            <a:r>
              <a:rPr lang="en-US" altLang="zh-CN" dirty="0"/>
              <a:t>:</a:t>
            </a:r>
          </a:p>
          <a:p>
            <a:pPr lvl="1"/>
            <a:r>
              <a:rPr lang="zh-CN" altLang="en-US" dirty="0"/>
              <a:t>模式识别</a:t>
            </a:r>
          </a:p>
          <a:p>
            <a:pPr lvl="1"/>
            <a:r>
              <a:rPr lang="zh-CN" altLang="en-US" dirty="0"/>
              <a:t>机器翻译</a:t>
            </a:r>
          </a:p>
          <a:p>
            <a:pPr lvl="1"/>
            <a:r>
              <a:rPr lang="zh-CN" altLang="en-US" dirty="0"/>
              <a:t>智能机器人 </a:t>
            </a:r>
          </a:p>
          <a:p>
            <a:pPr lvl="1"/>
            <a:r>
              <a:rPr lang="zh-CN" altLang="en-US" dirty="0"/>
              <a:t>计算机博弈</a:t>
            </a:r>
          </a:p>
          <a:p>
            <a:pPr lvl="1"/>
            <a:r>
              <a:rPr lang="zh-CN" altLang="en-US" dirty="0"/>
              <a:t>智能代理</a:t>
            </a:r>
            <a:r>
              <a:rPr lang="en-US" altLang="zh-CN" dirty="0"/>
              <a:t>(Agent)</a:t>
            </a:r>
            <a:r>
              <a:rPr lang="zh-CN" altLang="en-US" dirty="0"/>
              <a:t>技术</a:t>
            </a:r>
          </a:p>
          <a:p>
            <a:pPr lvl="1"/>
            <a:r>
              <a:rPr lang="zh-CN" altLang="en-US" dirty="0"/>
              <a:t>专家系统</a:t>
            </a:r>
          </a:p>
          <a:p>
            <a:pPr lvl="1"/>
            <a:r>
              <a:rPr lang="zh-CN" altLang="en-US" dirty="0"/>
              <a:t>机器人证明</a:t>
            </a:r>
          </a:p>
          <a:p>
            <a:pPr lvl="1"/>
            <a:r>
              <a:rPr lang="zh-CN" altLang="en-US" dirty="0"/>
              <a:t>数据挖掘</a:t>
            </a:r>
          </a:p>
        </p:txBody>
      </p:sp>
    </p:spTree>
    <p:extLst>
      <p:ext uri="{BB962C8B-B14F-4D97-AF65-F5344CB8AC3E}">
        <p14:creationId xmlns:p14="http://schemas.microsoft.com/office/powerpoint/2010/main" val="40125225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强人工智能</a:t>
            </a:r>
            <a:br>
              <a:rPr lang="en-US" altLang="zh-CN" dirty="0"/>
            </a:br>
            <a:r>
              <a:rPr lang="zh-CN" altLang="en-US" dirty="0"/>
              <a:t> </a:t>
            </a:r>
            <a:r>
              <a:rPr lang="en-US" altLang="zh-CN" dirty="0"/>
              <a:t>- </a:t>
            </a:r>
            <a:r>
              <a:rPr lang="en-US" altLang="zh-CN" b="1" dirty="0"/>
              <a:t>Artificial General Intelligence (AGI)</a:t>
            </a:r>
            <a:endParaRPr lang="zh-CN" altLang="en-US" dirty="0"/>
          </a:p>
        </p:txBody>
      </p:sp>
      <p:sp>
        <p:nvSpPr>
          <p:cNvPr id="3" name="内容占位符 2"/>
          <p:cNvSpPr>
            <a:spLocks noGrp="1"/>
          </p:cNvSpPr>
          <p:nvPr>
            <p:ph idx="1"/>
          </p:nvPr>
        </p:nvSpPr>
        <p:spPr>
          <a:xfrm>
            <a:off x="838200" y="1825625"/>
            <a:ext cx="10515600" cy="2818946"/>
          </a:xfrm>
        </p:spPr>
        <p:txBody>
          <a:bodyPr>
            <a:normAutofit fontScale="77500" lnSpcReduction="20000"/>
          </a:bodyPr>
          <a:lstStyle/>
          <a:p>
            <a:r>
              <a:rPr lang="zh-CN" altLang="en-US" dirty="0"/>
              <a:t>人类级别（</a:t>
            </a:r>
            <a:r>
              <a:rPr lang="zh-CN" altLang="en-US" b="1" dirty="0"/>
              <a:t>通用</a:t>
            </a:r>
            <a:r>
              <a:rPr lang="zh-CN" altLang="en-US" dirty="0"/>
              <a:t>）的人工智能</a:t>
            </a:r>
            <a:endParaRPr lang="en-US" altLang="zh-CN" dirty="0"/>
          </a:p>
          <a:p>
            <a:r>
              <a:rPr lang="zh-CN" altLang="en-US" dirty="0"/>
              <a:t>强人工智能是指在各方面都能和人类比肩的人工智能，人类能干的脑力活它都能干。</a:t>
            </a:r>
            <a:endParaRPr lang="en-US" altLang="zh-CN" dirty="0"/>
          </a:p>
          <a:p>
            <a:pPr lvl="1"/>
            <a:r>
              <a:rPr lang="zh-CN" altLang="en-US" dirty="0"/>
              <a:t>创造强人工智能比创造弱人工智能难得多，现在还做不到。</a:t>
            </a:r>
            <a:endParaRPr lang="en-US" altLang="zh-CN" dirty="0"/>
          </a:p>
          <a:p>
            <a:pPr lvl="1"/>
            <a:r>
              <a:rPr lang="zh-CN" altLang="en-US" dirty="0"/>
              <a:t>具有人类的心智和意识，具有自主的选择行为，且拥有超越人类智慧水平的人工智能。</a:t>
            </a:r>
            <a:endParaRPr lang="en-US" altLang="zh-CN" dirty="0"/>
          </a:p>
          <a:p>
            <a:r>
              <a:rPr lang="en-US" altLang="zh-CN" dirty="0"/>
              <a:t>Linda Gottfredson </a:t>
            </a:r>
            <a:r>
              <a:rPr lang="zh-CN" altLang="en-US" dirty="0"/>
              <a:t>教授把智能定义为</a:t>
            </a:r>
            <a:endParaRPr lang="en-US" altLang="zh-CN" dirty="0"/>
          </a:p>
          <a:p>
            <a:pPr lvl="1"/>
            <a:r>
              <a:rPr lang="zh-CN" altLang="en-US" dirty="0"/>
              <a:t>“一种宽泛的心理能力，能够进行思考、计划、解决问题、抽象思维、理解复杂理念、快速学习和从经验中学习等操作。”</a:t>
            </a:r>
            <a:endParaRPr lang="en-US" altLang="zh-CN" dirty="0"/>
          </a:p>
          <a:p>
            <a:pPr lvl="1"/>
            <a:r>
              <a:rPr lang="zh-CN" altLang="en-US" dirty="0"/>
              <a:t>强人工智能在进行这些操作时应该和人类一样得心应手。</a:t>
            </a:r>
          </a:p>
        </p:txBody>
      </p:sp>
      <p:grpSp>
        <p:nvGrpSpPr>
          <p:cNvPr id="9" name="组合 8"/>
          <p:cNvGrpSpPr/>
          <p:nvPr/>
        </p:nvGrpSpPr>
        <p:grpSpPr>
          <a:xfrm>
            <a:off x="181338" y="4712784"/>
            <a:ext cx="11778433" cy="1951140"/>
            <a:chOff x="181338" y="4770840"/>
            <a:chExt cx="11778433" cy="1951140"/>
          </a:xfrm>
        </p:grpSpPr>
        <p:pic>
          <p:nvPicPr>
            <p:cNvPr id="5" name="图片 4" descr="u=1659916854,2382269106&amp;fm=21&amp;gp=0.jpg"/>
            <p:cNvPicPr>
              <a:picLocks noChangeAspect="1"/>
            </p:cNvPicPr>
            <p:nvPr/>
          </p:nvPicPr>
          <p:blipFill>
            <a:blip r:embed="rId3" cstate="print"/>
            <a:stretch>
              <a:fillRect/>
            </a:stretch>
          </p:blipFill>
          <p:spPr>
            <a:xfrm>
              <a:off x="6132886" y="4779508"/>
              <a:ext cx="3236884" cy="1905000"/>
            </a:xfrm>
            <a:prstGeom prst="rect">
              <a:avLst/>
            </a:prstGeom>
          </p:spPr>
        </p:pic>
        <p:pic>
          <p:nvPicPr>
            <p:cNvPr id="6" name="图片 5" descr="0209-rengongzhineng.jpg"/>
            <p:cNvPicPr>
              <a:picLocks noChangeAspect="1"/>
            </p:cNvPicPr>
            <p:nvPr/>
          </p:nvPicPr>
          <p:blipFill>
            <a:blip r:embed="rId4" cstate="print"/>
            <a:stretch>
              <a:fillRect/>
            </a:stretch>
          </p:blipFill>
          <p:spPr>
            <a:xfrm>
              <a:off x="3101002" y="4779507"/>
              <a:ext cx="3036427" cy="1879599"/>
            </a:xfrm>
            <a:prstGeom prst="rect">
              <a:avLst/>
            </a:prstGeom>
          </p:spPr>
        </p:pic>
        <p:pic>
          <p:nvPicPr>
            <p:cNvPr id="7" name="图片 6" descr="u=3304998675,483606670&amp;fm=206&amp;gp=0.jpg"/>
            <p:cNvPicPr>
              <a:picLocks noChangeAspect="1"/>
            </p:cNvPicPr>
            <p:nvPr/>
          </p:nvPicPr>
          <p:blipFill>
            <a:blip r:embed="rId5" cstate="print"/>
            <a:stretch>
              <a:fillRect/>
            </a:stretch>
          </p:blipFill>
          <p:spPr>
            <a:xfrm>
              <a:off x="9361207" y="4770840"/>
              <a:ext cx="2598564" cy="1951140"/>
            </a:xfrm>
            <a:prstGeom prst="rect">
              <a:avLst/>
            </a:prstGeom>
          </p:spPr>
        </p:pic>
        <p:pic>
          <p:nvPicPr>
            <p:cNvPr id="8" name="图片 7" descr="res08_attpic_brief.jpg"/>
            <p:cNvPicPr>
              <a:picLocks noChangeAspect="1"/>
            </p:cNvPicPr>
            <p:nvPr/>
          </p:nvPicPr>
          <p:blipFill>
            <a:blip r:embed="rId6" cstate="print"/>
            <a:stretch>
              <a:fillRect/>
            </a:stretch>
          </p:blipFill>
          <p:spPr>
            <a:xfrm>
              <a:off x="181338" y="4778773"/>
              <a:ext cx="2890828" cy="1888674"/>
            </a:xfrm>
            <a:prstGeom prst="rect">
              <a:avLst/>
            </a:prstGeom>
          </p:spPr>
        </p:pic>
      </p:grpSp>
    </p:spTree>
    <p:extLst>
      <p:ext uri="{BB962C8B-B14F-4D97-AF65-F5344CB8AC3E}">
        <p14:creationId xmlns:p14="http://schemas.microsoft.com/office/powerpoint/2010/main" val="40474738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现阶段人工智能</a:t>
            </a:r>
          </a:p>
        </p:txBody>
      </p:sp>
      <p:sp>
        <p:nvSpPr>
          <p:cNvPr id="3" name="内容占位符 2"/>
          <p:cNvSpPr>
            <a:spLocks noGrp="1"/>
          </p:cNvSpPr>
          <p:nvPr>
            <p:ph idx="1"/>
          </p:nvPr>
        </p:nvSpPr>
        <p:spPr/>
        <p:txBody>
          <a:bodyPr/>
          <a:lstStyle/>
          <a:p>
            <a:r>
              <a:rPr lang="zh-CN" altLang="en-US" dirty="0">
                <a:solidFill>
                  <a:schemeClr val="bg2">
                    <a:lumMod val="50000"/>
                  </a:schemeClr>
                </a:solidFill>
              </a:rPr>
              <a:t>弱人工智能（弱人工智能向强人工智能转换的起步期）</a:t>
            </a:r>
          </a:p>
          <a:p>
            <a:endParaRPr lang="zh-CN" altLang="en-US" dirty="0"/>
          </a:p>
        </p:txBody>
      </p:sp>
      <p:grpSp>
        <p:nvGrpSpPr>
          <p:cNvPr id="11" name="组合 10"/>
          <p:cNvGrpSpPr/>
          <p:nvPr/>
        </p:nvGrpSpPr>
        <p:grpSpPr>
          <a:xfrm>
            <a:off x="1983468" y="2597150"/>
            <a:ext cx="7437438" cy="4104481"/>
            <a:chOff x="1983468" y="2597150"/>
            <a:chExt cx="7437438" cy="4104481"/>
          </a:xfrm>
        </p:grpSpPr>
        <p:pic>
          <p:nvPicPr>
            <p:cNvPr id="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7099" y="2597150"/>
              <a:ext cx="6076950"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11"/>
            <p:cNvGrpSpPr>
              <a:grpSpLocks/>
            </p:cNvGrpSpPr>
            <p:nvPr/>
          </p:nvGrpSpPr>
          <p:grpSpPr bwMode="auto">
            <a:xfrm>
              <a:off x="5307693" y="5844381"/>
              <a:ext cx="901700" cy="857250"/>
              <a:chOff x="6865257" y="1118912"/>
              <a:chExt cx="902848" cy="1074675"/>
            </a:xfrm>
          </p:grpSpPr>
          <p:sp>
            <p:nvSpPr>
              <p:cNvPr id="6" name="燕尾形 5"/>
              <p:cNvSpPr/>
              <p:nvPr/>
            </p:nvSpPr>
            <p:spPr>
              <a:xfrm>
                <a:off x="6865257" y="1118912"/>
                <a:ext cx="395791" cy="1074675"/>
              </a:xfrm>
              <a:prstGeom prst="chevron">
                <a:avLst/>
              </a:prstGeom>
              <a:solidFill>
                <a:srgbClr val="485766">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HK" altLang="en-US">
                  <a:solidFill>
                    <a:schemeClr val="tx1"/>
                  </a:solidFill>
                </a:endParaRPr>
              </a:p>
            </p:txBody>
          </p:sp>
          <p:sp>
            <p:nvSpPr>
              <p:cNvPr id="7" name="燕尾形 6"/>
              <p:cNvSpPr/>
              <p:nvPr/>
            </p:nvSpPr>
            <p:spPr>
              <a:xfrm>
                <a:off x="7119580" y="1118912"/>
                <a:ext cx="394201" cy="1074675"/>
              </a:xfrm>
              <a:prstGeom prst="chevron">
                <a:avLst/>
              </a:prstGeom>
              <a:solidFill>
                <a:srgbClr val="48576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HK" altLang="en-US">
                  <a:solidFill>
                    <a:schemeClr val="tx1"/>
                  </a:solidFill>
                </a:endParaRPr>
              </a:p>
            </p:txBody>
          </p:sp>
          <p:sp>
            <p:nvSpPr>
              <p:cNvPr id="8" name="燕尾形 7"/>
              <p:cNvSpPr/>
              <p:nvPr/>
            </p:nvSpPr>
            <p:spPr>
              <a:xfrm>
                <a:off x="7372315" y="1118912"/>
                <a:ext cx="395790" cy="1074675"/>
              </a:xfrm>
              <a:prstGeom prst="chevron">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HK" altLang="en-US">
                  <a:solidFill>
                    <a:schemeClr val="tx1"/>
                  </a:solidFill>
                </a:endParaRPr>
              </a:p>
            </p:txBody>
          </p:sp>
        </p:grpSp>
        <p:sp>
          <p:nvSpPr>
            <p:cNvPr id="9" name="流程图: 可选过程 8"/>
            <p:cNvSpPr/>
            <p:nvPr/>
          </p:nvSpPr>
          <p:spPr>
            <a:xfrm>
              <a:off x="6871381" y="5853906"/>
              <a:ext cx="2549525" cy="731837"/>
            </a:xfrm>
            <a:prstGeom prst="flowChartAlternateProcess">
              <a:avLst/>
            </a:prstGeom>
            <a:ln/>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zh-CN" altLang="en-US" sz="3200" b="1" dirty="0">
                  <a:latin typeface="微软雅黑" pitchFamily="34" charset="-122"/>
                  <a:ea typeface="微软雅黑" pitchFamily="34" charset="-122"/>
                </a:rPr>
                <a:t>强</a:t>
              </a:r>
              <a:r>
                <a:rPr lang="zh-CN" altLang="en-US" sz="3200" dirty="0">
                  <a:latin typeface="微软雅黑" pitchFamily="34" charset="-122"/>
                  <a:ea typeface="微软雅黑" pitchFamily="34" charset="-122"/>
                </a:rPr>
                <a:t>人工智能</a:t>
              </a:r>
            </a:p>
          </p:txBody>
        </p:sp>
        <p:sp>
          <p:nvSpPr>
            <p:cNvPr id="10" name="流程图: 可选过程 9"/>
            <p:cNvSpPr/>
            <p:nvPr/>
          </p:nvSpPr>
          <p:spPr>
            <a:xfrm>
              <a:off x="1983468" y="5945981"/>
              <a:ext cx="2551113" cy="731837"/>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r>
                <a:rPr lang="zh-CN" altLang="en-US" sz="3200" b="1" dirty="0">
                  <a:latin typeface="微软雅黑" pitchFamily="34" charset="-122"/>
                  <a:ea typeface="微软雅黑" pitchFamily="34" charset="-122"/>
                </a:rPr>
                <a:t>弱</a:t>
              </a:r>
              <a:r>
                <a:rPr lang="zh-CN" altLang="en-US" sz="3200" dirty="0">
                  <a:latin typeface="微软雅黑" pitchFamily="34" charset="-122"/>
                  <a:ea typeface="微软雅黑" pitchFamily="34" charset="-122"/>
                </a:rPr>
                <a:t>人工智能</a:t>
              </a:r>
            </a:p>
          </p:txBody>
        </p:sp>
      </p:grpSp>
    </p:spTree>
    <p:extLst>
      <p:ext uri="{BB962C8B-B14F-4D97-AF65-F5344CB8AC3E}">
        <p14:creationId xmlns:p14="http://schemas.microsoft.com/office/powerpoint/2010/main" val="36877991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超人工智能</a:t>
            </a:r>
            <a:br>
              <a:rPr lang="en-US" altLang="zh-CN" dirty="0"/>
            </a:br>
            <a:r>
              <a:rPr lang="zh-CN" altLang="en-US" dirty="0"/>
              <a:t> </a:t>
            </a:r>
            <a:r>
              <a:rPr lang="en-US" altLang="zh-CN" dirty="0"/>
              <a:t>- </a:t>
            </a:r>
            <a:r>
              <a:rPr lang="en-US" altLang="zh-CN" b="1" dirty="0"/>
              <a:t>Artificial Super Intelligence (ASI)</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牛津哲学家，知名人工智能思想家</a:t>
            </a:r>
            <a:r>
              <a:rPr lang="en-US" altLang="zh-CN" dirty="0"/>
              <a:t>Nick </a:t>
            </a:r>
            <a:r>
              <a:rPr lang="en-US" altLang="zh-CN" dirty="0" err="1"/>
              <a:t>Bostrom</a:t>
            </a:r>
            <a:r>
              <a:rPr lang="zh-CN" altLang="en-US" dirty="0"/>
              <a:t>把超级智能定义为</a:t>
            </a:r>
            <a:endParaRPr lang="en-US" altLang="zh-CN" dirty="0"/>
          </a:p>
          <a:p>
            <a:pPr lvl="1"/>
            <a:r>
              <a:rPr lang="zh-CN" altLang="en-US" dirty="0"/>
              <a:t>“在几乎所有领域都比最聪明的人类大脑都聪明很多，包括科学创新、通识和社交技能。”</a:t>
            </a:r>
            <a:endParaRPr lang="en-US" altLang="zh-CN" dirty="0"/>
          </a:p>
          <a:p>
            <a:pPr lvl="1"/>
            <a:r>
              <a:rPr lang="zh-CN" altLang="en-US" dirty="0"/>
              <a:t>超人工智能可以是各方面都比人类强一点，也可以是各方面都比人类强万亿倍。</a:t>
            </a:r>
            <a:endParaRPr lang="en-US" altLang="zh-CN" dirty="0"/>
          </a:p>
          <a:p>
            <a:r>
              <a:rPr lang="zh-CN" altLang="en-US" dirty="0"/>
              <a:t>超人工智能可以帮我们达到永生</a:t>
            </a:r>
            <a:r>
              <a:rPr lang="en-US" altLang="zh-CN" dirty="0"/>
              <a:t>……</a:t>
            </a:r>
          </a:p>
          <a:p>
            <a:pPr lvl="1"/>
            <a:r>
              <a:rPr lang="zh-CN" altLang="en-US" dirty="0"/>
              <a:t>超人工智能正是目前人类所惧怕的人工智能级别，</a:t>
            </a:r>
            <a:endParaRPr lang="en-US" altLang="zh-CN" dirty="0"/>
          </a:p>
          <a:p>
            <a:pPr lvl="1"/>
            <a:r>
              <a:rPr lang="zh-CN" altLang="en-US" dirty="0"/>
              <a:t>经常与永生灭绝的概念联系到一起。</a:t>
            </a:r>
            <a:endParaRPr lang="en-US" altLang="zh-CN" dirty="0"/>
          </a:p>
          <a:p>
            <a:r>
              <a:rPr lang="en-US" altLang="zh-CN" dirty="0"/>
              <a:t>Kurzweil</a:t>
            </a:r>
            <a:r>
              <a:rPr lang="zh-CN" altLang="en-US" dirty="0"/>
              <a:t>（谷歌技术总监</a:t>
            </a:r>
            <a:r>
              <a:rPr lang="en-US" altLang="zh-CN" dirty="0"/>
              <a:t>--</a:t>
            </a:r>
            <a:r>
              <a:rPr lang="zh-CN" altLang="en-US" dirty="0"/>
              <a:t>库兹韦尔）</a:t>
            </a:r>
          </a:p>
          <a:p>
            <a:pPr lvl="1"/>
            <a:r>
              <a:rPr lang="zh-CN" altLang="en-US" dirty="0"/>
              <a:t>超人工智能正从多方的努力中出现，它将深深的融入我们文明的基体中。它会亲密的被捆绑在我们的身体和大脑中，它会反映我们的价值，因为它就是我们。</a:t>
            </a:r>
          </a:p>
        </p:txBody>
      </p:sp>
    </p:spTree>
    <p:extLst>
      <p:ext uri="{BB962C8B-B14F-4D97-AF65-F5344CB8AC3E}">
        <p14:creationId xmlns:p14="http://schemas.microsoft.com/office/powerpoint/2010/main" val="2094313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D1D97-B035-8E64-F04D-7A2BFFDDCCE8}"/>
              </a:ext>
            </a:extLst>
          </p:cNvPr>
          <p:cNvSpPr>
            <a:spLocks noGrp="1"/>
          </p:cNvSpPr>
          <p:nvPr>
            <p:ph type="title"/>
          </p:nvPr>
        </p:nvSpPr>
        <p:spPr/>
        <p:txBody>
          <a:bodyPr/>
          <a:lstStyle/>
          <a:p>
            <a:r>
              <a:rPr lang="zh-CN" altLang="en-US" dirty="0"/>
              <a:t>论文解读</a:t>
            </a:r>
            <a:r>
              <a:rPr lang="en-US" altLang="zh-CN" dirty="0"/>
              <a:t>-</a:t>
            </a:r>
            <a:r>
              <a:rPr lang="zh-CN" altLang="en-US" dirty="0"/>
              <a:t>图灵机</a:t>
            </a:r>
          </a:p>
        </p:txBody>
      </p:sp>
      <p:sp>
        <p:nvSpPr>
          <p:cNvPr id="3" name="内容占位符 2">
            <a:extLst>
              <a:ext uri="{FF2B5EF4-FFF2-40B4-BE49-F238E27FC236}">
                <a16:creationId xmlns:a16="http://schemas.microsoft.com/office/drawing/2014/main" id="{572BD43C-4469-1EDE-CD18-C595CEA0FBF9}"/>
              </a:ext>
            </a:extLst>
          </p:cNvPr>
          <p:cNvSpPr>
            <a:spLocks noGrp="1"/>
          </p:cNvSpPr>
          <p:nvPr>
            <p:ph idx="1"/>
          </p:nvPr>
        </p:nvSpPr>
        <p:spPr/>
        <p:txBody>
          <a:bodyPr>
            <a:normAutofit fontScale="92500" lnSpcReduction="10000"/>
          </a:bodyPr>
          <a:lstStyle/>
          <a:p>
            <a:r>
              <a:rPr lang="zh-CN" altLang="en-US" dirty="0"/>
              <a:t>图灵机：</a:t>
            </a:r>
            <a:endParaRPr lang="en-US" altLang="zh-CN" dirty="0"/>
          </a:p>
          <a:p>
            <a:pPr lvl="1"/>
            <a:r>
              <a:rPr lang="zh-CN" altLang="en-US" dirty="0"/>
              <a:t>图灵机的计算能力是人类能够完成的所有计算的全集。</a:t>
            </a:r>
            <a:endParaRPr lang="en-US" altLang="zh-CN" dirty="0"/>
          </a:p>
          <a:p>
            <a:pPr lvl="1"/>
            <a:endParaRPr lang="en-US" altLang="zh-CN" dirty="0"/>
          </a:p>
          <a:p>
            <a:r>
              <a:rPr lang="zh-CN" altLang="en-US" b="1" dirty="0"/>
              <a:t>只要一个问题是可判定的</a:t>
            </a:r>
            <a:r>
              <a:rPr lang="zh-CN" altLang="en-US" dirty="0"/>
              <a:t>，它的计算过程可以被符号和算法表达出来，就可以使用图灵机来完成计算。</a:t>
            </a:r>
            <a:endParaRPr lang="en-US" altLang="zh-CN" dirty="0"/>
          </a:p>
          <a:p>
            <a:pPr marL="457200" lvl="1" indent="0">
              <a:buNone/>
            </a:pPr>
            <a:endParaRPr lang="en-US" altLang="zh-CN" dirty="0"/>
          </a:p>
          <a:p>
            <a:r>
              <a:rPr lang="zh-CN" altLang="en-US" dirty="0"/>
              <a:t>图灵等价</a:t>
            </a:r>
            <a:r>
              <a:rPr lang="en-US" altLang="zh-CN" dirty="0"/>
              <a:t>/</a:t>
            </a:r>
            <a:r>
              <a:rPr lang="zh-CN" altLang="en-US" dirty="0"/>
              <a:t>图灵完备：</a:t>
            </a:r>
            <a:endParaRPr lang="en-US" altLang="zh-CN" dirty="0"/>
          </a:p>
          <a:p>
            <a:pPr lvl="1"/>
            <a:r>
              <a:rPr lang="en-US" altLang="zh-CN" dirty="0"/>
              <a:t>C/C++</a:t>
            </a:r>
            <a:r>
              <a:rPr lang="zh-CN" altLang="en-US" dirty="0"/>
              <a:t>、</a:t>
            </a:r>
            <a:r>
              <a:rPr lang="en-US" altLang="zh-CN" dirty="0"/>
              <a:t>Java</a:t>
            </a:r>
            <a:r>
              <a:rPr lang="zh-CN" altLang="en-US" dirty="0"/>
              <a:t>、</a:t>
            </a:r>
            <a:r>
              <a:rPr lang="en-US" altLang="zh-CN" dirty="0"/>
              <a:t>Python</a:t>
            </a:r>
            <a:r>
              <a:rPr lang="zh-CN" altLang="en-US" dirty="0"/>
              <a:t>、</a:t>
            </a:r>
            <a:r>
              <a:rPr lang="en-US" altLang="zh-CN" dirty="0" err="1"/>
              <a:t>Javascript</a:t>
            </a:r>
            <a:r>
              <a:rPr lang="en-US" altLang="zh-CN" dirty="0"/>
              <a:t> </a:t>
            </a:r>
            <a:r>
              <a:rPr lang="zh-CN" altLang="en-US" dirty="0"/>
              <a:t>等编程语言</a:t>
            </a:r>
            <a:endParaRPr lang="en-US" altLang="zh-CN" dirty="0"/>
          </a:p>
          <a:p>
            <a:pPr lvl="1"/>
            <a:endParaRPr lang="en-US" altLang="zh-CN" dirty="0"/>
          </a:p>
          <a:p>
            <a:pPr lvl="1"/>
            <a:r>
              <a:rPr lang="en-US" altLang="zh-CN" dirty="0"/>
              <a:t>HTML CSS </a:t>
            </a:r>
            <a:r>
              <a:rPr lang="zh-CN" altLang="en-US" dirty="0"/>
              <a:t>这些语言不是图灵完备的。</a:t>
            </a:r>
            <a:endParaRPr lang="en-US" altLang="zh-CN" dirty="0"/>
          </a:p>
          <a:p>
            <a:endParaRPr lang="en-US" altLang="zh-CN" dirty="0"/>
          </a:p>
          <a:p>
            <a:endParaRPr lang="en-US" altLang="zh-CN" dirty="0"/>
          </a:p>
          <a:p>
            <a:pPr lvl="1"/>
            <a:endParaRPr lang="zh-CN" altLang="en-US" dirty="0"/>
          </a:p>
        </p:txBody>
      </p:sp>
      <p:pic>
        <p:nvPicPr>
          <p:cNvPr id="4" name="object 17">
            <a:extLst>
              <a:ext uri="{FF2B5EF4-FFF2-40B4-BE49-F238E27FC236}">
                <a16:creationId xmlns:a16="http://schemas.microsoft.com/office/drawing/2014/main" id="{30ED7FB3-E211-FE77-C76E-FDCC1247A6C4}"/>
              </a:ext>
            </a:extLst>
          </p:cNvPr>
          <p:cNvPicPr/>
          <p:nvPr/>
        </p:nvPicPr>
        <p:blipFill>
          <a:blip r:embed="rId3" cstate="print"/>
          <a:stretch>
            <a:fillRect/>
          </a:stretch>
        </p:blipFill>
        <p:spPr>
          <a:xfrm>
            <a:off x="8557204" y="3781679"/>
            <a:ext cx="2541860" cy="2711196"/>
          </a:xfrm>
          <a:prstGeom prst="rect">
            <a:avLst/>
          </a:prstGeom>
        </p:spPr>
      </p:pic>
    </p:spTree>
    <p:extLst>
      <p:ext uri="{BB962C8B-B14F-4D97-AF65-F5344CB8AC3E}">
        <p14:creationId xmlns:p14="http://schemas.microsoft.com/office/powerpoint/2010/main" val="212448672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矩形 6"/>
          <p:cNvSpPr>
            <a:spLocks noChangeArrowheads="1"/>
          </p:cNvSpPr>
          <p:nvPr/>
        </p:nvSpPr>
        <p:spPr bwMode="auto">
          <a:xfrm>
            <a:off x="2106613" y="1319213"/>
            <a:ext cx="8348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rgbClr val="485766"/>
                </a:solidFill>
                <a:latin typeface="微软雅黑" panose="020B0503020204020204" pitchFamily="34" charset="-122"/>
                <a:ea typeface="微软雅黑" panose="020B0503020204020204" pitchFamily="34" charset="-122"/>
              </a:rPr>
              <a:t>人类的最后一项发明，最后一个挑战</a:t>
            </a:r>
            <a:endParaRPr lang="zh-HK" altLang="en-US" sz="3600" b="1">
              <a:solidFill>
                <a:srgbClr val="485766"/>
              </a:solidFill>
              <a:latin typeface="微软雅黑" panose="020B0503020204020204" pitchFamily="34" charset="-122"/>
              <a:ea typeface="微软雅黑" panose="020B0503020204020204" pitchFamily="34" charset="-122"/>
            </a:endParaRPr>
          </a:p>
        </p:txBody>
      </p:sp>
      <p:pic>
        <p:nvPicPr>
          <p:cNvPr id="8" name="图片 7" descr="9326264c61fe4e0f8578b31fe3e51b60.jpg"/>
          <p:cNvPicPr>
            <a:picLocks noChangeAspect="1"/>
          </p:cNvPicPr>
          <p:nvPr/>
        </p:nvPicPr>
        <p:blipFill>
          <a:blip r:embed="rId3" cstate="print"/>
          <a:stretch>
            <a:fillRect/>
          </a:stretch>
        </p:blipFill>
        <p:spPr>
          <a:xfrm>
            <a:off x="2413030" y="2211606"/>
            <a:ext cx="6959570" cy="3910013"/>
          </a:xfrm>
          <a:prstGeom prst="rect">
            <a:avLst/>
          </a:prstGeom>
          <a:effectLst>
            <a:innerShdw blurRad="63500" dist="50800" dir="13500000">
              <a:prstClr val="black">
                <a:alpha val="50000"/>
              </a:prstClr>
            </a:innerShdw>
          </a:effectLst>
        </p:spPr>
      </p:pic>
      <p:sp>
        <p:nvSpPr>
          <p:cNvPr id="24581" name="文本框 2"/>
          <p:cNvSpPr txBox="1">
            <a:spLocks noChangeArrowheads="1"/>
          </p:cNvSpPr>
          <p:nvPr/>
        </p:nvSpPr>
        <p:spPr bwMode="auto">
          <a:xfrm>
            <a:off x="596900" y="3708400"/>
            <a:ext cx="15097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rgbClr val="485766"/>
                </a:solidFill>
                <a:latin typeface="微软雅黑" panose="020B0503020204020204" pitchFamily="34" charset="-122"/>
                <a:ea typeface="微软雅黑" panose="020B0503020204020204" pitchFamily="34" charset="-122"/>
              </a:rPr>
              <a:t>毁灭？</a:t>
            </a:r>
          </a:p>
        </p:txBody>
      </p:sp>
      <p:sp>
        <p:nvSpPr>
          <p:cNvPr id="24582" name="文本框 9"/>
          <p:cNvSpPr txBox="1">
            <a:spLocks noChangeArrowheads="1"/>
          </p:cNvSpPr>
          <p:nvPr/>
        </p:nvSpPr>
        <p:spPr bwMode="auto">
          <a:xfrm>
            <a:off x="9852025" y="3708400"/>
            <a:ext cx="15097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rgbClr val="485766"/>
                </a:solidFill>
                <a:latin typeface="微软雅黑" panose="020B0503020204020204" pitchFamily="34" charset="-122"/>
                <a:ea typeface="微软雅黑" panose="020B0503020204020204" pitchFamily="34" charset="-122"/>
              </a:rPr>
              <a:t>永生？</a:t>
            </a:r>
          </a:p>
        </p:txBody>
      </p:sp>
      <p:sp>
        <p:nvSpPr>
          <p:cNvPr id="24583" name="文本框 12"/>
          <p:cNvSpPr txBox="1">
            <a:spLocks noChangeArrowheads="1"/>
          </p:cNvSpPr>
          <p:nvPr/>
        </p:nvSpPr>
        <p:spPr bwMode="auto">
          <a:xfrm>
            <a:off x="4794250" y="6211888"/>
            <a:ext cx="21971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rgbClr val="485766"/>
                </a:solidFill>
                <a:latin typeface="微软雅黑" panose="020B0503020204020204" pitchFamily="34" charset="-122"/>
                <a:ea typeface="微软雅黑" panose="020B0503020204020204" pitchFamily="34" charset="-122"/>
              </a:rPr>
              <a:t>一切未知</a:t>
            </a:r>
          </a:p>
        </p:txBody>
      </p:sp>
      <p:sp>
        <p:nvSpPr>
          <p:cNvPr id="2" name="标题 1"/>
          <p:cNvSpPr>
            <a:spLocks noGrp="1"/>
          </p:cNvSpPr>
          <p:nvPr>
            <p:ph type="title"/>
          </p:nvPr>
        </p:nvSpPr>
        <p:spPr/>
        <p:txBody>
          <a:bodyPr/>
          <a:lstStyle/>
          <a:p>
            <a:r>
              <a:rPr lang="zh-CN" altLang="en-US" dirty="0"/>
              <a:t>未来</a:t>
            </a:r>
            <a:r>
              <a:rPr lang="en-US" altLang="zh-CN" dirty="0"/>
              <a:t> – </a:t>
            </a:r>
            <a:r>
              <a:rPr lang="zh-CN" altLang="en-US" dirty="0"/>
              <a:t>智能爆炸</a:t>
            </a:r>
            <a:r>
              <a:rPr lang="en-US" altLang="zh-CN" dirty="0"/>
              <a:t>:</a:t>
            </a:r>
            <a:endParaRPr lang="zh-CN" altLang="en-US" dirty="0"/>
          </a:p>
        </p:txBody>
      </p:sp>
    </p:spTree>
    <p:extLst>
      <p:ext uri="{BB962C8B-B14F-4D97-AF65-F5344CB8AC3E}">
        <p14:creationId xmlns:p14="http://schemas.microsoft.com/office/powerpoint/2010/main" val="40869243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f88a4987df8da52df26a3716b892dcd6_b"/>
          <p:cNvPicPr>
            <a:picLocks noChangeAspect="1" noChangeArrowheads="1"/>
          </p:cNvPicPr>
          <p:nvPr/>
        </p:nvPicPr>
        <p:blipFill>
          <a:blip r:embed="rId3">
            <a:extLst>
              <a:ext uri="{28A0092B-C50C-407E-A947-70E740481C1C}">
                <a14:useLocalDpi xmlns:a14="http://schemas.microsoft.com/office/drawing/2010/main" val="0"/>
              </a:ext>
            </a:extLst>
          </a:blip>
          <a:srcRect b="17868"/>
          <a:stretch>
            <a:fillRect/>
          </a:stretch>
        </p:blipFill>
        <p:spPr bwMode="auto">
          <a:xfrm>
            <a:off x="263525" y="0"/>
            <a:ext cx="4867275" cy="68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11deabbb08051a3332f9e9ad9c5b3955_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0"/>
            <a:ext cx="6018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4538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扩展阅读：</a:t>
            </a:r>
          </a:p>
        </p:txBody>
      </p:sp>
      <p:sp>
        <p:nvSpPr>
          <p:cNvPr id="3" name="内容占位符 2"/>
          <p:cNvSpPr>
            <a:spLocks noGrp="1"/>
          </p:cNvSpPr>
          <p:nvPr>
            <p:ph idx="1"/>
          </p:nvPr>
        </p:nvSpPr>
        <p:spPr/>
        <p:txBody>
          <a:bodyPr/>
          <a:lstStyle/>
          <a:p>
            <a:r>
              <a:rPr lang="zh-CN" altLang="en-US" dirty="0"/>
              <a:t>雷</a:t>
            </a:r>
            <a:r>
              <a:rPr lang="en-US" altLang="zh-CN" dirty="0"/>
              <a:t>·</a:t>
            </a:r>
            <a:r>
              <a:rPr lang="zh-CN" altLang="en-US" dirty="0"/>
              <a:t>库兹韦尔</a:t>
            </a:r>
            <a:r>
              <a:rPr lang="en-US" altLang="zh-CN" dirty="0"/>
              <a:t>《</a:t>
            </a:r>
            <a:r>
              <a:rPr lang="zh-CN" altLang="en-US" dirty="0"/>
              <a:t>奇点临近</a:t>
            </a:r>
            <a:r>
              <a:rPr lang="en-US" altLang="zh-CN" dirty="0"/>
              <a:t>》</a:t>
            </a:r>
          </a:p>
          <a:p>
            <a:pPr lvl="1"/>
            <a:r>
              <a:rPr lang="zh-CN" altLang="en-US" dirty="0"/>
              <a:t>雷</a:t>
            </a:r>
            <a:r>
              <a:rPr lang="en-US" altLang="zh-CN" dirty="0"/>
              <a:t>·</a:t>
            </a:r>
            <a:r>
              <a:rPr lang="zh-CN" altLang="en-US" dirty="0"/>
              <a:t>库兹韦尔</a:t>
            </a:r>
            <a:r>
              <a:rPr lang="en-US" altLang="zh-CN" dirty="0"/>
              <a:t>《</a:t>
            </a:r>
            <a:r>
              <a:rPr lang="zh-CN" altLang="en-US" dirty="0"/>
              <a:t>奇点临近</a:t>
            </a:r>
            <a:r>
              <a:rPr lang="en-US" altLang="zh-CN" dirty="0"/>
              <a:t>》.pdf </a:t>
            </a:r>
            <a:endParaRPr lang="en-US" altLang="zh-CN" b="1" dirty="0"/>
          </a:p>
          <a:p>
            <a:r>
              <a:rPr lang="zh-CN" altLang="en-US" dirty="0"/>
              <a:t>为什么最近有很多名人，比如比尔盖茨，马斯克、霍金等，让人们警惕人工智能？</a:t>
            </a:r>
          </a:p>
          <a:p>
            <a:pPr lvl="1"/>
            <a:r>
              <a:rPr lang="en-US" altLang="zh-CN" dirty="0">
                <a:hlinkClick r:id="rId2"/>
              </a:rPr>
              <a:t>https://zhuanlan.zhihu.com/p/19950456</a:t>
            </a:r>
            <a:r>
              <a:rPr lang="en-US" altLang="zh-CN" dirty="0"/>
              <a:t> </a:t>
            </a:r>
          </a:p>
          <a:p>
            <a:pPr lvl="1"/>
            <a:r>
              <a:rPr lang="zh-CN" altLang="en-US" dirty="0"/>
              <a:t>为什么最近有很多名人，比如比尔盖茨，马斯克、霍金等，让人们警惕人工智能？</a:t>
            </a:r>
            <a:r>
              <a:rPr lang="en-US" altLang="zh-CN" dirty="0"/>
              <a:t>.</a:t>
            </a:r>
            <a:r>
              <a:rPr lang="en-US" altLang="zh-CN" dirty="0" err="1"/>
              <a:t>docx</a:t>
            </a:r>
            <a:endParaRPr lang="en-US" altLang="zh-CN" dirty="0"/>
          </a:p>
          <a:p>
            <a:pPr lvl="2"/>
            <a:r>
              <a:rPr lang="zh-CN" altLang="en-US" dirty="0"/>
              <a:t>后续</a:t>
            </a:r>
            <a:r>
              <a:rPr lang="en-US" altLang="zh-CN" dirty="0"/>
              <a:t>: </a:t>
            </a:r>
            <a:r>
              <a:rPr lang="en-US" altLang="zh-CN" dirty="0">
                <a:hlinkClick r:id="rId3"/>
              </a:rPr>
              <a:t>https://www.zhihu.com/question/29362076</a:t>
            </a:r>
            <a:r>
              <a:rPr lang="en-US" altLang="zh-CN" dirty="0"/>
              <a:t> </a:t>
            </a:r>
            <a:endParaRPr lang="zh-CN" altLang="en-US" dirty="0"/>
          </a:p>
        </p:txBody>
      </p:sp>
      <p:sp>
        <p:nvSpPr>
          <p:cNvPr id="4" name="日期占位符 3"/>
          <p:cNvSpPr>
            <a:spLocks noGrp="1"/>
          </p:cNvSpPr>
          <p:nvPr>
            <p:ph type="dt" sz="half" idx="10"/>
          </p:nvPr>
        </p:nvSpPr>
        <p:spPr/>
        <p:txBody>
          <a:bodyPr/>
          <a:lstStyle/>
          <a:p>
            <a:fld id="{6E22A3B3-ED1E-461B-8486-73EA869463BD}" type="datetime1">
              <a:rPr lang="zh-CN" altLang="en-US" smtClean="0"/>
              <a:t>2022/7/30</a:t>
            </a:fld>
            <a:endParaRPr lang="zh-CN" altLang="en-US" dirty="0"/>
          </a:p>
        </p:txBody>
      </p:sp>
      <p:sp>
        <p:nvSpPr>
          <p:cNvPr id="5" name="页脚占位符 4"/>
          <p:cNvSpPr>
            <a:spLocks noGrp="1"/>
          </p:cNvSpPr>
          <p:nvPr>
            <p:ph type="ftr" sz="quarter" idx="11"/>
          </p:nvPr>
        </p:nvSpPr>
        <p:spPr/>
        <p:txBody>
          <a:bodyPr/>
          <a:lstStyle/>
          <a:p>
            <a:r>
              <a:rPr lang="en-US" altLang="zh-CN"/>
              <a:t>0 - </a:t>
            </a:r>
            <a:r>
              <a:rPr lang="zh-CN" altLang="en-US"/>
              <a:t>大数据之我见</a:t>
            </a:r>
            <a:r>
              <a:rPr lang="en-US" altLang="zh-CN"/>
              <a:t>-</a:t>
            </a:r>
            <a:r>
              <a:rPr lang="zh-CN" altLang="en-US"/>
              <a:t>努力成为数据科学家</a:t>
            </a:r>
            <a:endParaRPr lang="zh-CN" altLang="en-US" dirty="0"/>
          </a:p>
        </p:txBody>
      </p:sp>
      <p:sp>
        <p:nvSpPr>
          <p:cNvPr id="6" name="灯片编号占位符 5"/>
          <p:cNvSpPr>
            <a:spLocks noGrp="1"/>
          </p:cNvSpPr>
          <p:nvPr>
            <p:ph type="sldNum" sz="quarter" idx="12"/>
          </p:nvPr>
        </p:nvSpPr>
        <p:spPr/>
        <p:txBody>
          <a:bodyPr/>
          <a:lstStyle/>
          <a:p>
            <a:fld id="{590AEB4D-3B7A-46DD-8DB4-BB86340FC2B1}" type="slidenum">
              <a:rPr lang="zh-CN" altLang="en-US" smtClean="0"/>
              <a:pPr/>
              <a:t>92</a:t>
            </a:fld>
            <a:endParaRPr lang="zh-CN" altLang="en-US" dirty="0"/>
          </a:p>
        </p:txBody>
      </p:sp>
    </p:spTree>
    <p:extLst>
      <p:ext uri="{BB962C8B-B14F-4D97-AF65-F5344CB8AC3E}">
        <p14:creationId xmlns:p14="http://schemas.microsoft.com/office/powerpoint/2010/main" val="360334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个人观点：</a:t>
            </a:r>
            <a:r>
              <a:rPr lang="en-US" altLang="zh-CN" dirty="0"/>
              <a:t>AGI &amp; ASI</a:t>
            </a:r>
            <a:endParaRPr lang="zh-CN" altLang="en-US" dirty="0"/>
          </a:p>
        </p:txBody>
      </p:sp>
      <p:sp>
        <p:nvSpPr>
          <p:cNvPr id="4" name="内容占位符 3"/>
          <p:cNvSpPr>
            <a:spLocks noGrp="1"/>
          </p:cNvSpPr>
          <p:nvPr>
            <p:ph idx="1"/>
          </p:nvPr>
        </p:nvSpPr>
        <p:spPr/>
        <p:txBody>
          <a:bodyPr>
            <a:normAutofit fontScale="92500" lnSpcReduction="10000"/>
          </a:bodyPr>
          <a:lstStyle/>
          <a:p>
            <a:r>
              <a:rPr lang="zh-CN" altLang="en-US" dirty="0"/>
              <a:t>通用人工智能（</a:t>
            </a:r>
            <a:r>
              <a:rPr lang="en-US" altLang="zh-CN" dirty="0"/>
              <a:t>AGI</a:t>
            </a:r>
            <a:r>
              <a:rPr lang="zh-CN" altLang="en-US" dirty="0"/>
              <a:t>）或者强人工智能或者人类级</a:t>
            </a:r>
            <a:r>
              <a:rPr lang="en-US" altLang="zh-CN" dirty="0"/>
              <a:t>AI</a:t>
            </a:r>
            <a:r>
              <a:rPr lang="zh-CN" altLang="en-US" dirty="0"/>
              <a:t>：</a:t>
            </a:r>
            <a:endParaRPr lang="en-US" altLang="zh-CN" dirty="0"/>
          </a:p>
          <a:p>
            <a:pPr lvl="1"/>
            <a:r>
              <a:rPr lang="zh-CN" altLang="en-US" dirty="0"/>
              <a:t>达到人类水平的、能够感知的自适应地对外界环境挑战地、具有自我意识的人工智能</a:t>
            </a:r>
          </a:p>
          <a:p>
            <a:r>
              <a:rPr lang="zh-CN" altLang="en-US" dirty="0"/>
              <a:t>超级人工智能： </a:t>
            </a:r>
            <a:endParaRPr lang="en-US" altLang="zh-CN" dirty="0"/>
          </a:p>
          <a:p>
            <a:pPr lvl="1"/>
            <a:r>
              <a:rPr lang="zh-CN" altLang="en-US" dirty="0"/>
              <a:t>全面超过人类的智能</a:t>
            </a:r>
          </a:p>
          <a:p>
            <a:r>
              <a:rPr lang="zh-CN" altLang="en-US" dirty="0"/>
              <a:t>错误在于：假设强人工智能实现，即面临逻辑悖论。</a:t>
            </a:r>
          </a:p>
          <a:p>
            <a:pPr lvl="1"/>
            <a:r>
              <a:rPr lang="zh-CN" altLang="en-US" dirty="0"/>
              <a:t>人工智能的能力来自于人，人受限于时代。无人工，不智能。</a:t>
            </a:r>
          </a:p>
          <a:p>
            <a:pPr lvl="1"/>
            <a:r>
              <a:rPr lang="zh-CN" altLang="en-US" dirty="0"/>
              <a:t>智能本身是有层次的。</a:t>
            </a:r>
            <a:endParaRPr lang="en-US" altLang="zh-CN" dirty="0"/>
          </a:p>
          <a:p>
            <a:pPr lvl="2"/>
            <a:r>
              <a:rPr lang="zh-CN" altLang="en-US" dirty="0"/>
              <a:t>在下围棋上，</a:t>
            </a:r>
            <a:r>
              <a:rPr lang="en-US" altLang="zh-CN" dirty="0"/>
              <a:t>AlphaGo</a:t>
            </a:r>
            <a:r>
              <a:rPr lang="zh-CN" altLang="en-US" dirty="0"/>
              <a:t>已经独步天下，但不能说其智能水平比</a:t>
            </a:r>
            <a:r>
              <a:rPr lang="en-US" altLang="zh-CN" dirty="0"/>
              <a:t>AlphaGo</a:t>
            </a:r>
            <a:r>
              <a:rPr lang="zh-CN" altLang="en-US" dirty="0"/>
              <a:t>制造者高。</a:t>
            </a:r>
            <a:endParaRPr lang="en-US" altLang="zh-CN" dirty="0"/>
          </a:p>
          <a:p>
            <a:pPr lvl="2"/>
            <a:r>
              <a:rPr lang="zh-CN" altLang="en-US" dirty="0"/>
              <a:t>机定胜人，人定胜天。</a:t>
            </a:r>
          </a:p>
        </p:txBody>
      </p:sp>
    </p:spTree>
    <p:extLst>
      <p:ext uri="{BB962C8B-B14F-4D97-AF65-F5344CB8AC3E}">
        <p14:creationId xmlns:p14="http://schemas.microsoft.com/office/powerpoint/2010/main" val="25737835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EA837AC-4A04-9892-849C-8664B5EBADD6}"/>
              </a:ext>
            </a:extLst>
          </p:cNvPr>
          <p:cNvSpPr>
            <a:spLocks noGrp="1"/>
          </p:cNvSpPr>
          <p:nvPr>
            <p:ph type="title"/>
          </p:nvPr>
        </p:nvSpPr>
        <p:spPr/>
        <p:txBody>
          <a:bodyPr/>
          <a:lstStyle/>
          <a:p>
            <a:r>
              <a:rPr lang="zh-CN" altLang="en-US" dirty="0"/>
              <a:t>研究领域和应用领域</a:t>
            </a:r>
          </a:p>
        </p:txBody>
      </p:sp>
      <p:sp>
        <p:nvSpPr>
          <p:cNvPr id="5" name="文本占位符 4">
            <a:extLst>
              <a:ext uri="{FF2B5EF4-FFF2-40B4-BE49-F238E27FC236}">
                <a16:creationId xmlns:a16="http://schemas.microsoft.com/office/drawing/2014/main" id="{1E323A51-D409-0A64-7412-EF8B17B65077}"/>
              </a:ext>
            </a:extLst>
          </p:cNvPr>
          <p:cNvSpPr>
            <a:spLocks noGrp="1"/>
          </p:cNvSpPr>
          <p:nvPr>
            <p:ph type="body" idx="1"/>
          </p:nvPr>
        </p:nvSpPr>
        <p:spPr/>
        <p:txBody>
          <a:bodyPr/>
          <a:lstStyle/>
          <a:p>
            <a:r>
              <a:rPr lang="zh-CN" altLang="en-US" dirty="0"/>
              <a:t>知识表示、知识获取、知识应用</a:t>
            </a:r>
            <a:endParaRPr lang="en-US" altLang="zh-CN" dirty="0"/>
          </a:p>
          <a:p>
            <a:endParaRPr lang="zh-CN" altLang="en-US" dirty="0"/>
          </a:p>
        </p:txBody>
      </p:sp>
    </p:spTree>
    <p:extLst>
      <p:ext uri="{BB962C8B-B14F-4D97-AF65-F5344CB8AC3E}">
        <p14:creationId xmlns:p14="http://schemas.microsoft.com/office/powerpoint/2010/main" val="31329606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人工智能的研究方面</a:t>
            </a:r>
          </a:p>
        </p:txBody>
      </p:sp>
      <p:sp>
        <p:nvSpPr>
          <p:cNvPr id="3" name="内容占位符 2"/>
          <p:cNvSpPr>
            <a:spLocks noGrp="1"/>
          </p:cNvSpPr>
          <p:nvPr>
            <p:ph idx="1"/>
          </p:nvPr>
        </p:nvSpPr>
        <p:spPr/>
        <p:txBody>
          <a:bodyPr/>
          <a:lstStyle/>
          <a:p>
            <a:r>
              <a:rPr kumimoji="1" lang="zh-CN" altLang="en-US" dirty="0"/>
              <a:t>人工智能以知识的表示、获取和应用为皈依</a:t>
            </a:r>
            <a:endParaRPr kumimoji="1" lang="en-US" altLang="zh-CN" dirty="0"/>
          </a:p>
          <a:p>
            <a:r>
              <a:rPr lang="en-US" altLang="zh-CN" dirty="0"/>
              <a:t>AI</a:t>
            </a:r>
            <a:r>
              <a:rPr lang="zh-CN" altLang="en-US" dirty="0"/>
              <a:t>学科分类 </a:t>
            </a:r>
            <a:r>
              <a:rPr lang="en-US" altLang="zh-CN" dirty="0"/>
              <a:t>– </a:t>
            </a:r>
            <a:r>
              <a:rPr lang="zh-CN" altLang="en-US" dirty="0"/>
              <a:t>个人思考</a:t>
            </a:r>
            <a:endParaRPr lang="en-US" altLang="zh-CN" dirty="0"/>
          </a:p>
          <a:p>
            <a:pPr lvl="1"/>
            <a:r>
              <a:rPr lang="zh-CN" altLang="en-US" dirty="0"/>
              <a:t>从三个方面分类</a:t>
            </a:r>
            <a:r>
              <a:rPr lang="en-US" altLang="zh-CN" dirty="0"/>
              <a:t>:</a:t>
            </a:r>
          </a:p>
          <a:p>
            <a:pPr lvl="2"/>
            <a:r>
              <a:rPr lang="zh-CN" altLang="en-US" dirty="0"/>
              <a:t>知识表示、知识获取、知识应用</a:t>
            </a:r>
            <a:endParaRPr lang="en-US" altLang="zh-CN" dirty="0"/>
          </a:p>
          <a:p>
            <a:r>
              <a:rPr lang="zh-CN" altLang="en-US" dirty="0"/>
              <a:t>其中：</a:t>
            </a:r>
            <a:endParaRPr lang="en-US" altLang="zh-CN" dirty="0"/>
          </a:p>
        </p:txBody>
      </p:sp>
    </p:spTree>
    <p:extLst>
      <p:ext uri="{BB962C8B-B14F-4D97-AF65-F5344CB8AC3E}">
        <p14:creationId xmlns:p14="http://schemas.microsoft.com/office/powerpoint/2010/main" val="15613820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知识表示</a:t>
            </a:r>
          </a:p>
        </p:txBody>
      </p:sp>
      <p:sp>
        <p:nvSpPr>
          <p:cNvPr id="3" name="内容占位符 2"/>
          <p:cNvSpPr>
            <a:spLocks noGrp="1"/>
          </p:cNvSpPr>
          <p:nvPr>
            <p:ph idx="1"/>
          </p:nvPr>
        </p:nvSpPr>
        <p:spPr/>
        <p:txBody>
          <a:bodyPr>
            <a:normAutofit fontScale="92500" lnSpcReduction="20000"/>
          </a:bodyPr>
          <a:lstStyle/>
          <a:p>
            <a:r>
              <a:rPr lang="zh-CN" altLang="en-US" dirty="0"/>
              <a:t>概念表示：</a:t>
            </a:r>
            <a:endParaRPr lang="en-US" altLang="zh-CN" dirty="0"/>
          </a:p>
          <a:p>
            <a:pPr lvl="1"/>
            <a:r>
              <a:rPr lang="zh-CN" altLang="en-US" dirty="0"/>
              <a:t>经典概念的表示</a:t>
            </a:r>
            <a:endParaRPr lang="en-US" altLang="zh-CN" dirty="0"/>
          </a:p>
          <a:p>
            <a:pPr lvl="1"/>
            <a:r>
              <a:rPr lang="zh-CN" altLang="en-US" dirty="0"/>
              <a:t>现代概念表示理论</a:t>
            </a:r>
            <a:endParaRPr lang="en-US" altLang="zh-CN" dirty="0"/>
          </a:p>
          <a:p>
            <a:r>
              <a:rPr lang="zh-CN" altLang="en-US" dirty="0"/>
              <a:t>知识表示：</a:t>
            </a:r>
            <a:endParaRPr lang="en-US" altLang="zh-CN" dirty="0"/>
          </a:p>
          <a:p>
            <a:pPr lvl="1"/>
            <a:r>
              <a:rPr lang="zh-CN" altLang="en-US" dirty="0"/>
              <a:t>产生式、框架、状态空间等</a:t>
            </a:r>
            <a:endParaRPr lang="en-US" altLang="zh-CN" dirty="0"/>
          </a:p>
          <a:p>
            <a:r>
              <a:rPr lang="zh-CN" altLang="en-US" dirty="0"/>
              <a:t>知识图谱：</a:t>
            </a:r>
            <a:endParaRPr lang="en-US" altLang="zh-CN" dirty="0"/>
          </a:p>
          <a:p>
            <a:pPr lvl="1"/>
            <a:r>
              <a:rPr lang="zh-CN" altLang="en-US" dirty="0"/>
              <a:t>本体知识的表示方法</a:t>
            </a:r>
            <a:endParaRPr lang="en-US" altLang="zh-CN" dirty="0"/>
          </a:p>
          <a:p>
            <a:pPr lvl="2"/>
            <a:r>
              <a:rPr lang="en-US" altLang="zh-CN" dirty="0"/>
              <a:t>Wikipedia </a:t>
            </a:r>
            <a:r>
              <a:rPr lang="zh-CN" altLang="en-US" dirty="0"/>
              <a:t>右侧 </a:t>
            </a:r>
            <a:r>
              <a:rPr lang="en-US" altLang="zh-CN" dirty="0" err="1"/>
              <a:t>infobox</a:t>
            </a:r>
            <a:r>
              <a:rPr lang="zh-CN" altLang="en-US" dirty="0"/>
              <a:t>， 所有开源知识图谱的源头。</a:t>
            </a:r>
            <a:endParaRPr lang="en-US" altLang="zh-CN" dirty="0"/>
          </a:p>
          <a:p>
            <a:pPr lvl="1"/>
            <a:r>
              <a:rPr lang="en-US" altLang="zh-CN" dirty="0"/>
              <a:t>2011</a:t>
            </a:r>
            <a:r>
              <a:rPr lang="zh-CN" altLang="en-US" dirty="0"/>
              <a:t>年</a:t>
            </a:r>
            <a:r>
              <a:rPr lang="en-US" altLang="zh-CN" dirty="0"/>
              <a:t>2</a:t>
            </a:r>
            <a:r>
              <a:rPr lang="zh-CN" altLang="en-US" dirty="0"/>
              <a:t>月</a:t>
            </a:r>
            <a:r>
              <a:rPr lang="en-US" altLang="zh-CN" dirty="0"/>
              <a:t>17</a:t>
            </a:r>
            <a:r>
              <a:rPr lang="zh-CN" altLang="en-US" dirty="0"/>
              <a:t>日，美国最受欢迎的智力竞猜电视节目</a:t>
            </a:r>
            <a:r>
              <a:rPr lang="en-US" altLang="zh-CN" dirty="0"/>
              <a:t>《</a:t>
            </a:r>
            <a:r>
              <a:rPr lang="zh-CN" altLang="en-US" dirty="0"/>
              <a:t>危险边缘</a:t>
            </a:r>
            <a:r>
              <a:rPr lang="en-US" altLang="zh-CN" dirty="0"/>
              <a:t>》</a:t>
            </a:r>
            <a:r>
              <a:rPr lang="zh-CN" altLang="en-US" dirty="0"/>
              <a:t>，</a:t>
            </a:r>
            <a:r>
              <a:rPr lang="en-US" altLang="zh-CN" dirty="0"/>
              <a:t>IBM</a:t>
            </a:r>
            <a:r>
              <a:rPr lang="zh-CN" altLang="en-US" dirty="0"/>
              <a:t>的沃森取胜。</a:t>
            </a:r>
            <a:endParaRPr lang="en-US" altLang="zh-CN" dirty="0"/>
          </a:p>
          <a:p>
            <a:pPr lvl="2"/>
            <a:r>
              <a:rPr lang="zh-CN" altLang="en-US" dirty="0"/>
              <a:t>开源知识图谱：</a:t>
            </a:r>
            <a:r>
              <a:rPr lang="en-US" altLang="zh-CN" dirty="0" err="1"/>
              <a:t>Yago</a:t>
            </a:r>
            <a:r>
              <a:rPr lang="zh-CN" altLang="en-US" dirty="0"/>
              <a:t>，</a:t>
            </a:r>
            <a:r>
              <a:rPr lang="en-US" altLang="zh-CN" dirty="0" err="1"/>
              <a:t>DBpedia</a:t>
            </a:r>
            <a:endParaRPr lang="en-US" altLang="zh-CN" dirty="0"/>
          </a:p>
          <a:p>
            <a:pPr lvl="1"/>
            <a:endParaRPr lang="en-US" altLang="zh-CN" dirty="0"/>
          </a:p>
        </p:txBody>
      </p:sp>
    </p:spTree>
    <p:extLst>
      <p:ext uri="{BB962C8B-B14F-4D97-AF65-F5344CB8AC3E}">
        <p14:creationId xmlns:p14="http://schemas.microsoft.com/office/powerpoint/2010/main" val="28475416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5DA64-DA00-4224-A93C-3F036E9ACCBE}"/>
              </a:ext>
            </a:extLst>
          </p:cNvPr>
          <p:cNvSpPr>
            <a:spLocks noGrp="1"/>
          </p:cNvSpPr>
          <p:nvPr>
            <p:ph type="title"/>
          </p:nvPr>
        </p:nvSpPr>
        <p:spPr/>
        <p:txBody>
          <a:bodyPr/>
          <a:lstStyle/>
          <a:p>
            <a:r>
              <a:rPr lang="en-US" altLang="zh-CN" dirty="0"/>
              <a:t>IBM“</a:t>
            </a:r>
            <a:r>
              <a:rPr lang="zh-CN" altLang="en-US" dirty="0"/>
              <a:t>沃森”在智力竞赛节目中大获全胜</a:t>
            </a:r>
          </a:p>
        </p:txBody>
      </p:sp>
      <p:pic>
        <p:nvPicPr>
          <p:cNvPr id="5" name="内容占位符 4">
            <a:extLst>
              <a:ext uri="{FF2B5EF4-FFF2-40B4-BE49-F238E27FC236}">
                <a16:creationId xmlns:a16="http://schemas.microsoft.com/office/drawing/2014/main" id="{D37D0A15-59ED-4AE6-8D64-83EC3FFE61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3500" y="2001044"/>
            <a:ext cx="6985000" cy="4000500"/>
          </a:xfrm>
        </p:spPr>
      </p:pic>
    </p:spTree>
    <p:extLst>
      <p:ext uri="{BB962C8B-B14F-4D97-AF65-F5344CB8AC3E}">
        <p14:creationId xmlns:p14="http://schemas.microsoft.com/office/powerpoint/2010/main" val="6324530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知识获取</a:t>
            </a:r>
          </a:p>
        </p:txBody>
      </p:sp>
      <p:sp>
        <p:nvSpPr>
          <p:cNvPr id="3" name="内容占位符 2"/>
          <p:cNvSpPr>
            <a:spLocks noGrp="1"/>
          </p:cNvSpPr>
          <p:nvPr>
            <p:ph idx="1"/>
          </p:nvPr>
        </p:nvSpPr>
        <p:spPr/>
        <p:txBody>
          <a:bodyPr>
            <a:normAutofit/>
          </a:bodyPr>
          <a:lstStyle/>
          <a:p>
            <a:r>
              <a:rPr lang="zh-CN" altLang="en-US" dirty="0"/>
              <a:t>搜索技术</a:t>
            </a:r>
            <a:endParaRPr lang="en-US" altLang="zh-CN" dirty="0"/>
          </a:p>
          <a:p>
            <a:pPr lvl="1"/>
            <a:r>
              <a:rPr lang="zh-CN" altLang="en-US" dirty="0"/>
              <a:t>图搜索技术、盲目搜索、启发式搜索、博弈搜索等</a:t>
            </a:r>
            <a:endParaRPr lang="en-US" altLang="zh-CN" dirty="0"/>
          </a:p>
          <a:p>
            <a:r>
              <a:rPr lang="zh-CN" altLang="en-US" dirty="0"/>
              <a:t>群智能算法</a:t>
            </a:r>
            <a:endParaRPr lang="en-US" altLang="zh-CN" dirty="0"/>
          </a:p>
          <a:p>
            <a:pPr lvl="1"/>
            <a:r>
              <a:rPr lang="zh-CN" altLang="en-US" dirty="0"/>
              <a:t>遗传算法、粒子群算法、蚁群算法等</a:t>
            </a:r>
            <a:endParaRPr lang="en-US" altLang="zh-CN" dirty="0"/>
          </a:p>
          <a:p>
            <a:r>
              <a:rPr lang="zh-CN" altLang="en-US" dirty="0"/>
              <a:t>机器学习</a:t>
            </a:r>
            <a:endParaRPr lang="en-US" altLang="zh-CN" dirty="0"/>
          </a:p>
          <a:p>
            <a:pPr lvl="1"/>
            <a:r>
              <a:rPr lang="zh-CN" altLang="en-US" dirty="0"/>
              <a:t>监督学习、弱监督学习、无监督学习、强化学习</a:t>
            </a:r>
            <a:endParaRPr lang="en-US" altLang="zh-CN" dirty="0"/>
          </a:p>
          <a:p>
            <a:r>
              <a:rPr lang="zh-CN" altLang="en-US" dirty="0"/>
              <a:t>人工神经网络与深度学习</a:t>
            </a:r>
            <a:endParaRPr lang="en-US" altLang="zh-CN" dirty="0"/>
          </a:p>
          <a:p>
            <a:pPr lvl="1"/>
            <a:r>
              <a:rPr lang="en-US" altLang="zh-CN" dirty="0"/>
              <a:t>BP</a:t>
            </a:r>
            <a:r>
              <a:rPr lang="zh-CN" altLang="en-US" dirty="0"/>
              <a:t>神经网络、卷积神经网络、生成对抗网络</a:t>
            </a:r>
          </a:p>
        </p:txBody>
      </p:sp>
    </p:spTree>
    <p:extLst>
      <p:ext uri="{BB962C8B-B14F-4D97-AF65-F5344CB8AC3E}">
        <p14:creationId xmlns:p14="http://schemas.microsoft.com/office/powerpoint/2010/main" val="599894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知识应用</a:t>
            </a:r>
          </a:p>
        </p:txBody>
      </p:sp>
      <p:sp>
        <p:nvSpPr>
          <p:cNvPr id="5" name="内容占位符 4"/>
          <p:cNvSpPr>
            <a:spLocks noGrp="1"/>
          </p:cNvSpPr>
          <p:nvPr>
            <p:ph sz="half" idx="1"/>
          </p:nvPr>
        </p:nvSpPr>
        <p:spPr/>
        <p:txBody>
          <a:bodyPr>
            <a:normAutofit fontScale="92500" lnSpcReduction="10000"/>
          </a:bodyPr>
          <a:lstStyle/>
          <a:p>
            <a:r>
              <a:rPr lang="zh-CN" altLang="en-US" dirty="0"/>
              <a:t>模式识别：</a:t>
            </a:r>
            <a:endParaRPr lang="en-US" altLang="zh-CN" dirty="0"/>
          </a:p>
          <a:p>
            <a:pPr lvl="1"/>
            <a:r>
              <a:rPr lang="zh-CN" altLang="en-US" dirty="0"/>
              <a:t>文字识别、人脸识别、物体识别等</a:t>
            </a:r>
            <a:endParaRPr lang="en-US" altLang="zh-CN" dirty="0"/>
          </a:p>
          <a:p>
            <a:r>
              <a:rPr lang="zh-CN" altLang="en-US" dirty="0"/>
              <a:t>专家系统：</a:t>
            </a:r>
            <a:endParaRPr lang="en-US" altLang="zh-CN" dirty="0"/>
          </a:p>
          <a:p>
            <a:pPr lvl="1"/>
            <a:r>
              <a:rPr lang="zh-CN" altLang="en-US" dirty="0"/>
              <a:t>专家系统、非确定性推理等</a:t>
            </a:r>
            <a:endParaRPr lang="en-US" altLang="zh-CN" dirty="0"/>
          </a:p>
          <a:p>
            <a:r>
              <a:rPr lang="zh-CN" altLang="en-US" dirty="0"/>
              <a:t>计算机视觉：</a:t>
            </a:r>
            <a:endParaRPr lang="en-US" altLang="zh-CN" dirty="0"/>
          </a:p>
          <a:p>
            <a:pPr lvl="1"/>
            <a:r>
              <a:rPr lang="zh-CN" altLang="en-US" dirty="0"/>
              <a:t>数字图像类型、计算机视觉模型等关键技术</a:t>
            </a:r>
            <a:endParaRPr lang="en-US" altLang="zh-CN" dirty="0"/>
          </a:p>
          <a:p>
            <a:r>
              <a:rPr lang="zh-CN" altLang="en-US" dirty="0"/>
              <a:t>自然语言处理：</a:t>
            </a:r>
            <a:endParaRPr lang="en-US" altLang="zh-CN" dirty="0"/>
          </a:p>
          <a:p>
            <a:pPr lvl="1"/>
            <a:r>
              <a:rPr lang="zh-CN" altLang="en-US" dirty="0"/>
              <a:t>机器翻译、人机对话、智能问答等</a:t>
            </a:r>
            <a:endParaRPr lang="en-US" altLang="zh-CN" dirty="0"/>
          </a:p>
          <a:p>
            <a:endParaRPr lang="zh-CN" altLang="en-US" dirty="0"/>
          </a:p>
        </p:txBody>
      </p:sp>
      <p:sp>
        <p:nvSpPr>
          <p:cNvPr id="6" name="内容占位符 5"/>
          <p:cNvSpPr>
            <a:spLocks noGrp="1"/>
          </p:cNvSpPr>
          <p:nvPr>
            <p:ph sz="half" idx="2"/>
          </p:nvPr>
        </p:nvSpPr>
        <p:spPr/>
        <p:txBody>
          <a:bodyPr>
            <a:normAutofit fontScale="92500" lnSpcReduction="10000"/>
          </a:bodyPr>
          <a:lstStyle/>
          <a:p>
            <a:r>
              <a:rPr lang="zh-CN" altLang="en-US" dirty="0"/>
              <a:t>语音处理：</a:t>
            </a:r>
            <a:endParaRPr lang="en-US" altLang="zh-CN" dirty="0"/>
          </a:p>
          <a:p>
            <a:pPr lvl="1"/>
            <a:r>
              <a:rPr lang="zh-CN" altLang="en-US" dirty="0"/>
              <a:t>语音识别、语音增强、语音转换、语音情感的</a:t>
            </a:r>
            <a:endParaRPr lang="en-US" altLang="zh-CN" dirty="0"/>
          </a:p>
          <a:p>
            <a:r>
              <a:rPr lang="zh-CN" altLang="en-US" dirty="0"/>
              <a:t>规划：</a:t>
            </a:r>
            <a:endParaRPr lang="en-US" altLang="zh-CN" dirty="0"/>
          </a:p>
          <a:p>
            <a:pPr lvl="1"/>
            <a:r>
              <a:rPr lang="zh-CN" altLang="en-US" dirty="0"/>
              <a:t>经典规划、概率规划</a:t>
            </a:r>
            <a:endParaRPr lang="en-US" altLang="zh-CN" dirty="0"/>
          </a:p>
          <a:p>
            <a:r>
              <a:rPr lang="zh-CN" altLang="en-US" dirty="0"/>
              <a:t>多智能体系统：</a:t>
            </a:r>
            <a:endParaRPr lang="en-US" altLang="zh-CN" dirty="0"/>
          </a:p>
          <a:p>
            <a:pPr lvl="1"/>
            <a:r>
              <a:rPr lang="zh-CN" altLang="en-US" dirty="0"/>
              <a:t>结构、协商机制、学习</a:t>
            </a:r>
            <a:endParaRPr lang="en-US" altLang="zh-CN" dirty="0"/>
          </a:p>
          <a:p>
            <a:r>
              <a:rPr lang="zh-CN" altLang="en-US" dirty="0"/>
              <a:t>智能机器人：</a:t>
            </a:r>
            <a:endParaRPr lang="en-US" altLang="zh-CN" dirty="0"/>
          </a:p>
          <a:p>
            <a:r>
              <a:rPr lang="zh-CN" altLang="en-US" dirty="0"/>
              <a:t>自动驾驶：</a:t>
            </a:r>
            <a:endParaRPr lang="en-US" altLang="zh-CN" dirty="0"/>
          </a:p>
        </p:txBody>
      </p:sp>
    </p:spTree>
    <p:extLst>
      <p:ext uri="{BB962C8B-B14F-4D97-AF65-F5344CB8AC3E}">
        <p14:creationId xmlns:p14="http://schemas.microsoft.com/office/powerpoint/2010/main" val="298612334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3657</TotalTime>
  <Words>34311</Words>
  <Application>Microsoft Office PowerPoint</Application>
  <PresentationFormat>宽屏</PresentationFormat>
  <Paragraphs>2211</Paragraphs>
  <Slides>234</Slides>
  <Notes>89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234</vt:i4>
      </vt:variant>
    </vt:vector>
  </HeadingPairs>
  <TitlesOfParts>
    <vt:vector size="248" baseType="lpstr">
      <vt:lpstr>-apple-system</vt:lpstr>
      <vt:lpstr>PingFang SC</vt:lpstr>
      <vt:lpstr>等线</vt:lpstr>
      <vt:lpstr>等线 Light</vt:lpstr>
      <vt:lpstr>微软雅黑</vt:lpstr>
      <vt:lpstr>微软雅黑 Light</vt:lpstr>
      <vt:lpstr>Arial</vt:lpstr>
      <vt:lpstr>Calibri</vt:lpstr>
      <vt:lpstr>Helvetica</vt:lpstr>
      <vt:lpstr>Tahoma</vt:lpstr>
      <vt:lpstr>Times New Roman</vt:lpstr>
      <vt:lpstr>Wingdings</vt:lpstr>
      <vt:lpstr>Office 主题​​</vt:lpstr>
      <vt:lpstr>Microsoft Word Picture</vt:lpstr>
      <vt:lpstr>人工智能概述</vt:lpstr>
      <vt:lpstr>看看几个问题</vt:lpstr>
      <vt:lpstr>知道几个事情</vt:lpstr>
      <vt:lpstr>主要介绍</vt:lpstr>
      <vt:lpstr>人工智能的诞生</vt:lpstr>
      <vt:lpstr>主要内容</vt:lpstr>
      <vt:lpstr>2015年7月21日，上映《模仿游戏》</vt:lpstr>
      <vt:lpstr>人工智能起源  - 所有的一切起源于三篇论文</vt:lpstr>
      <vt:lpstr>论文解读-图灵机</vt:lpstr>
      <vt:lpstr>信息科学的发展</vt:lpstr>
      <vt:lpstr>论文解读-图灵测试</vt:lpstr>
      <vt:lpstr>提出问题：</vt:lpstr>
      <vt:lpstr>图灵奖（Turing Award）</vt:lpstr>
      <vt:lpstr>人工智能起源  - 还有一场会议</vt:lpstr>
      <vt:lpstr>达特茅斯学院暑期研讨会与会者</vt:lpstr>
      <vt:lpstr>人工智能的定义</vt:lpstr>
      <vt:lpstr>人工智能的定义</vt:lpstr>
      <vt:lpstr>主要内容</vt:lpstr>
      <vt:lpstr>人工智能的定义是什么？</vt:lpstr>
      <vt:lpstr>人工智能的定义</vt:lpstr>
      <vt:lpstr>人工智能到现在为止没有统一的定义</vt:lpstr>
      <vt:lpstr>知识  - 到如今为止， 依然没有确切定义</vt:lpstr>
      <vt:lpstr>如何研究人工智能  -引入“概念”</vt:lpstr>
      <vt:lpstr> 概念（词）的经典表示</vt:lpstr>
      <vt:lpstr>指名功能</vt:lpstr>
      <vt:lpstr>指心功能</vt:lpstr>
      <vt:lpstr>指物功能</vt:lpstr>
      <vt:lpstr>名指、心指、物指关系</vt:lpstr>
      <vt:lpstr>问题：  - 指名、指心、指物和人工智能有什么关系？</vt:lpstr>
      <vt:lpstr>人工智能主流学派</vt:lpstr>
      <vt:lpstr>人工智能的三个主流学派</vt:lpstr>
      <vt:lpstr>指名： 符号主义</vt:lpstr>
      <vt:lpstr>图灵测试的问题</vt:lpstr>
      <vt:lpstr>哲学批判：中文屋思想实验</vt:lpstr>
      <vt:lpstr>研究进展</vt:lpstr>
      <vt:lpstr>实现符号主义面临的挑战</vt:lpstr>
      <vt:lpstr>指心： 联结主义</vt:lpstr>
      <vt:lpstr>哲学批判：缸中之脑</vt:lpstr>
      <vt:lpstr>研究进展</vt:lpstr>
      <vt:lpstr>实现联结主义面临的挑战</vt:lpstr>
      <vt:lpstr>指物： 行为主义</vt:lpstr>
      <vt:lpstr>哲学批判：完美伪装者与斯巴达人</vt:lpstr>
      <vt:lpstr>研究进展</vt:lpstr>
      <vt:lpstr>实现行为主义面临的挑战</vt:lpstr>
      <vt:lpstr>小结</vt:lpstr>
      <vt:lpstr>三个悖论挑战三个学派的理论基础</vt:lpstr>
      <vt:lpstr>理论与现实的鸿沟</vt:lpstr>
      <vt:lpstr>人工智能的本质矛盾  - 概念经典表示的基本假设不成立</vt:lpstr>
      <vt:lpstr>人工智能的本质矛盾  - 概念经典表示的基本假设不成立</vt:lpstr>
      <vt:lpstr>人工智能的研究前景</vt:lpstr>
      <vt:lpstr>人工智能的发展</vt:lpstr>
      <vt:lpstr>主要介绍</vt:lpstr>
      <vt:lpstr>人工智能的三次浪潮</vt:lpstr>
      <vt:lpstr>AI的前期发展：第一次浪潮(1956-1974)</vt:lpstr>
      <vt:lpstr>AI的前期发展：第二次浪潮(1980-1987）</vt:lpstr>
      <vt:lpstr>AI的前期发展：在曲折中前进(1990年代)</vt:lpstr>
      <vt:lpstr>AI浪潮：2011-第三次</vt:lpstr>
      <vt:lpstr>图像分类识别的准确率</vt:lpstr>
      <vt:lpstr>第三次AI浪潮：人工智能三巨头</vt:lpstr>
      <vt:lpstr>第三次AI浪潮： 浪潮背后的推手 （数据&lt;燃料&gt;+算法&lt;发动机&gt;+算力&lt;动力&gt;）</vt:lpstr>
      <vt:lpstr>三次人机对弈</vt:lpstr>
      <vt:lpstr>选择人机对弈的原因</vt:lpstr>
      <vt:lpstr>西洋跳棋AI击败人类选手</vt:lpstr>
      <vt:lpstr>西洋跳棋AI击败人类选手</vt:lpstr>
      <vt:lpstr>阿瑟·萨缪尔 - 机器学习之父</vt:lpstr>
      <vt:lpstr>人类智慧的尊严：</vt:lpstr>
      <vt:lpstr>IBM深蓝战胜国际象棋世界冠军</vt:lpstr>
      <vt:lpstr>人机对抗历史</vt:lpstr>
      <vt:lpstr>IBM深蓝战胜国际象棋世界冠军</vt:lpstr>
      <vt:lpstr>知识工程 - 知识库结合搜索</vt:lpstr>
      <vt:lpstr>人类智慧的尊严：</vt:lpstr>
      <vt:lpstr>AlphaGo战胜围棋世界冠军李世石</vt:lpstr>
      <vt:lpstr>AlphaGo战胜围棋世界冠军李世石</vt:lpstr>
      <vt:lpstr>深度神经网络 +蒙特卡洛树搜索算法</vt:lpstr>
      <vt:lpstr>人类智慧的尊严：</vt:lpstr>
      <vt:lpstr>机器学习、知识工程、深度学习</vt:lpstr>
      <vt:lpstr>机器学习</vt:lpstr>
      <vt:lpstr>知识工程</vt:lpstr>
      <vt:lpstr>深度学习</vt:lpstr>
      <vt:lpstr>三次浪潮对大众的冲击</vt:lpstr>
      <vt:lpstr>用高德纳技术成熟度曲线看AI发展史</vt:lpstr>
      <vt:lpstr>学术界、产业界和投资界看待三次浪潮</vt:lpstr>
      <vt:lpstr>深度学习之后呢？</vt:lpstr>
      <vt:lpstr>人工智能的三级实力</vt:lpstr>
      <vt:lpstr>人工智能按实力分级</vt:lpstr>
      <vt:lpstr>弱人工智能  - Artificial Narrow Intelligence (ANI)</vt:lpstr>
      <vt:lpstr>强人工智能  - Artificial General Intelligence (AGI)</vt:lpstr>
      <vt:lpstr>现阶段人工智能</vt:lpstr>
      <vt:lpstr>超人工智能  - Artificial Super Intelligence (ASI)</vt:lpstr>
      <vt:lpstr>未来 – 智能爆炸:</vt:lpstr>
      <vt:lpstr>PowerPoint 演示文稿</vt:lpstr>
      <vt:lpstr>扩展阅读：</vt:lpstr>
      <vt:lpstr>个人观点：AGI &amp; ASI</vt:lpstr>
      <vt:lpstr>研究领域和应用领域</vt:lpstr>
      <vt:lpstr>人工智能的研究方面</vt:lpstr>
      <vt:lpstr>知识表示</vt:lpstr>
      <vt:lpstr>IBM“沃森”在智力竞赛节目中大获全胜</vt:lpstr>
      <vt:lpstr>知识获取</vt:lpstr>
      <vt:lpstr>知识应用</vt:lpstr>
      <vt:lpstr>人工智能的主要研究领域</vt:lpstr>
      <vt:lpstr>人工智能应用领域</vt:lpstr>
      <vt:lpstr>智能认知</vt:lpstr>
      <vt:lpstr>智能认知：图像分类、物体检测、内容分析</vt:lpstr>
      <vt:lpstr>智能认知：人脸识别、情绪识别、人脸属性</vt:lpstr>
      <vt:lpstr>PowerPoint 演示文稿</vt:lpstr>
      <vt:lpstr>视频内容分析+审核</vt:lpstr>
      <vt:lpstr>视频：智能认知(Vision)</vt:lpstr>
      <vt:lpstr>体验：微软认知服务(Vision)</vt:lpstr>
      <vt:lpstr>智能认知：语音和文字助手</vt:lpstr>
      <vt:lpstr>视频：智能认知(Speech &amp; Language)</vt:lpstr>
      <vt:lpstr>体验：微软认知服务(Speech)</vt:lpstr>
      <vt:lpstr>VR/AR</vt:lpstr>
      <vt:lpstr>演示：混合增强现实</vt:lpstr>
      <vt:lpstr>机器人：服务机器人</vt:lpstr>
      <vt:lpstr>机器人：工业机器人</vt:lpstr>
      <vt:lpstr>机器人：仿生多用途机器人</vt:lpstr>
      <vt:lpstr>视频：机器人</vt:lpstr>
      <vt:lpstr>智能制造：智慧仓储和物流</vt:lpstr>
      <vt:lpstr>PowerPoint 演示文稿</vt:lpstr>
      <vt:lpstr>智能制造：智慧工厂</vt:lpstr>
      <vt:lpstr>视频：智慧工厂</vt:lpstr>
      <vt:lpstr>其它行业：AI+设计</vt:lpstr>
      <vt:lpstr>视频：AI辅助自动上色</vt:lpstr>
      <vt:lpstr>其它行业：AI+医疗</vt:lpstr>
      <vt:lpstr>视频：腾讯觅影</vt:lpstr>
      <vt:lpstr>其它行业：AI+金融</vt:lpstr>
      <vt:lpstr>其它行业：AI+媒体</vt:lpstr>
      <vt:lpstr>其它行业：自动驾驶汽车</vt:lpstr>
      <vt:lpstr>AI知识结构</vt:lpstr>
      <vt:lpstr>PowerPoint 演示文稿</vt:lpstr>
      <vt:lpstr>AI知识结构：知识领域</vt:lpstr>
      <vt:lpstr>AI知识结构：数学基础</vt:lpstr>
      <vt:lpstr>AI知识结构：工具</vt:lpstr>
      <vt:lpstr>AI知识结构：应用</vt:lpstr>
      <vt:lpstr>主要科技企业的AI布局</vt:lpstr>
      <vt:lpstr>主要科技企业的AI布局</vt:lpstr>
      <vt:lpstr>AI的研究是以知识表示、知识获取、知识应用为依托。</vt:lpstr>
      <vt:lpstr>人工智能是尚未做到的东西 </vt:lpstr>
      <vt:lpstr>初见前路近可至，细思百事竞待忙。</vt:lpstr>
      <vt:lpstr>思考题：</vt:lpstr>
      <vt:lpstr>机器学习 神经网络、深度神经网络 深度学习</vt:lpstr>
      <vt:lpstr>机器学习(Machine Learning)</vt:lpstr>
      <vt:lpstr>神经网络(Neural Networks)</vt:lpstr>
      <vt:lpstr>深度学习(Deep Learning)</vt:lpstr>
      <vt:lpstr>三者之间关系： 深度学习 = 机器学习 ∩ (深度)神经网络</vt:lpstr>
      <vt:lpstr>三者关系</vt:lpstr>
      <vt:lpstr>小结</vt:lpstr>
      <vt:lpstr>Machine Learning</vt:lpstr>
      <vt:lpstr>机器学习</vt:lpstr>
      <vt:lpstr>学习</vt:lpstr>
      <vt:lpstr>机器学习</vt:lpstr>
      <vt:lpstr>三个定义？</vt:lpstr>
      <vt:lpstr>机器学习的分类</vt:lpstr>
      <vt:lpstr>学习的4个象限</vt:lpstr>
      <vt:lpstr>学习的4个象限</vt:lpstr>
      <vt:lpstr>特征工程（ Feature Engineering ）</vt:lpstr>
      <vt:lpstr>统计机器学习</vt:lpstr>
      <vt:lpstr>Deep Learning</vt:lpstr>
      <vt:lpstr>深度学习</vt:lpstr>
      <vt:lpstr>深度学习的发展历程</vt:lpstr>
      <vt:lpstr>神经网络的历史 </vt:lpstr>
      <vt:lpstr>1 – M-P神经元模型</vt:lpstr>
      <vt:lpstr>M-P模型”的创立者之一 ——沃尔特·皮茨（Walter Pitts）</vt:lpstr>
      <vt:lpstr>M-P模型</vt:lpstr>
      <vt:lpstr>大脑神经细胞的工作流程</vt:lpstr>
      <vt:lpstr> M-P神经元</vt:lpstr>
      <vt:lpstr>M-P神经元模型</vt:lpstr>
      <vt:lpstr>M-P神经元模型</vt:lpstr>
      <vt:lpstr>2 – 海布学习规则(Hebb Rule)</vt:lpstr>
      <vt:lpstr>3 – 感知机(Perceptron)</vt:lpstr>
      <vt:lpstr>感知机（单输出&amp;多输出）</vt:lpstr>
      <vt:lpstr>自适应线性神经元</vt:lpstr>
      <vt:lpstr> ADALINE</vt:lpstr>
      <vt:lpstr>Widrow-Hoff学习算法</vt:lpstr>
      <vt:lpstr>线性神经网络模型</vt:lpstr>
      <vt:lpstr>人呀~</vt:lpstr>
      <vt:lpstr>4 – 异或问题</vt:lpstr>
      <vt:lpstr>5 – BP神经网络学习算法</vt:lpstr>
      <vt:lpstr>6 – Hopfield神经网络</vt:lpstr>
      <vt:lpstr>深度学习之父杰弗里·辛顿(Geoffrey E. Hinton)</vt:lpstr>
      <vt:lpstr>7 –多层感知器的反向传播算法</vt:lpstr>
      <vt:lpstr>8 – 深度学习</vt:lpstr>
      <vt:lpstr>深度学习和浅层学习</vt:lpstr>
      <vt:lpstr>深度学习</vt:lpstr>
      <vt:lpstr>deep learning和SVM（supportvector machine）</vt:lpstr>
      <vt:lpstr>深度学习的成功案例</vt:lpstr>
      <vt:lpstr>深度学习的成功案例</vt:lpstr>
      <vt:lpstr>深度学习的成功案例</vt:lpstr>
      <vt:lpstr>深度学习的应用领域</vt:lpstr>
      <vt:lpstr>启示与未来</vt:lpstr>
      <vt:lpstr>几个问题</vt:lpstr>
      <vt:lpstr>自己实现一个神经网络</vt:lpstr>
      <vt:lpstr>目标</vt:lpstr>
      <vt:lpstr>介绍内容</vt:lpstr>
      <vt:lpstr>两层神经网络的一种典型结构</vt:lpstr>
      <vt:lpstr>两层神经网络</vt:lpstr>
      <vt:lpstr>1.简化两层神经网络</vt:lpstr>
      <vt:lpstr>简化后的两层神经网络</vt:lpstr>
      <vt:lpstr>分析简化后的两层神经网络</vt:lpstr>
      <vt:lpstr>2.激活层</vt:lpstr>
      <vt:lpstr>三种常见激活函数计算</vt:lpstr>
      <vt:lpstr>激活函数具体计算</vt:lpstr>
      <vt:lpstr>加上激活层的两层神经网络</vt:lpstr>
      <vt:lpstr>输出结果？</vt:lpstr>
      <vt:lpstr>3.输出的正规化</vt:lpstr>
      <vt:lpstr>正规化的步骤</vt:lpstr>
      <vt:lpstr>输出正规化之后的神经网络</vt:lpstr>
      <vt:lpstr>4.衡量输出的好坏</vt:lpstr>
      <vt:lpstr>计算交叉熵损失后的神经网络</vt:lpstr>
      <vt:lpstr>小结</vt:lpstr>
      <vt:lpstr>5.反向传播与参数优化</vt:lpstr>
      <vt:lpstr>6.迭代</vt:lpstr>
      <vt:lpstr>小结</vt:lpstr>
      <vt:lpstr>反向传播</vt:lpstr>
      <vt:lpstr>1.链式法则</vt:lpstr>
      <vt:lpstr>购车场景</vt:lpstr>
      <vt:lpstr>变化率</vt:lpstr>
      <vt:lpstr>反向传播</vt:lpstr>
      <vt:lpstr>2.反向传播</vt:lpstr>
      <vt:lpstr>2.1 加法节点</vt:lpstr>
      <vt:lpstr>加法节点的反向传播</vt:lpstr>
      <vt:lpstr>2.2 乘法节点</vt:lpstr>
      <vt:lpstr>乘法节点的反向传播</vt:lpstr>
      <vt:lpstr>2.3 仿射变换</vt:lpstr>
      <vt:lpstr>仿射节点的反向传播</vt:lpstr>
      <vt:lpstr>2.4 ReLU层</vt:lpstr>
      <vt:lpstr>2.5 Softmax-with-Loss</vt:lpstr>
      <vt:lpstr>Softmax-with-Loss的反向传播</vt:lpstr>
      <vt:lpstr>3.参数更新</vt:lpstr>
      <vt:lpstr>参数更新方法</vt:lpstr>
      <vt:lpstr>小结</vt:lpstr>
      <vt:lpstr>两层神经网络的 Python 实现</vt:lpstr>
      <vt:lpstr>Python 编程实现</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 Summary &amp; Hand rolling</dc:title>
  <dc:creator>李 伟</dc:creator>
  <cp:lastModifiedBy>李 伟</cp:lastModifiedBy>
  <cp:revision>147</cp:revision>
  <dcterms:created xsi:type="dcterms:W3CDTF">2019-09-15T14:41:53Z</dcterms:created>
  <dcterms:modified xsi:type="dcterms:W3CDTF">2022-07-29T23:51:02Z</dcterms:modified>
</cp:coreProperties>
</file>